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42"/>
  </p:notesMasterIdLst>
  <p:sldIdLst>
    <p:sldId id="716" r:id="rId2"/>
    <p:sldId id="639" r:id="rId3"/>
    <p:sldId id="788" r:id="rId4"/>
    <p:sldId id="789" r:id="rId5"/>
    <p:sldId id="618" r:id="rId6"/>
    <p:sldId id="783" r:id="rId7"/>
    <p:sldId id="784" r:id="rId8"/>
    <p:sldId id="339" r:id="rId9"/>
    <p:sldId id="864" r:id="rId10"/>
    <p:sldId id="394" r:id="rId11"/>
    <p:sldId id="440" r:id="rId12"/>
    <p:sldId id="450" r:id="rId13"/>
    <p:sldId id="438" r:id="rId14"/>
    <p:sldId id="527" r:id="rId15"/>
    <p:sldId id="856" r:id="rId16"/>
    <p:sldId id="843" r:id="rId17"/>
    <p:sldId id="870" r:id="rId18"/>
    <p:sldId id="437" r:id="rId19"/>
    <p:sldId id="451" r:id="rId20"/>
    <p:sldId id="439" r:id="rId21"/>
    <p:sldId id="794" r:id="rId22"/>
    <p:sldId id="795" r:id="rId23"/>
    <p:sldId id="851" r:id="rId24"/>
    <p:sldId id="852" r:id="rId25"/>
    <p:sldId id="732" r:id="rId26"/>
    <p:sldId id="733" r:id="rId27"/>
    <p:sldId id="734" r:id="rId28"/>
    <p:sldId id="720" r:id="rId29"/>
    <p:sldId id="747" r:id="rId30"/>
    <p:sldId id="748" r:id="rId31"/>
    <p:sldId id="723" r:id="rId32"/>
    <p:sldId id="860" r:id="rId33"/>
    <p:sldId id="809" r:id="rId34"/>
    <p:sldId id="408" r:id="rId35"/>
    <p:sldId id="867" r:id="rId36"/>
    <p:sldId id="868" r:id="rId37"/>
    <p:sldId id="432" r:id="rId38"/>
    <p:sldId id="317" r:id="rId39"/>
    <p:sldId id="744" r:id="rId40"/>
    <p:sldId id="369" r:id="rId4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styanax Kanakakis" initials="" lastIdx="3" clrIdx="0"/>
  <p:cmAuthor id="7" name="Mandy Chessell" initials="MC" lastIdx="16" clrIdx="7"/>
  <p:cmAuthor id="1" name="Christopher Ferris" initials="" lastIdx="6" clrIdx="1"/>
  <p:cmAuthor id="2" name="Brian Behlendorf" initials="" lastIdx="4" clrIdx="2"/>
  <p:cmAuthor id="3" name="Greg Wallace" initials="" lastIdx="10" clrIdx="3"/>
  <p:cmAuthor id="4" name="Travin Keith" initials="" lastIdx="10" clrIdx="4"/>
  <p:cmAuthor id="5" name="Anonymous" initials="" lastIdx="1" clrIdx="5"/>
  <p:cmAuthor id="6" name="Dan O'Prey" initials="" lastIdx="6"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6DCCDE"/>
    <a:srgbClr val="FFB7FF"/>
    <a:srgbClr val="FEFFB3"/>
    <a:srgbClr val="FF9933"/>
    <a:srgbClr val="595959"/>
    <a:srgbClr val="F6F6F6"/>
    <a:srgbClr val="000000"/>
    <a:srgbClr val="CDCDCD"/>
    <a:srgbClr val="9595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8A1D5F9-AFFA-401E-AC10-454C56AC4A86}">
  <a:tblStyle styleId="{28A1D5F9-AFFA-401E-AC10-454C56AC4A86}"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83" autoAdjust="0"/>
    <p:restoredTop sz="77455" autoAdjust="0"/>
  </p:normalViewPr>
  <p:slideViewPr>
    <p:cSldViewPr snapToGrid="0" snapToObjects="1">
      <p:cViewPr varScale="1">
        <p:scale>
          <a:sx n="118" d="100"/>
          <a:sy n="118" d="100"/>
        </p:scale>
        <p:origin x="240" y="192"/>
      </p:cViewPr>
      <p:guideLst>
        <p:guide orient="horz" pos="1620"/>
        <p:guide pos="2880"/>
      </p:guideLst>
    </p:cSldViewPr>
  </p:slideViewPr>
  <p:notesTextViewPr>
    <p:cViewPr>
      <p:scale>
        <a:sx n="1" d="1"/>
        <a:sy n="1" d="1"/>
      </p:scale>
      <p:origin x="0" y="0"/>
    </p:cViewPr>
  </p:notesTextViewPr>
  <p:sorterViewPr>
    <p:cViewPr>
      <p:scale>
        <a:sx n="66" d="100"/>
        <a:sy n="66" d="100"/>
      </p:scale>
      <p:origin x="0" y="307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4:57.561"/>
    </inkml:context>
    <inkml:brush xml:id="br0">
      <inkml:brushProperty name="width" value="0.05" units="cm"/>
      <inkml:brushProperty name="height" value="0.05" units="cm"/>
    </inkml:brush>
  </inkml:definitions>
  <inkml:trace contextRef="#ctx0" brushRef="#br0">132 130 24575,'-31'-12'0,"12"1"0,-14-7 0,19 6 0,2 4 0,5 4 0,3-3 0,-3 7 0,6-7 0,-2 3 0,3-5 0,0 2 0,0-2 0,0 1 0,0 2 0,0 2 0,0 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14.138"/>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15.173"/>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16.102"/>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17.691"/>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19.443"/>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20.649"/>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22.393"/>
    </inkml:context>
    <inkml:brush xml:id="br0">
      <inkml:brushProperty name="width" value="0.35" units="cm"/>
      <inkml:brushProperty name="height" value="0.35" units="cm"/>
      <inkml:brushProperty name="color" value="#004F8B"/>
    </inkml:brush>
  </inkml:definitions>
  <inkml:trace contextRef="#ctx0" brushRef="#br0">0 0 24575,'0'0'0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23.737"/>
    </inkml:context>
    <inkml:brush xml:id="br0">
      <inkml:brushProperty name="width" value="0.35" units="cm"/>
      <inkml:brushProperty name="height" value="0.35" units="cm"/>
      <inkml:brushProperty name="color" value="#004F8B"/>
    </inkml:brush>
  </inkml:definitions>
  <inkml:trace contextRef="#ctx0" brushRef="#br0">0 0 24575,'0'0'0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25.057"/>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26.117"/>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5:40.265"/>
    </inkml:context>
    <inkml:brush xml:id="br0">
      <inkml:brushProperty name="width" value="0.05" units="cm"/>
      <inkml:brushProperty name="height" value="0.05" units="cm"/>
      <inkml:brushProperty name="color" value="#004F8B"/>
    </inkml:brush>
  </inkml:definitions>
  <inkml:trace contextRef="#ctx0" brushRef="#br0">0 1 24575,'7'3'0,"4"2"0,-2 2 0,7 2 0,-7-2 0,3-2 0,-5 2 0,0-3 0,1 0 0,-1 2 0,-3-2 0,2 3 0,-2 1 0,4-1 0,-4 0 0,2 1 0,-2-1 0,4 1 0,-4-1 0,-1 0 0,0-3 0,-2 3 0,5-6 0,-5 5 0,5-2 0,-2 3 0,3-3 0,-2 3 0,1-3 0,-2 3 0,4 0 0,-1 1 0,0-1 0,-3 1 0,3-4 0,-6 2 0,5-5 0,-5 6 0,2-4 0,-3 4 0,0 0 0,0 1 0,0-1 0,4 0 0,-4 1 0,8 4 0,-7-4 0,2 4 0,-3-4 0,4-1 0,-3 0 0,2 0 0,0-1 0,-3 1 0,3 0 0,1 0 0,-4 1 0,4-1 0,-1-3 0,-2 3 0,2-3 0,-3 2 0,0 1 0,0 0 0,0-1 0,3 2 0,2 4 0,3-4 0,0 8 0,-4-7 0,0 3 0,0-5 0,-4 1 0,4-1 0,-4 0 0,3 0 0,-3-1 0,3 1 0,-3 0 0,0 1 0,0-1 0,3 0 0,-2 1 0,2-1 0,-3 0 0,0 0 0,0 2 0,0 3 0,0 4 0,0-3 0,0 3 0,0-3 0,0 0 0,0-1 0,0-4 0,4-1 0,-3 0 0,2 0 0,-3 0 0,3 0 0,-2 0 0,5 1 0,-5-1 0,3 5 0,-4-4 0,3 4 0,-2-4 0,2-1 0,-3 1 0,0-1 0,0 0 0,0 0 0,0 0 0,0 0 0,0 0 0,0 1 0,0-1 0,0 0 0,0 1 0,0-1 0,0 0 0,0 1 0,0-1 0,0 0 0,0 0 0,0 0 0,0 0 0,0 0 0,0 0 0,0 0 0,0-6 0,0-5 0,0-2 0,0-4 0,0 4 0,0 0 0,0-1 0,0 1 0,3 2 0,-3 2 0,3 2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27.421"/>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33.353"/>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34.265"/>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35.643"/>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46.566"/>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47.250"/>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51.284"/>
    </inkml:context>
    <inkml:brush xml:id="br0">
      <inkml:brushProperty name="width" value="0.35" units="cm"/>
      <inkml:brushProperty name="height" value="0.35" units="cm"/>
      <inkml:brushProperty name="color" value="#004F8B"/>
    </inkml:brush>
  </inkml:definitions>
  <inkml:trace contextRef="#ctx0" brushRef="#br0">0 0 24575,'0'0'0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52.978"/>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54.421"/>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55.944"/>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5:42.914"/>
    </inkml:context>
    <inkml:brush xml:id="br0">
      <inkml:brushProperty name="width" value="0.05" units="cm"/>
      <inkml:brushProperty name="height" value="0.05" units="cm"/>
      <inkml:brushProperty name="color" value="#004F8B"/>
    </inkml:brush>
  </inkml:definitions>
  <inkml:trace contextRef="#ctx0" brushRef="#br0">356 1 24575,'-3'14'0,"-8"1"0,5 3 0,-10-1 0,1 7 0,-3-5 0,-3 10 0,7-10 0,-5 11 0,4-5 0,-1 0 0,-3 4 0,9-10 0,-8 5 0,3-1 0,1-4 0,0 5 0,0-1 0,3-4 0,-3 5 0,5-7 0,1 1 0,3-5 0,-3 3 0,3-7 0,1 7 0,-3-7 0,6 3 0,-5-5 0,5 1 0,-3-1 0,4 0 0,0 0 0,-3-3 0,2 3 0,-2-3 0,3 3 0,0 1 0,-3-1 0,2 0 0,-3 1 0,4-1 0,0 0 0,0 0 0,0-1 0,0 0 0,0 0 0,0-3 0,0 0 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57"/>
    </inkml:context>
    <inkml:brush xml:id="br0">
      <inkml:brushProperty name="width" value="0.05" units="cm"/>
      <inkml:brushProperty name="height" value="0.05" units="cm"/>
    </inkml:brush>
  </inkml:definitions>
  <inkml:trace contextRef="#ctx0" brushRef="#br0">132 130 24575,'-31'-12'0,"12"1"0,-14-7 0,19 6 0,2 4 0,5 4 0,3-3 0,-3 7 0,6-7 0,-2 3 0,3-5 0,0 2 0,0-2 0,0 1 0,0 2 0,0 2 0,0 1 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58"/>
    </inkml:context>
    <inkml:brush xml:id="br0">
      <inkml:brushProperty name="width" value="0.05" units="cm"/>
      <inkml:brushProperty name="height" value="0.05" units="cm"/>
      <inkml:brushProperty name="color" value="#004F8B"/>
    </inkml:brush>
  </inkml:definitions>
  <inkml:trace contextRef="#ctx0" brushRef="#br0">0 1 24575,'7'3'0,"4"2"0,-2 2 0,7 2 0,-7-2 0,3-2 0,-5 2 0,0-3 0,1 0 0,-1 2 0,-3-2 0,2 3 0,-2 1 0,4-1 0,-4 0 0,2 1 0,-2-1 0,4 1 0,-4-1 0,-1 0 0,0-3 0,-2 3 0,5-6 0,-5 5 0,5-2 0,-2 3 0,3-3 0,-2 3 0,1-3 0,-2 3 0,4 0 0,-1 1 0,0-1 0,-3 1 0,3-4 0,-6 2 0,5-5 0,-5 6 0,2-4 0,-3 4 0,0 0 0,0 1 0,0-1 0,4 0 0,-4 1 0,8 4 0,-7-4 0,2 4 0,-3-4 0,4-1 0,-3 0 0,2 0 0,0-1 0,-3 1 0,3 0 0,1 0 0,-4 1 0,4-1 0,-1-3 0,-2 3 0,2-3 0,-3 2 0,0 1 0,0 0 0,0-1 0,3 2 0,2 4 0,3-4 0,0 8 0,-4-7 0,0 3 0,0-5 0,-4 1 0,4-1 0,-4 0 0,3 0 0,-3-1 0,3 1 0,-3 0 0,0 1 0,0-1 0,3 0 0,-2 1 0,2-1 0,-3 0 0,0 0 0,0 2 0,0 3 0,0 4 0,0-3 0,0 3 0,0-3 0,0 0 0,0-1 0,0-4 0,4-1 0,-3 0 0,2 0 0,-3 0 0,3 0 0,-2 0 0,5 1 0,-5-1 0,3 5 0,-4-4 0,3 4 0,-2-4 0,2-1 0,-3 1 0,0-1 0,0 0 0,0 0 0,0 0 0,0 0 0,0 0 0,0 1 0,0-1 0,0 0 0,0 1 0,0-1 0,0 0 0,0 1 0,0-1 0,0 0 0,0 0 0,0 0 0,0 0 0,0 0 0,0 0 0,0 0 0,0-6 0,0-5 0,0-2 0,0-4 0,0 4 0,0 0 0,0-1 0,0 1 0,3 2 0,-3 2 0,3 2 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59"/>
    </inkml:context>
    <inkml:brush xml:id="br0">
      <inkml:brushProperty name="width" value="0.05" units="cm"/>
      <inkml:brushProperty name="height" value="0.05" units="cm"/>
      <inkml:brushProperty name="color" value="#004F8B"/>
    </inkml:brush>
  </inkml:definitions>
  <inkml:trace contextRef="#ctx0" brushRef="#br0">356 1 24575,'-3'14'0,"-8"1"0,5 3 0,-10-1 0,1 7 0,-3-5 0,-3 10 0,7-10 0,-5 11 0,4-5 0,-1 0 0,-3 4 0,9-10 0,-8 5 0,3-1 0,1-4 0,0 5 0,0-1 0,3-4 0,-3 5 0,5-7 0,1 1 0,3-5 0,-3 3 0,3-7 0,1 7 0,-3-7 0,6 3 0,-5-5 0,5 1 0,-3-1 0,4 0 0,0 0 0,-3-3 0,2 3 0,-2-3 0,3 3 0,0 1 0,-3-1 0,2 0 0,-3 1 0,4-1 0,0 0 0,0 0 0,0-1 0,0 0 0,0 0 0,0-3 0,0 0 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0"/>
    </inkml:context>
    <inkml:brush xml:id="br0">
      <inkml:brushProperty name="width" value="0.05" units="cm"/>
      <inkml:brushProperty name="height" value="0.05" units="cm"/>
      <inkml:brushProperty name="color" value="#004F8B"/>
    </inkml:brush>
  </inkml:definitions>
  <inkml:trace contextRef="#ctx0" brushRef="#br0">19 1 24575,'0'2'0,"0"0"0,3 8 0,1-3 0,3 0 0,-3 5 0,4 1 0,-3 11 0,0 1 0,4 5 0,-8-5 0,4 5 0,-5-11 0,0 4 0,0-10 0,0 4 0,0-9 0,0 4 0,0-4 0,0-1 0,0 0 0,0 1 0,0-1 0,3-3 0,0 1 0,4-1 0,-1 3 0,2 0 0,-1 1 0,1-1 0,-1-3 0,-3-3 0,-3-2 0,-6-2 0,-2 3 0,0-3 0,-1 2 0,1-2 0,-1 3 0,4-3 0,-2 2 0,5-6 0,-2 3 0,3-3 0,-3 0 0,-1 0 0,-4-5 0,0 3 0,3-3 0,-1 5 0,1-1 0,-2 4 0,-1-2 0,1 5 0,3 0 0,1 5 0,3 3 0,3 0 0,2 1 0,-1-1 0,2 0 0,-5 1 0,6-1 0,-3 0 0,4 5 0,5 7 0,-3 0 0,8 5 0,-8-7 0,3 1 0,-5-5 0,0-1 0,-4-5 0,-1-5 0,-3-8 0,0-6 0,0-6 0,0 0 0,0 5 0,-3 1 0,-1 5 0,-1-1 0,-1 4 0,5-2 0,-5 2 0,5-3 0,-6-4 0,2-2 0,0-5 0,-3 0 0,7-5 0,-7-3 0,7 1 0,-4 2 0,5 5 0,0 0 0,0 5 0,0 1 0,-3 8 0,0 1 0,-1 0 0,2-4 0,-4 3 0,4-5 0,-4 14 0,15 7 0,-3 0 0,8 10 0,-6-9 0,0 0 0,-3-1 0,2 0 0,-2 7 0,5 6 0,0 6 0,0 0 0,-4-1 0,3 1 0,-3 0 0,4-6 0,-5-2 0,-1-5 0,-4-5 0,0-1 0,0-5 0,0-11 0,0-9 0,0 1 0,0-1 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1"/>
    </inkml:context>
    <inkml:brush xml:id="br0">
      <inkml:brushProperty name="width" value="0.05" units="cm"/>
      <inkml:brushProperty name="height" value="0.05" units="cm"/>
      <inkml:brushProperty name="color" value="#004F8B"/>
    </inkml:brush>
  </inkml:definitions>
  <inkml:trace contextRef="#ctx0" brushRef="#br0">1 1 24575,'0'0'0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2"/>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3"/>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4"/>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5"/>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6"/>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5:46.585"/>
    </inkml:context>
    <inkml:brush xml:id="br0">
      <inkml:brushProperty name="width" value="0.05" units="cm"/>
      <inkml:brushProperty name="height" value="0.05" units="cm"/>
      <inkml:brushProperty name="color" value="#004F8B"/>
    </inkml:brush>
  </inkml:definitions>
  <inkml:trace contextRef="#ctx0" brushRef="#br0">19 1 24575,'0'2'0,"0"0"0,3 8 0,1-3 0,3 0 0,-3 5 0,4 1 0,-3 11 0,0 1 0,4 5 0,-8-5 0,4 5 0,-5-11 0,0 4 0,0-10 0,0 4 0,0-9 0,0 4 0,0-4 0,0-1 0,0 0 0,0 1 0,0-1 0,3-3 0,0 1 0,4-1 0,-1 3 0,2 0 0,-1 1 0,1-1 0,-1-3 0,-3-3 0,-3-2 0,-6-2 0,-2 3 0,0-3 0,-1 2 0,1-2 0,-1 3 0,4-3 0,-2 2 0,5-6 0,-2 3 0,3-3 0,-3 0 0,-1 0 0,-4-5 0,0 3 0,3-3 0,-1 5 0,1-1 0,-2 4 0,-1-2 0,1 5 0,3 0 0,1 5 0,3 3 0,3 0 0,2 1 0,-1-1 0,2 0 0,-5 1 0,6-1 0,-3 0 0,4 5 0,5 7 0,-3 0 0,8 5 0,-8-7 0,3 1 0,-5-5 0,0-1 0,-4-5 0,-1-5 0,-3-8 0,0-6 0,0-6 0,0 0 0,0 5 0,-3 1 0,-1 5 0,-1-1 0,-1 4 0,5-2 0,-5 2 0,5-3 0,-6-4 0,2-2 0,0-5 0,-3 0 0,7-5 0,-7-3 0,7 1 0,-4 2 0,5 5 0,0 0 0,0 5 0,0 1 0,-3 8 0,0 1 0,-1 0 0,2-4 0,-4 3 0,4-5 0,-4 14 0,15 7 0,-3 0 0,8 10 0,-6-9 0,0 0 0,-3-1 0,2 0 0,-2 7 0,5 6 0,0 6 0,0 0 0,-4-1 0,3 1 0,-3 0 0,4-6 0,-5-2 0,-1-5 0,-4-5 0,0-1 0,0-5 0,0-11 0,0-9 0,0 1 0,0-1 0</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7"/>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8"/>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69"/>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0"/>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1"/>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2"/>
    </inkml:context>
    <inkml:brush xml:id="br0">
      <inkml:brushProperty name="width" value="0.35" units="cm"/>
      <inkml:brushProperty name="height" value="0.35" units="cm"/>
      <inkml:brushProperty name="color" value="#004F8B"/>
    </inkml:brush>
  </inkml:definitions>
  <inkml:trace contextRef="#ctx0" brushRef="#br0">0 0 24575,'0'0'0</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3"/>
    </inkml:context>
    <inkml:brush xml:id="br0">
      <inkml:brushProperty name="width" value="0.35" units="cm"/>
      <inkml:brushProperty name="height" value="0.35" units="cm"/>
      <inkml:brushProperty name="color" value="#004F8B"/>
    </inkml:brush>
  </inkml:definitions>
  <inkml:trace contextRef="#ctx0" brushRef="#br0">0 0 24575,'0'0'0</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4"/>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5"/>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6"/>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5:47.448"/>
    </inkml:context>
    <inkml:brush xml:id="br0">
      <inkml:brushProperty name="width" value="0.05" units="cm"/>
      <inkml:brushProperty name="height" value="0.05" units="cm"/>
      <inkml:brushProperty name="color" value="#004F8B"/>
    </inkml:brush>
  </inkml:definitions>
  <inkml:trace contextRef="#ctx0" brushRef="#br0">1 1 24575,'0'0'0</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7"/>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8"/>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79"/>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80"/>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81"/>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82"/>
    </inkml:context>
    <inkml:brush xml:id="br0">
      <inkml:brushProperty name="width" value="0.35" units="cm"/>
      <inkml:brushProperty name="height" value="0.35" units="cm"/>
      <inkml:brushProperty name="color" value="#004F8B"/>
    </inkml:brush>
  </inkml:definitions>
  <inkml:trace contextRef="#ctx0" brushRef="#br0">0 0 24575,'0'0'0</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83"/>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84"/>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41:52.685"/>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06.820"/>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09.265"/>
    </inkml:context>
    <inkml:brush xml:id="br0">
      <inkml:brushProperty name="width" value="0.35" units="cm"/>
      <inkml:brushProperty name="height" value="0.35" units="cm"/>
      <inkml:brushProperty name="color" value="#004F8B"/>
    </inkml:brush>
  </inkml:definitions>
  <inkml:trace contextRef="#ctx0" brushRef="#br0">1 0 24575,'0'0'0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10.732"/>
    </inkml:context>
    <inkml:brush xml:id="br0">
      <inkml:brushProperty name="width" value="0.35" units="cm"/>
      <inkml:brushProperty name="height" value="0.35" units="cm"/>
      <inkml:brushProperty name="color" value="#004F8B"/>
    </inkml:brush>
  </inkml:definitions>
  <inkml:trace contextRef="#ctx0" brushRef="#br0">1 1 24575,'0'0'0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1-26T16:16:12.402"/>
    </inkml:context>
    <inkml:brush xml:id="br0">
      <inkml:brushProperty name="width" value="0.35" units="cm"/>
      <inkml:brushProperty name="height" value="0.35" units="cm"/>
      <inkml:brushProperty name="color" value="#004F8B"/>
    </inkml:brush>
  </inkml:definitions>
  <inkml:trace contextRef="#ctx0" brushRef="#br0">0 1 24575,'0'0'0</inkml:trace>
</inkml:ink>
</file>

<file path=ppt/media/image1.png>
</file>

<file path=ppt/media/image10.png>
</file>

<file path=ppt/media/image11.png>
</file>

<file path=ppt/media/image12.png>
</file>

<file path=ppt/media/image120.png>
</file>

<file path=ppt/media/image13.png>
</file>

<file path=ppt/media/image130.png>
</file>

<file path=ppt/media/image14.png>
</file>

<file path=ppt/media/image140.png>
</file>

<file path=ppt/media/image15.png>
</file>

<file path=ppt/media/image150.png>
</file>

<file path=ppt/media/image16.png>
</file>

<file path=ppt/media/image160.png>
</file>

<file path=ppt/media/image17.png>
</file>

<file path=ppt/media/image170.png>
</file>

<file path=ppt/media/image18.png>
</file>

<file path=ppt/media/image19.png>
</file>

<file path=ppt/media/image2.svg>
</file>

<file path=ppt/media/image20.jp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1pPr>
            <a:lvl2pPr marL="457200" marR="0" lvl="1"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2pPr>
            <a:lvl3pPr marL="914400" marR="0" lvl="2"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3pPr>
            <a:lvl4pPr marL="1371600" marR="0" lvl="3"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4pPr>
            <a:lvl5pPr marL="1828800" marR="0" lvl="4"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5pPr>
            <a:lvl6pPr marL="2286000" marR="0" lvl="5"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6pPr>
            <a:lvl7pPr marL="2743200" marR="0" lvl="6"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7pPr>
            <a:lvl8pPr marL="3200400" marR="0" lvl="7"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8pPr>
            <a:lvl9pPr marL="3657600" marR="0" lvl="8"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5918019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So what is the challenge of information governance.</a:t>
            </a:r>
          </a:p>
          <a:p>
            <a:r>
              <a:rPr lang="en-US" dirty="0"/>
              <a:t> </a:t>
            </a:r>
          </a:p>
          <a:p>
            <a:r>
              <a:rPr lang="en-US" dirty="0"/>
              <a:t>A horizontal capability that crosses the organization's silos.</a:t>
            </a:r>
          </a:p>
          <a:p>
            <a:r>
              <a:rPr lang="en-US" dirty="0"/>
              <a:t> </a:t>
            </a:r>
          </a:p>
          <a:p>
            <a:r>
              <a:rPr lang="en-US" dirty="0"/>
              <a:t>Creates a need to design for the good of the whole which is contrary to the divide and conquer approach that </a:t>
            </a:r>
            <a:r>
              <a:rPr lang="en-US"/>
              <a:t>most businesses </a:t>
            </a:r>
            <a:r>
              <a:rPr lang="en-US" dirty="0"/>
              <a:t>adopt.</a:t>
            </a:r>
          </a:p>
          <a:p>
            <a:endParaRPr lang="en-US" dirty="0"/>
          </a:p>
        </p:txBody>
      </p:sp>
      <p:sp>
        <p:nvSpPr>
          <p:cNvPr id="4" name="Slide Number Placeholder 3"/>
          <p:cNvSpPr>
            <a:spLocks noGrp="1"/>
          </p:cNvSpPr>
          <p:nvPr>
            <p:ph type="sldNum" sz="quarter" idx="10"/>
          </p:nvPr>
        </p:nvSpPr>
        <p:spPr/>
        <p:txBody>
          <a:bodyPr/>
          <a:lstStyle/>
          <a:p>
            <a:fld id="{7D7716AB-0839-374E-BE5A-2694B6248368}" type="slidenum">
              <a:rPr lang="en-US" smtClean="0"/>
              <a:t>2</a:t>
            </a:fld>
            <a:endParaRPr lang="en-US"/>
          </a:p>
        </p:txBody>
      </p:sp>
    </p:spTree>
    <p:extLst>
      <p:ext uri="{BB962C8B-B14F-4D97-AF65-F5344CB8AC3E}">
        <p14:creationId xmlns:p14="http://schemas.microsoft.com/office/powerpoint/2010/main" val="1307571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So what is the challenge of information governance.</a:t>
            </a:r>
          </a:p>
          <a:p>
            <a:r>
              <a:rPr lang="en-US" dirty="0"/>
              <a:t> </a:t>
            </a:r>
          </a:p>
          <a:p>
            <a:r>
              <a:rPr lang="en-US" dirty="0"/>
              <a:t>A horizontal capability that crosses the organization's silos.</a:t>
            </a:r>
          </a:p>
          <a:p>
            <a:r>
              <a:rPr lang="en-US" dirty="0"/>
              <a:t> </a:t>
            </a:r>
          </a:p>
          <a:p>
            <a:r>
              <a:rPr lang="en-US" dirty="0"/>
              <a:t>Creates a need to design for the good of the whole which is contrary to the divide and conquer approach that </a:t>
            </a:r>
            <a:r>
              <a:rPr lang="en-US"/>
              <a:t>most businesses </a:t>
            </a:r>
            <a:r>
              <a:rPr lang="en-US" dirty="0"/>
              <a:t>adopt.</a:t>
            </a:r>
          </a:p>
          <a:p>
            <a:endParaRPr lang="en-US" dirty="0"/>
          </a:p>
        </p:txBody>
      </p:sp>
      <p:sp>
        <p:nvSpPr>
          <p:cNvPr id="4" name="Slide Number Placeholder 3"/>
          <p:cNvSpPr>
            <a:spLocks noGrp="1"/>
          </p:cNvSpPr>
          <p:nvPr>
            <p:ph type="sldNum" sz="quarter" idx="10"/>
          </p:nvPr>
        </p:nvSpPr>
        <p:spPr/>
        <p:txBody>
          <a:bodyPr/>
          <a:lstStyle/>
          <a:p>
            <a:fld id="{7D7716AB-0839-374E-BE5A-2694B6248368}" type="slidenum">
              <a:rPr lang="en-US" smtClean="0"/>
              <a:t>3</a:t>
            </a:fld>
            <a:endParaRPr lang="en-US"/>
          </a:p>
        </p:txBody>
      </p:sp>
    </p:spTree>
    <p:extLst>
      <p:ext uri="{BB962C8B-B14F-4D97-AF65-F5344CB8AC3E}">
        <p14:creationId xmlns:p14="http://schemas.microsoft.com/office/powerpoint/2010/main" val="2787687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47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en-US">
              <a:latin typeface="Calibri" charset="0"/>
              <a:ea typeface="MS PGothic" charset="0"/>
              <a:cs typeface="MS PGothic" charset="0"/>
            </a:endParaRPr>
          </a:p>
        </p:txBody>
      </p:sp>
      <p:sp>
        <p:nvSpPr>
          <p:cNvPr id="7475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defTabSz="455613" eaLnBrk="1" fontAlgn="base" hangingPunct="1">
              <a:spcBef>
                <a:spcPct val="0"/>
              </a:spcBef>
              <a:spcAft>
                <a:spcPct val="0"/>
              </a:spcAft>
            </a:pPr>
            <a:fld id="{AAC19C13-DA02-BA47-894E-C1D8943A6549}" type="slidenum">
              <a:rPr lang="en-US" sz="1200">
                <a:ea typeface="MS PGothic" charset="0"/>
                <a:cs typeface="MS PGothic" charset="0"/>
              </a:rPr>
              <a:pPr defTabSz="455613" eaLnBrk="1" fontAlgn="base" hangingPunct="1">
                <a:spcBef>
                  <a:spcPct val="0"/>
                </a:spcBef>
                <a:spcAft>
                  <a:spcPct val="0"/>
                </a:spcAft>
              </a:pPr>
              <a:t>9</a:t>
            </a:fld>
            <a:endParaRPr lang="en-US" sz="1200">
              <a:ea typeface="MS PGothic" charset="0"/>
              <a:cs typeface="MS PGothic" charset="0"/>
            </a:endParaRPr>
          </a:p>
        </p:txBody>
      </p:sp>
    </p:spTree>
    <p:extLst>
      <p:ext uri="{BB962C8B-B14F-4D97-AF65-F5344CB8AC3E}">
        <p14:creationId xmlns:p14="http://schemas.microsoft.com/office/powerpoint/2010/main" val="11854574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xfrm>
            <a:off x="457200" y="720725"/>
            <a:ext cx="6400800" cy="360045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 name="Notes Placeholder 2"/>
          <p:cNvSpPr>
            <a:spLocks noGrp="1"/>
          </p:cNvSpPr>
          <p:nvPr>
            <p:ph type="body" idx="1"/>
          </p:nvPr>
        </p:nvSpPr>
        <p:spPr/>
        <p:txBody>
          <a:bodyPr/>
          <a:lstStyle/>
          <a:p>
            <a:pPr fontAlgn="auto">
              <a:spcBef>
                <a:spcPts val="0"/>
              </a:spcBef>
              <a:spcAft>
                <a:spcPts val="0"/>
              </a:spcAft>
              <a:defRPr/>
            </a:pPr>
            <a:r>
              <a:rPr lang="en-US" dirty="0">
                <a:ea typeface="+mn-ea"/>
                <a:cs typeface="+mn-cs"/>
              </a:rPr>
              <a:t>Business metadata describes the data that the business needs, what it means and how it should be classified and protected.</a:t>
            </a:r>
          </a:p>
          <a:p>
            <a:pPr fontAlgn="auto">
              <a:spcBef>
                <a:spcPts val="0"/>
              </a:spcBef>
              <a:spcAft>
                <a:spcPts val="0"/>
              </a:spcAft>
              <a:defRPr/>
            </a:pPr>
            <a:r>
              <a:rPr lang="en-US" dirty="0">
                <a:ea typeface="+mn-ea"/>
                <a:cs typeface="+mn-cs"/>
              </a:rPr>
              <a:t>Structural metadata describes how the data is actually stored and </a:t>
            </a:r>
            <a:r>
              <a:rPr lang="en-US" dirty="0" err="1">
                <a:ea typeface="+mn-ea"/>
                <a:cs typeface="+mn-cs"/>
              </a:rPr>
              <a:t>labelled</a:t>
            </a:r>
            <a:r>
              <a:rPr lang="en-US" dirty="0">
                <a:ea typeface="+mn-ea"/>
                <a:cs typeface="+mn-cs"/>
              </a:rPr>
              <a:t> in the data store.</a:t>
            </a:r>
          </a:p>
          <a:p>
            <a:pPr fontAlgn="auto">
              <a:spcBef>
                <a:spcPts val="0"/>
              </a:spcBef>
              <a:spcAft>
                <a:spcPts val="0"/>
              </a:spcAft>
              <a:defRPr/>
            </a:pPr>
            <a:r>
              <a:rPr lang="en-US" dirty="0">
                <a:ea typeface="+mn-ea"/>
                <a:cs typeface="+mn-cs"/>
              </a:rPr>
              <a:t>The linkage between the business and technical metadata allows our technology to switch between these two perspectives. For example, </a:t>
            </a:r>
          </a:p>
          <a:p>
            <a:pPr marL="241653" indent="-241653" fontAlgn="auto">
              <a:spcBef>
                <a:spcPts val="0"/>
              </a:spcBef>
              <a:spcAft>
                <a:spcPts val="0"/>
              </a:spcAft>
              <a:buFontTx/>
              <a:buAutoNum type="arabicParenR"/>
              <a:defRPr/>
            </a:pPr>
            <a:r>
              <a:rPr lang="en-US" dirty="0">
                <a:ea typeface="+mn-ea"/>
                <a:cs typeface="+mn-cs"/>
              </a:rPr>
              <a:t>A request for data expressed in business terminology can be translated into a query for data from a data store.</a:t>
            </a:r>
          </a:p>
          <a:p>
            <a:pPr marL="241653" indent="-241653" fontAlgn="auto">
              <a:spcBef>
                <a:spcPts val="0"/>
              </a:spcBef>
              <a:spcAft>
                <a:spcPts val="0"/>
              </a:spcAft>
              <a:buFontTx/>
              <a:buAutoNum type="arabicParenR"/>
              <a:defRPr/>
            </a:pPr>
            <a:r>
              <a:rPr lang="en-US" dirty="0">
                <a:ea typeface="+mn-ea"/>
                <a:cs typeface="+mn-cs"/>
              </a:rPr>
              <a:t>An integration engine copying data into a sand box can discover which are the fields that the business classifies as sensitive and then mask these values dynamically.</a:t>
            </a:r>
          </a:p>
          <a:p>
            <a:pPr fontAlgn="auto">
              <a:spcBef>
                <a:spcPts val="0"/>
              </a:spcBef>
              <a:spcAft>
                <a:spcPts val="0"/>
              </a:spcAft>
              <a:defRPr/>
            </a:pPr>
            <a:endParaRPr lang="en-US" dirty="0">
              <a:ea typeface="+mn-ea"/>
              <a:cs typeface="+mn-cs"/>
            </a:endParaRPr>
          </a:p>
          <a:p>
            <a:pPr fontAlgn="auto">
              <a:spcBef>
                <a:spcPts val="0"/>
              </a:spcBef>
              <a:spcAft>
                <a:spcPts val="0"/>
              </a:spcAft>
              <a:defRPr/>
            </a:pPr>
            <a:endParaRPr lang="en-US" dirty="0">
              <a:ea typeface="+mn-ea"/>
              <a:cs typeface="+mn-cs"/>
            </a:endParaRPr>
          </a:p>
          <a:p>
            <a:pPr fontAlgn="auto">
              <a:spcBef>
                <a:spcPts val="0"/>
              </a:spcBef>
              <a:spcAft>
                <a:spcPts val="0"/>
              </a:spcAft>
              <a:defRPr/>
            </a:pPr>
            <a:endParaRPr lang="en-US" dirty="0">
              <a:ea typeface="+mn-ea"/>
              <a:cs typeface="+mn-cs"/>
            </a:endParaRPr>
          </a:p>
          <a:p>
            <a:pPr fontAlgn="auto">
              <a:spcBef>
                <a:spcPts val="0"/>
              </a:spcBef>
              <a:spcAft>
                <a:spcPts val="0"/>
              </a:spcAft>
              <a:defRPr/>
            </a:pPr>
            <a:endParaRPr lang="en-US" dirty="0">
              <a:ea typeface="+mn-ea"/>
              <a:cs typeface="+mn-cs"/>
            </a:endParaRPr>
          </a:p>
        </p:txBody>
      </p:sp>
      <p:sp>
        <p:nvSpPr>
          <p:cNvPr id="19459"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500">
                <a:solidFill>
                  <a:schemeClr val="tx1"/>
                </a:solidFill>
                <a:latin typeface="Arial" charset="0"/>
                <a:ea typeface="ＭＳ Ｐゴシック" charset="0"/>
                <a:cs typeface="ＭＳ Ｐゴシック" charset="0"/>
              </a:defRPr>
            </a:lvl1pPr>
            <a:lvl2pPr marL="785372" indent="-302066" eaLnBrk="0" hangingPunct="0">
              <a:defRPr sz="2500">
                <a:solidFill>
                  <a:schemeClr val="tx1"/>
                </a:solidFill>
                <a:latin typeface="Arial" charset="0"/>
                <a:ea typeface="ＭＳ Ｐゴシック" charset="0"/>
              </a:defRPr>
            </a:lvl2pPr>
            <a:lvl3pPr marL="1208265" indent="-241653" eaLnBrk="0" hangingPunct="0">
              <a:defRPr sz="2500">
                <a:solidFill>
                  <a:schemeClr val="tx1"/>
                </a:solidFill>
                <a:latin typeface="Arial" charset="0"/>
                <a:ea typeface="ＭＳ Ｐゴシック" charset="0"/>
              </a:defRPr>
            </a:lvl3pPr>
            <a:lvl4pPr marL="1691571" indent="-241653" eaLnBrk="0" hangingPunct="0">
              <a:defRPr sz="2500">
                <a:solidFill>
                  <a:schemeClr val="tx1"/>
                </a:solidFill>
                <a:latin typeface="Arial" charset="0"/>
                <a:ea typeface="ＭＳ Ｐゴシック" charset="0"/>
              </a:defRPr>
            </a:lvl4pPr>
            <a:lvl5pPr marL="2174878" indent="-241653" eaLnBrk="0" hangingPunct="0">
              <a:defRPr sz="2500">
                <a:solidFill>
                  <a:schemeClr val="tx1"/>
                </a:solidFill>
                <a:latin typeface="Arial" charset="0"/>
                <a:ea typeface="ＭＳ Ｐゴシック" charset="0"/>
              </a:defRPr>
            </a:lvl5pPr>
            <a:lvl6pPr marL="2658184" indent="-241653" eaLnBrk="0" fontAlgn="base" hangingPunct="0">
              <a:spcBef>
                <a:spcPct val="0"/>
              </a:spcBef>
              <a:spcAft>
                <a:spcPct val="0"/>
              </a:spcAft>
              <a:defRPr sz="2500">
                <a:solidFill>
                  <a:schemeClr val="tx1"/>
                </a:solidFill>
                <a:latin typeface="Arial" charset="0"/>
                <a:ea typeface="ＭＳ Ｐゴシック" charset="0"/>
              </a:defRPr>
            </a:lvl6pPr>
            <a:lvl7pPr marL="3141490" indent="-241653" eaLnBrk="0" fontAlgn="base" hangingPunct="0">
              <a:spcBef>
                <a:spcPct val="0"/>
              </a:spcBef>
              <a:spcAft>
                <a:spcPct val="0"/>
              </a:spcAft>
              <a:defRPr sz="2500">
                <a:solidFill>
                  <a:schemeClr val="tx1"/>
                </a:solidFill>
                <a:latin typeface="Arial" charset="0"/>
                <a:ea typeface="ＭＳ Ｐゴシック" charset="0"/>
              </a:defRPr>
            </a:lvl7pPr>
            <a:lvl8pPr marL="3624796" indent="-241653" eaLnBrk="0" fontAlgn="base" hangingPunct="0">
              <a:spcBef>
                <a:spcPct val="0"/>
              </a:spcBef>
              <a:spcAft>
                <a:spcPct val="0"/>
              </a:spcAft>
              <a:defRPr sz="2500">
                <a:solidFill>
                  <a:schemeClr val="tx1"/>
                </a:solidFill>
                <a:latin typeface="Arial" charset="0"/>
                <a:ea typeface="ＭＳ Ｐゴシック" charset="0"/>
              </a:defRPr>
            </a:lvl8pPr>
            <a:lvl9pPr marL="4108102" indent="-241653" eaLnBrk="0" fontAlgn="base" hangingPunct="0">
              <a:spcBef>
                <a:spcPct val="0"/>
              </a:spcBef>
              <a:spcAft>
                <a:spcPct val="0"/>
              </a:spcAft>
              <a:defRPr sz="2500">
                <a:solidFill>
                  <a:schemeClr val="tx1"/>
                </a:solidFill>
                <a:latin typeface="Arial" charset="0"/>
                <a:ea typeface="ＭＳ Ｐゴシック" charset="0"/>
              </a:defRPr>
            </a:lvl9pPr>
          </a:lstStyle>
          <a:p>
            <a:pPr eaLnBrk="1" fontAlgn="base" hangingPunct="1">
              <a:spcBef>
                <a:spcPct val="0"/>
              </a:spcBef>
              <a:spcAft>
                <a:spcPct val="0"/>
              </a:spcAft>
            </a:pPr>
            <a:fld id="{AFB6A9B3-EB8C-9348-89BF-FFBB3E617F45}" type="slidenum">
              <a:rPr lang="en-US" sz="1300">
                <a:latin typeface="Calibri" charset="0"/>
              </a:rPr>
              <a:pPr eaLnBrk="1" fontAlgn="base" hangingPunct="1">
                <a:spcBef>
                  <a:spcPct val="0"/>
                </a:spcBef>
                <a:spcAft>
                  <a:spcPct val="0"/>
                </a:spcAft>
              </a:pPr>
              <a:t>12</a:t>
            </a:fld>
            <a:endParaRPr lang="en-US" sz="1300">
              <a:latin typeface="Calibri" charset="0"/>
            </a:endParaRPr>
          </a:p>
        </p:txBody>
      </p:sp>
    </p:spTree>
    <p:extLst>
      <p:ext uri="{BB962C8B-B14F-4D97-AF65-F5344CB8AC3E}">
        <p14:creationId xmlns:p14="http://schemas.microsoft.com/office/powerpoint/2010/main" val="3272111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xfrm>
            <a:off x="457200" y="720725"/>
            <a:ext cx="6400800" cy="360045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r>
              <a:rPr lang="en-GB">
                <a:latin typeface="Calibri" charset="0"/>
              </a:rPr>
              <a:t>AUTOMATED – Metadata is created by application at the same as the data is created in a standard manner easily consumable for all with necessary permissions</a:t>
            </a:r>
          </a:p>
          <a:p>
            <a:r>
              <a:rPr lang="en-GB">
                <a:latin typeface="Calibri" charset="0"/>
              </a:rPr>
              <a:t>Device that took the picture / name of picture / settings picture was taken at / location geo tag of picture etc – all automatic – all done at creation of data time</a:t>
            </a: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11800">
                <a:solidFill>
                  <a:srgbClr val="000000"/>
                </a:solidFill>
                <a:latin typeface="Gill Sans" charset="0"/>
                <a:ea typeface="ヒラギノ角ゴ ProN W3" charset="0"/>
                <a:cs typeface="ヒラギノ角ゴ ProN W3" charset="0"/>
                <a:sym typeface="Gill Sans" charset="0"/>
              </a:defRPr>
            </a:lvl1pPr>
            <a:lvl2pPr marL="785372" indent="-302066">
              <a:defRPr sz="11800">
                <a:solidFill>
                  <a:srgbClr val="000000"/>
                </a:solidFill>
                <a:latin typeface="Gill Sans" charset="0"/>
                <a:ea typeface="ヒラギノ角ゴ ProN W3" charset="0"/>
                <a:cs typeface="ヒラギノ角ゴ ProN W3" charset="0"/>
                <a:sym typeface="Gill Sans" charset="0"/>
              </a:defRPr>
            </a:lvl2pPr>
            <a:lvl3pPr marL="1208265" indent="-241653">
              <a:defRPr sz="11800">
                <a:solidFill>
                  <a:srgbClr val="000000"/>
                </a:solidFill>
                <a:latin typeface="Gill Sans" charset="0"/>
                <a:ea typeface="ヒラギノ角ゴ ProN W3" charset="0"/>
                <a:cs typeface="ヒラギノ角ゴ ProN W3" charset="0"/>
                <a:sym typeface="Gill Sans" charset="0"/>
              </a:defRPr>
            </a:lvl3pPr>
            <a:lvl4pPr marL="1691571" indent="-241653">
              <a:defRPr sz="11800">
                <a:solidFill>
                  <a:srgbClr val="000000"/>
                </a:solidFill>
                <a:latin typeface="Gill Sans" charset="0"/>
                <a:ea typeface="ヒラギノ角ゴ ProN W3" charset="0"/>
                <a:cs typeface="ヒラギノ角ゴ ProN W3" charset="0"/>
                <a:sym typeface="Gill Sans" charset="0"/>
              </a:defRPr>
            </a:lvl4pPr>
            <a:lvl5pPr marL="2174878" indent="-241653">
              <a:defRPr sz="11800">
                <a:solidFill>
                  <a:srgbClr val="000000"/>
                </a:solidFill>
                <a:latin typeface="Gill Sans" charset="0"/>
                <a:ea typeface="ヒラギノ角ゴ ProN W3" charset="0"/>
                <a:cs typeface="ヒラギノ角ゴ ProN W3" charset="0"/>
                <a:sym typeface="Gill Sans" charset="0"/>
              </a:defRPr>
            </a:lvl5pPr>
            <a:lvl6pPr marL="2658184"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6pPr>
            <a:lvl7pPr marL="3141490"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7pPr>
            <a:lvl8pPr marL="3624796"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8pPr>
            <a:lvl9pPr marL="4108102"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9pPr>
          </a:lstStyle>
          <a:p>
            <a:fld id="{35B95E78-EF2A-3D41-AD0E-E0C65D2DF675}" type="slidenum">
              <a:rPr lang="en-US" sz="1300"/>
              <a:pPr/>
              <a:t>13</a:t>
            </a:fld>
            <a:endParaRPr lang="en-US" sz="1300"/>
          </a:p>
        </p:txBody>
      </p:sp>
    </p:spTree>
    <p:extLst>
      <p:ext uri="{BB962C8B-B14F-4D97-AF65-F5344CB8AC3E}">
        <p14:creationId xmlns:p14="http://schemas.microsoft.com/office/powerpoint/2010/main" val="33250441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86464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internal architecture of Egeria has two distinct layers.</a:t>
            </a:r>
          </a:p>
          <a:p>
            <a:endParaRPr lang="en-US" dirty="0"/>
          </a:p>
          <a:p>
            <a:r>
              <a:rPr lang="en-US" dirty="0"/>
              <a:t>The Open Metadata Access Services layer supports the different types of user and use case.</a:t>
            </a:r>
          </a:p>
          <a:p>
            <a:endParaRPr lang="en-US" dirty="0"/>
          </a:p>
          <a:p>
            <a:r>
              <a:rPr lang="en-US" dirty="0"/>
              <a:t>The Open Metadata Repository Services layer provides the unified view of metadata across distinct systems, using protocols and repositories for access and exchange of metadata objects.</a:t>
            </a:r>
          </a:p>
          <a:p>
            <a:endParaRPr lang="en-US" dirty="0"/>
          </a:p>
          <a:p>
            <a:r>
              <a:rPr lang="en-US" sz="1100" dirty="0"/>
              <a:t>Egeria’s OMRS layer includes the ability to refer to remote objects or replicate cached copies of remote objects for performance and availability</a:t>
            </a:r>
          </a:p>
          <a:p>
            <a:endParaRPr lang="en-US" sz="1100" dirty="0"/>
          </a:p>
          <a:p>
            <a:pPr marL="0" marR="0" lvl="0" indent="0" algn="l" defTabSz="914400" rtl="0" eaLnBrk="1" fontAlgn="auto" latinLnBrk="0" hangingPunct="1">
              <a:lnSpc>
                <a:spcPct val="100000"/>
              </a:lnSpc>
              <a:spcBef>
                <a:spcPts val="0"/>
              </a:spcBef>
              <a:spcAft>
                <a:spcPts val="0"/>
              </a:spcAft>
              <a:buClr>
                <a:schemeClr val="dk1"/>
              </a:buClr>
              <a:buSzTx/>
              <a:buFont typeface="Arial"/>
              <a:buNone/>
              <a:tabLst/>
              <a:defRPr/>
            </a:pPr>
            <a:r>
              <a:rPr lang="en-US" sz="1100" dirty="0"/>
              <a:t>Egeria can store this distributed model in its own local repositories, which support the storing of:</a:t>
            </a:r>
          </a:p>
          <a:p>
            <a:pPr marL="171450" lvl="0" indent="-171450">
              <a:buFont typeface="Arial" panose="020B0604020202020204" pitchFamily="34" charset="0"/>
              <a:buChar char="•"/>
            </a:pPr>
            <a:r>
              <a:rPr lang="en-US" sz="1100" dirty="0"/>
              <a:t>local objects, </a:t>
            </a:r>
          </a:p>
          <a:p>
            <a:pPr marL="171450" lvl="0" indent="-171450">
              <a:buFont typeface="Arial" panose="020B0604020202020204" pitchFamily="34" charset="0"/>
              <a:buChar char="•"/>
            </a:pPr>
            <a:r>
              <a:rPr lang="en-US" sz="1100" dirty="0"/>
              <a:t>replicas of remote objects and </a:t>
            </a:r>
          </a:p>
          <a:p>
            <a:pPr marL="171450" lvl="0" indent="-171450">
              <a:buFont typeface="Arial" panose="020B0604020202020204" pitchFamily="34" charset="0"/>
              <a:buChar char="•"/>
            </a:pPr>
            <a:r>
              <a:rPr lang="en-US" sz="1100" dirty="0"/>
              <a:t>proxy-references to remote objects.</a:t>
            </a:r>
          </a:p>
          <a:p>
            <a:endParaRPr lang="en-GB" dirty="0">
              <a:latin typeface="Calibri" charset="0"/>
            </a:endParaRPr>
          </a:p>
          <a:p>
            <a:pPr marL="0" marR="0" lvl="0" indent="0" algn="l" defTabSz="914400" rtl="0" eaLnBrk="1" fontAlgn="auto" latinLnBrk="0" hangingPunct="1">
              <a:lnSpc>
                <a:spcPct val="100000"/>
              </a:lnSpc>
              <a:spcBef>
                <a:spcPts val="0"/>
              </a:spcBef>
              <a:spcAft>
                <a:spcPts val="0"/>
              </a:spcAft>
              <a:buClr>
                <a:schemeClr val="dk1"/>
              </a:buClr>
              <a:buSzTx/>
              <a:buFont typeface="Arial"/>
              <a:buNone/>
              <a:tabLst/>
              <a:defRPr/>
            </a:pPr>
            <a:endParaRPr lang="en-US" sz="1100" dirty="0"/>
          </a:p>
          <a:p>
            <a:endParaRPr lang="en-US" dirty="0"/>
          </a:p>
        </p:txBody>
      </p:sp>
    </p:spTree>
    <p:extLst>
      <p:ext uri="{BB962C8B-B14F-4D97-AF65-F5344CB8AC3E}">
        <p14:creationId xmlns:p14="http://schemas.microsoft.com/office/powerpoint/2010/main" val="1155638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spcAft>
                <a:spcPts val="0"/>
              </a:spcAft>
              <a:buClr>
                <a:schemeClr val="dk1"/>
              </a:buClr>
              <a:buSzPct val="25000"/>
              <a:buFont typeface="Arial"/>
              <a:buNone/>
            </a:pPr>
            <a:endParaRPr lang="en-US" sz="1100" b="0" i="0" u="none" strike="sng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2797976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Shape 11"/>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t="38467"/>
          <a:stretch/>
        </p:blipFill>
        <p:spPr>
          <a:xfrm>
            <a:off x="0" y="1393373"/>
            <a:ext cx="9144000" cy="3750128"/>
          </a:xfrm>
          <a:prstGeom prst="rect">
            <a:avLst/>
          </a:prstGeom>
        </p:spPr>
      </p:pic>
      <p:sp>
        <p:nvSpPr>
          <p:cNvPr id="16" name="Shape 10"/>
          <p:cNvSpPr/>
          <p:nvPr userDrawn="1"/>
        </p:nvSpPr>
        <p:spPr>
          <a:xfrm rot="10800000" flipH="1">
            <a:off x="0" y="-2"/>
            <a:ext cx="9144000" cy="1393374"/>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9823"/>
            <a:ext cx="1011335" cy="631748"/>
          </a:xfrm>
          <a:prstGeom prst="rect">
            <a:avLst/>
          </a:prstGeom>
        </p:spPr>
      </p:pic>
      <p:sp>
        <p:nvSpPr>
          <p:cNvPr id="13" name="Shape 10"/>
          <p:cNvSpPr/>
          <p:nvPr userDrawn="1"/>
        </p:nvSpPr>
        <p:spPr>
          <a:xfrm rot="10800000" flipH="1">
            <a:off x="0" y="4978036"/>
            <a:ext cx="9144000" cy="165463"/>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3" name="Text Placeholder 4"/>
          <p:cNvSpPr>
            <a:spLocks noGrp="1"/>
          </p:cNvSpPr>
          <p:nvPr>
            <p:ph type="body" sz="quarter" idx="10" hasCustomPrompt="1"/>
          </p:nvPr>
        </p:nvSpPr>
        <p:spPr>
          <a:xfrm>
            <a:off x="328762" y="3215062"/>
            <a:ext cx="3987599" cy="691998"/>
          </a:xfrm>
        </p:spPr>
        <p:txBody>
          <a:bodyPr/>
          <a:lstStyle>
            <a:lvl1pPr>
              <a:lnSpc>
                <a:spcPct val="100000"/>
              </a:lnSpc>
              <a:spcAft>
                <a:spcPts val="0"/>
              </a:spcAft>
              <a:defRPr sz="1700" baseline="0"/>
            </a:lvl1pPr>
          </a:lstStyle>
          <a:p>
            <a:pPr lvl="0"/>
            <a:r>
              <a:rPr lang="en-US" dirty="0"/>
              <a:t>Name</a:t>
            </a:r>
          </a:p>
          <a:p>
            <a:pPr lvl="0"/>
            <a:r>
              <a:rPr lang="en-US" dirty="0"/>
              <a:t>Title</a:t>
            </a:r>
          </a:p>
        </p:txBody>
      </p:sp>
      <p:sp>
        <p:nvSpPr>
          <p:cNvPr id="25" name="Text Placeholder 2"/>
          <p:cNvSpPr>
            <a:spLocks noGrp="1"/>
          </p:cNvSpPr>
          <p:nvPr>
            <p:ph type="body" sz="quarter" idx="11" hasCustomPrompt="1"/>
          </p:nvPr>
        </p:nvSpPr>
        <p:spPr>
          <a:xfrm>
            <a:off x="328613" y="4042786"/>
            <a:ext cx="3987800" cy="452265"/>
          </a:xfrm>
        </p:spPr>
        <p:txBody>
          <a:bodyPr/>
          <a:lstStyle/>
          <a:p>
            <a:pPr lvl="0"/>
            <a:r>
              <a:rPr lang="en-US" dirty="0"/>
              <a:t>Date</a:t>
            </a:r>
          </a:p>
        </p:txBody>
      </p:sp>
      <p:sp>
        <p:nvSpPr>
          <p:cNvPr id="27" name="Shape 15"/>
          <p:cNvSpPr txBox="1">
            <a:spLocks noGrp="1"/>
          </p:cNvSpPr>
          <p:nvPr>
            <p:ph type="title" hasCustomPrompt="1"/>
          </p:nvPr>
        </p:nvSpPr>
        <p:spPr>
          <a:xfrm>
            <a:off x="328345" y="1876358"/>
            <a:ext cx="6464342"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none">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Title</a:t>
            </a:r>
          </a:p>
        </p:txBody>
      </p:sp>
      <p:sp>
        <p:nvSpPr>
          <p:cNvPr id="10" name="Shape 8">
            <a:extLst>
              <a:ext uri="{FF2B5EF4-FFF2-40B4-BE49-F238E27FC236}">
                <a16:creationId xmlns:a16="http://schemas.microsoft.com/office/drawing/2014/main" id="{30782772-9EE8-BC4D-B671-350F57E81848}"/>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pic>
        <p:nvPicPr>
          <p:cNvPr id="11" name="Graphic 10">
            <a:extLst>
              <a:ext uri="{FF2B5EF4-FFF2-40B4-BE49-F238E27FC236}">
                <a16:creationId xmlns:a16="http://schemas.microsoft.com/office/drawing/2014/main" id="{151869E8-F977-0646-8A04-9770A5FABE4C}"/>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257142" y="522495"/>
            <a:ext cx="1646463" cy="670781"/>
          </a:xfrm>
          <a:prstGeom prst="rect">
            <a:avLst/>
          </a:prstGeom>
        </p:spPr>
      </p:pic>
    </p:spTree>
    <p:extLst>
      <p:ext uri="{BB962C8B-B14F-4D97-AF65-F5344CB8AC3E}">
        <p14:creationId xmlns:p14="http://schemas.microsoft.com/office/powerpoint/2010/main" val="3972270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3_Custom Layout">
    <p:bg>
      <p:bgPr>
        <a:solidFill>
          <a:srgbClr val="F6F6F6"/>
        </a:solidFill>
        <a:effectLst/>
      </p:bgPr>
    </p:bg>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11700" y="231021"/>
            <a:ext cx="8520599" cy="564772"/>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3200" b="0" i="0" u="none" strike="noStrike" cap="none">
                <a:solidFill>
                  <a:srgbClr val="333333"/>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18" name="Shape 18"/>
          <p:cNvSpPr txBox="1">
            <a:spLocks noGrp="1"/>
          </p:cNvSpPr>
          <p:nvPr>
            <p:ph type="sldNum" idx="12"/>
          </p:nvPr>
        </p:nvSpPr>
        <p:spPr>
          <a:xfrm>
            <a:off x="8556782" y="4648251"/>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a:t>
            </a:fld>
            <a:endParaRPr lang="en-US" sz="1000" b="0" i="0" u="none" strike="noStrike" cap="none" dirty="0">
              <a:solidFill>
                <a:srgbClr val="434343"/>
              </a:solidFill>
              <a:latin typeface="Arial"/>
              <a:ea typeface="Arial"/>
              <a:cs typeface="Arial"/>
              <a:sym typeface="Arial"/>
            </a:endParaRPr>
          </a:p>
        </p:txBody>
      </p:sp>
      <p:sp>
        <p:nvSpPr>
          <p:cNvPr id="20" name="Shape 20"/>
          <p:cNvSpPr txBox="1">
            <a:spLocks noGrp="1"/>
          </p:cNvSpPr>
          <p:nvPr>
            <p:ph type="body" idx="1"/>
          </p:nvPr>
        </p:nvSpPr>
        <p:spPr>
          <a:xfrm>
            <a:off x="311146" y="1204912"/>
            <a:ext cx="8521149" cy="318203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lt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2" name="TextBox 1"/>
          <p:cNvSpPr txBox="1"/>
          <p:nvPr userDrawn="1"/>
        </p:nvSpPr>
        <p:spPr>
          <a:xfrm>
            <a:off x="188068" y="4944576"/>
            <a:ext cx="833883" cy="246221"/>
          </a:xfrm>
          <a:prstGeom prst="rect">
            <a:avLst/>
          </a:prstGeom>
          <a:noFill/>
        </p:spPr>
        <p:txBody>
          <a:bodyPr wrap="none" rtlCol="0">
            <a:spAutoFit/>
          </a:bodyPr>
          <a:lstStyle/>
          <a:p>
            <a:r>
              <a:rPr lang="en-US" sz="1000" dirty="0">
                <a:solidFill>
                  <a:schemeClr val="bg2"/>
                </a:solidFill>
              </a:rPr>
              <a:t>@</a:t>
            </a:r>
            <a:r>
              <a:rPr lang="en-US" sz="1000" dirty="0" err="1">
                <a:solidFill>
                  <a:schemeClr val="bg2"/>
                </a:solidFill>
              </a:rPr>
              <a:t>ODPiOrg</a:t>
            </a:r>
            <a:endParaRPr lang="en-US" sz="1000" dirty="0">
              <a:solidFill>
                <a:schemeClr val="bg2"/>
              </a:solidFill>
            </a:endParaRPr>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7776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 y="1371600"/>
            <a:ext cx="4305300" cy="3371850"/>
          </a:xfrm>
        </p:spPr>
        <p:txBody>
          <a:bodyPr/>
          <a:lstStyle>
            <a:lvl1pPr>
              <a:defRPr sz="1800"/>
            </a:lvl1pPr>
            <a:lvl2pPr>
              <a:defRPr sz="1500"/>
            </a:lvl2pPr>
            <a:lvl3pPr>
              <a:defRPr sz="1350"/>
            </a:lvl3pPr>
            <a:lvl4pPr>
              <a:defRPr sz="1200"/>
            </a:lvl4pPr>
            <a:lvl5pPr>
              <a:defRPr sz="120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305300" cy="3371850"/>
          </a:xfrm>
        </p:spPr>
        <p:txBody>
          <a:bodyPr/>
          <a:lstStyle>
            <a:lvl1pPr>
              <a:defRPr sz="1800"/>
            </a:lvl1pPr>
            <a:lvl2pPr>
              <a:defRPr sz="1500"/>
            </a:lvl2pPr>
            <a:lvl3pPr>
              <a:defRPr sz="1350"/>
            </a:lvl3pPr>
            <a:lvl4pPr>
              <a:defRPr sz="1200"/>
            </a:lvl4pPr>
            <a:lvl5pPr>
              <a:defRPr sz="120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48815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Shape 11"/>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05"/>
          <a:stretch/>
        </p:blipFill>
        <p:spPr>
          <a:xfrm>
            <a:off x="0" y="0"/>
            <a:ext cx="9144000" cy="51435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5880"/>
            <a:ext cx="1011335" cy="631748"/>
          </a:xfrm>
          <a:prstGeom prst="rect">
            <a:avLst/>
          </a:prstGeom>
        </p:spPr>
      </p:pic>
      <p:sp>
        <p:nvSpPr>
          <p:cNvPr id="16" name="Shape 10"/>
          <p:cNvSpPr/>
          <p:nvPr userDrawn="1"/>
        </p:nvSpPr>
        <p:spPr>
          <a:xfrm rot="10800000" flipH="1">
            <a:off x="0" y="4984398"/>
            <a:ext cx="9144000" cy="159102"/>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6" name="Shape 15"/>
          <p:cNvSpPr txBox="1">
            <a:spLocks noGrp="1"/>
          </p:cNvSpPr>
          <p:nvPr>
            <p:ph type="title" hasCustomPrompt="1"/>
          </p:nvPr>
        </p:nvSpPr>
        <p:spPr>
          <a:xfrm>
            <a:off x="328344" y="1876358"/>
            <a:ext cx="8118191"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small">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Title</a:t>
            </a:r>
            <a:endParaRPr dirty="0"/>
          </a:p>
        </p:txBody>
      </p:sp>
      <p:sp>
        <p:nvSpPr>
          <p:cNvPr id="8" name="Shape 8">
            <a:extLst>
              <a:ext uri="{FF2B5EF4-FFF2-40B4-BE49-F238E27FC236}">
                <a16:creationId xmlns:a16="http://schemas.microsoft.com/office/drawing/2014/main" id="{63848344-E58E-1C48-89A1-C7DC8AFDE558}"/>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pic>
        <p:nvPicPr>
          <p:cNvPr id="9" name="Graphic 8">
            <a:extLst>
              <a:ext uri="{FF2B5EF4-FFF2-40B4-BE49-F238E27FC236}">
                <a16:creationId xmlns:a16="http://schemas.microsoft.com/office/drawing/2014/main" id="{DDBE4D5C-ADD9-9646-8796-2FA76CCD75E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534291" y="431086"/>
            <a:ext cx="2449143" cy="997799"/>
          </a:xfrm>
          <a:prstGeom prst="rect">
            <a:avLst/>
          </a:prstGeom>
        </p:spPr>
      </p:pic>
    </p:spTree>
    <p:extLst>
      <p:ext uri="{BB962C8B-B14F-4D97-AF65-F5344CB8AC3E}">
        <p14:creationId xmlns:p14="http://schemas.microsoft.com/office/powerpoint/2010/main" val="2218161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bove) + content (1-colum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200" y="1088135"/>
            <a:ext cx="8541385" cy="3560115"/>
          </a:xfrm>
        </p:spPr>
        <p:txBody>
          <a:bodyPr/>
          <a:lstStyle>
            <a:lvl1pPr marL="285750" indent="-285750">
              <a:buClr>
                <a:schemeClr val="accent6">
                  <a:lumMod val="50000"/>
                </a:schemeClr>
              </a:buClr>
              <a:buFont typeface="Wingdings" pitchFamily="2" charset="2"/>
              <a:buChar char="§"/>
              <a:defRPr>
                <a:solidFill>
                  <a:schemeClr val="accent6">
                    <a:lumMod val="50000"/>
                  </a:schemeClr>
                </a:solidFill>
              </a:defRPr>
            </a:lvl1pPr>
            <a:lvl2pPr marL="742950" indent="-285750">
              <a:buClr>
                <a:schemeClr val="accent6">
                  <a:lumMod val="50000"/>
                </a:schemeClr>
              </a:buClr>
              <a:buFont typeface="Wingdings" pitchFamily="2" charset="2"/>
              <a:buChar char="§"/>
              <a:defRPr>
                <a:solidFill>
                  <a:schemeClr val="accent6">
                    <a:lumMod val="50000"/>
                  </a:schemeClr>
                </a:solidFill>
              </a:defRPr>
            </a:lvl2pPr>
            <a:lvl3pPr marL="1200150" indent="-285750">
              <a:buClr>
                <a:schemeClr val="accent6">
                  <a:lumMod val="50000"/>
                </a:schemeClr>
              </a:buClr>
              <a:buFont typeface="Wingdings" pitchFamily="2" charset="2"/>
              <a:buChar char="§"/>
              <a:defRPr>
                <a:solidFill>
                  <a:schemeClr val="accent6">
                    <a:lumMod val="50000"/>
                  </a:schemeClr>
                </a:solidFill>
              </a:defRPr>
            </a:lvl3pPr>
            <a:lvl4pPr marL="1657350" indent="-285750">
              <a:buClr>
                <a:schemeClr val="accent6">
                  <a:lumMod val="50000"/>
                </a:schemeClr>
              </a:buClr>
              <a:buFont typeface="Wingdings" pitchFamily="2" charset="2"/>
              <a:buChar char="§"/>
              <a:defRPr>
                <a:solidFill>
                  <a:schemeClr val="accent6">
                    <a:lumMod val="50000"/>
                  </a:schemeClr>
                </a:solidFill>
              </a:defRPr>
            </a:lvl4pPr>
            <a:lvl5pPr marL="2114550" indent="-285750">
              <a:buClr>
                <a:schemeClr val="accent6">
                  <a:lumMod val="50000"/>
                </a:schemeClr>
              </a:buClr>
              <a:buFont typeface="Wingdings" pitchFamily="2" charset="2"/>
              <a:buChar char="§"/>
              <a:defRPr>
                <a:solidFill>
                  <a:schemeClr val="accent6">
                    <a:lumMod val="50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Title 6"/>
          <p:cNvSpPr>
            <a:spLocks noGrp="1"/>
          </p:cNvSpPr>
          <p:nvPr>
            <p:ph type="title"/>
          </p:nvPr>
        </p:nvSpPr>
        <p:spPr>
          <a:xfrm>
            <a:off x="359200" y="144708"/>
            <a:ext cx="4474777" cy="859023"/>
          </a:xfrm>
          <a:prstGeom prst="rect">
            <a:avLst/>
          </a:prstGeom>
        </p:spPr>
        <p:txBody>
          <a:bodyPr>
            <a:normAutofit/>
          </a:bodyPr>
          <a:lstStyle>
            <a:lvl1pPr>
              <a:defRPr sz="2400"/>
            </a:lvl1pPr>
          </a:lstStyle>
          <a:p>
            <a:r>
              <a:rPr lang="en-US" noProof="0"/>
              <a:t>Click to edit Master title style</a:t>
            </a:r>
          </a:p>
        </p:txBody>
      </p:sp>
      <p:sp>
        <p:nvSpPr>
          <p:cNvPr id="8" name="Rectangle 7"/>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hape 9">
            <a:extLst>
              <a:ext uri="{FF2B5EF4-FFF2-40B4-BE49-F238E27FC236}">
                <a16:creationId xmlns:a16="http://schemas.microsoft.com/office/drawing/2014/main" id="{89CCB5E2-86B7-DF4F-95FF-16227AB8F676}"/>
              </a:ext>
            </a:extLst>
          </p:cNvPr>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11" name="Shape 8">
            <a:extLst>
              <a:ext uri="{FF2B5EF4-FFF2-40B4-BE49-F238E27FC236}">
                <a16:creationId xmlns:a16="http://schemas.microsoft.com/office/drawing/2014/main" id="{EE930199-1DB9-E040-9099-9A8B2D5601A9}"/>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363171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59200" y="280673"/>
            <a:ext cx="8473099" cy="572699"/>
          </a:xfrm>
          <a:prstGeom prst="rect">
            <a:avLst/>
          </a:prstGeom>
        </p:spPr>
        <p:txBody>
          <a:bodyPr>
            <a:normAutofit/>
          </a:bodyPr>
          <a:lstStyle>
            <a:lvl1pPr>
              <a:defRPr sz="2400"/>
            </a:lvl1pPr>
          </a:lstStyle>
          <a:p>
            <a:r>
              <a:rPr lang="en-US"/>
              <a:t>Click to edit Master title style</a:t>
            </a:r>
          </a:p>
        </p:txBody>
      </p:sp>
      <p:sp>
        <p:nvSpPr>
          <p:cNvPr id="3" name="Content Placeholder 2"/>
          <p:cNvSpPr>
            <a:spLocks noGrp="1"/>
          </p:cNvSpPr>
          <p:nvPr>
            <p:ph idx="1"/>
          </p:nvPr>
        </p:nvSpPr>
        <p:spPr>
          <a:xfrm>
            <a:off x="359200" y="965874"/>
            <a:ext cx="8473100" cy="3603001"/>
          </a:xfrm>
        </p:spPr>
        <p:txBody>
          <a:bodyPr/>
          <a:lstStyle>
            <a:lvl1pPr marL="285750" indent="-285750">
              <a:spcAft>
                <a:spcPts val="600"/>
              </a:spcAft>
              <a:buClr>
                <a:schemeClr val="accent6">
                  <a:lumMod val="75000"/>
                </a:schemeClr>
              </a:buClr>
              <a:buFont typeface="Wingdings" pitchFamily="2" charset="2"/>
              <a:buChar char="§"/>
              <a:defRPr>
                <a:solidFill>
                  <a:schemeClr val="accent6">
                    <a:lumMod val="50000"/>
                  </a:schemeClr>
                </a:solidFill>
              </a:defRPr>
            </a:lvl1pPr>
            <a:lvl2pPr marL="742950" indent="-285750">
              <a:spcAft>
                <a:spcPts val="600"/>
              </a:spcAft>
              <a:buClr>
                <a:schemeClr val="accent6">
                  <a:lumMod val="75000"/>
                </a:schemeClr>
              </a:buClr>
              <a:buFont typeface="Wingdings" pitchFamily="2" charset="2"/>
              <a:buChar char="§"/>
              <a:defRPr>
                <a:solidFill>
                  <a:schemeClr val="accent6">
                    <a:lumMod val="50000"/>
                  </a:schemeClr>
                </a:solidFill>
              </a:defRPr>
            </a:lvl2pPr>
            <a:lvl3pPr marL="1200150" indent="-285750">
              <a:spcAft>
                <a:spcPts val="600"/>
              </a:spcAft>
              <a:buClr>
                <a:schemeClr val="accent6">
                  <a:lumMod val="75000"/>
                </a:schemeClr>
              </a:buClr>
              <a:buFont typeface="Wingdings" pitchFamily="2" charset="2"/>
              <a:buChar char="§"/>
              <a:defRPr>
                <a:solidFill>
                  <a:schemeClr val="accent6">
                    <a:lumMod val="50000"/>
                  </a:schemeClr>
                </a:solidFill>
              </a:defRPr>
            </a:lvl3pPr>
            <a:lvl4pPr marL="1657350" indent="-285750">
              <a:spcAft>
                <a:spcPts val="600"/>
              </a:spcAft>
              <a:buClr>
                <a:schemeClr val="accent6">
                  <a:lumMod val="75000"/>
                </a:schemeClr>
              </a:buClr>
              <a:buFont typeface="Wingdings" pitchFamily="2" charset="2"/>
              <a:buChar char="§"/>
              <a:defRPr>
                <a:solidFill>
                  <a:schemeClr val="accent6">
                    <a:lumMod val="50000"/>
                  </a:schemeClr>
                </a:solidFill>
              </a:defRPr>
            </a:lvl4pPr>
            <a:lvl5pPr marL="2114550" indent="-285750">
              <a:spcAft>
                <a:spcPts val="600"/>
              </a:spcAft>
              <a:buClr>
                <a:schemeClr val="accent6">
                  <a:lumMod val="75000"/>
                </a:schemeClr>
              </a:buClr>
              <a:buFont typeface="Wingdings" pitchFamily="2" charset="2"/>
              <a:buChar char="§"/>
              <a:defRPr>
                <a:solidFill>
                  <a:schemeClr val="accent6">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hape 9">
            <a:extLst>
              <a:ext uri="{FF2B5EF4-FFF2-40B4-BE49-F238E27FC236}">
                <a16:creationId xmlns:a16="http://schemas.microsoft.com/office/drawing/2014/main" id="{54F62638-0F6C-9E44-ABE3-F347A745845A}"/>
              </a:ext>
            </a:extLst>
          </p:cNvPr>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7" name="Shape 8">
            <a:extLst>
              <a:ext uri="{FF2B5EF4-FFF2-40B4-BE49-F238E27FC236}">
                <a16:creationId xmlns:a16="http://schemas.microsoft.com/office/drawing/2014/main" id="{7E1EFA56-B995-2E4A-ADBD-A8A9FD436916}"/>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3450876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59200" y="289077"/>
            <a:ext cx="8473099" cy="564772"/>
          </a:xfrm>
          <a:prstGeom prst="rect">
            <a:avLst/>
          </a:prstGeom>
          <a:noFill/>
          <a:ln>
            <a:noFill/>
          </a:ln>
        </p:spPr>
        <p:txBody>
          <a:bodyPr lIns="91425" tIns="91425" rIns="91425" bIns="91425" anchor="t" anchorCtr="0">
            <a:noAutofit/>
          </a:bodyPr>
          <a:lstStyle>
            <a:lvl1pPr marL="0" marR="0" lvl="0" indent="0" algn="l" rtl="0">
              <a:lnSpc>
                <a:spcPct val="100000"/>
              </a:lnSpc>
              <a:spcBef>
                <a:spcPts val="0"/>
              </a:spcBef>
              <a:spcAft>
                <a:spcPts val="0"/>
              </a:spcAft>
              <a:buClr>
                <a:schemeClr val="dk1"/>
              </a:buClr>
              <a:buFont typeface="Arial"/>
              <a:buNone/>
              <a:defRPr sz="2400" b="0" i="0" u="none" strike="noStrike" cap="none">
                <a:solidFill>
                  <a:srgbClr val="333333"/>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hape 9">
            <a:extLst>
              <a:ext uri="{FF2B5EF4-FFF2-40B4-BE49-F238E27FC236}">
                <a16:creationId xmlns:a16="http://schemas.microsoft.com/office/drawing/2014/main" id="{45FB6608-D6CB-1E47-97E0-946893699D85}"/>
              </a:ext>
            </a:extLst>
          </p:cNvPr>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9" name="Shape 8">
            <a:extLst>
              <a:ext uri="{FF2B5EF4-FFF2-40B4-BE49-F238E27FC236}">
                <a16:creationId xmlns:a16="http://schemas.microsoft.com/office/drawing/2014/main" id="{30689E75-890B-DE48-8C2D-0BE1828F9386}"/>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1810784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1_Custom Layout">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59200" y="289077"/>
            <a:ext cx="8473100" cy="564772"/>
          </a:xfrm>
          <a:prstGeom prst="rect">
            <a:avLst/>
          </a:prstGeom>
          <a:noFill/>
          <a:ln>
            <a:noFill/>
          </a:ln>
        </p:spPr>
        <p:txBody>
          <a:bodyPr lIns="91425" tIns="91425" rIns="91425" bIns="91425" anchor="t" anchorCtr="0">
            <a:noAutofit/>
          </a:bodyPr>
          <a:lstStyle>
            <a:lvl1pPr marL="0" marR="0" lvl="0" indent="0" algn="l" rtl="0">
              <a:lnSpc>
                <a:spcPct val="100000"/>
              </a:lnSpc>
              <a:spcBef>
                <a:spcPts val="0"/>
              </a:spcBef>
              <a:spcAft>
                <a:spcPts val="0"/>
              </a:spcAft>
              <a:buClr>
                <a:schemeClr val="dk1"/>
              </a:buClr>
              <a:buFont typeface="Arial"/>
              <a:buNone/>
              <a:defRPr sz="2400" b="0" i="0" u="none" strike="noStrike" cap="none">
                <a:solidFill>
                  <a:srgbClr val="C00000"/>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20" name="Shape 20"/>
          <p:cNvSpPr txBox="1">
            <a:spLocks noGrp="1"/>
          </p:cNvSpPr>
          <p:nvPr>
            <p:ph type="body" idx="1"/>
          </p:nvPr>
        </p:nvSpPr>
        <p:spPr>
          <a:xfrm>
            <a:off x="359200" y="1037771"/>
            <a:ext cx="8473096" cy="373742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rgbClr val="C00000"/>
                </a:solidFill>
                <a:latin typeface="Arial"/>
                <a:ea typeface="Arial"/>
                <a:cs typeface="Arial"/>
                <a:sym typeface="Arial"/>
              </a:defRPr>
            </a:lvl1pPr>
            <a:lvl2pPr marL="457189"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378"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566"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754"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5943"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132"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32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509"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Shape 8">
            <a:extLst>
              <a:ext uri="{FF2B5EF4-FFF2-40B4-BE49-F238E27FC236}">
                <a16:creationId xmlns:a16="http://schemas.microsoft.com/office/drawing/2014/main" id="{83C6D269-4A47-0542-B90B-2670FFD97F35}"/>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2634957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2_Custom Layout">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11701" y="290285"/>
            <a:ext cx="8520599" cy="505507"/>
          </a:xfrm>
          <a:prstGeom prst="rect">
            <a:avLst/>
          </a:prstGeom>
          <a:noFill/>
          <a:ln>
            <a:noFill/>
          </a:ln>
        </p:spPr>
        <p:txBody>
          <a:bodyPr lIns="91425" tIns="91425" rIns="91425" bIns="91425" anchor="t" anchorCtr="0">
            <a:noAutofit/>
          </a:bodyPr>
          <a:lstStyle>
            <a:lvl1pPr marL="0" marR="0" lvl="0" indent="0" algn="l" rtl="0">
              <a:lnSpc>
                <a:spcPct val="100000"/>
              </a:lnSpc>
              <a:spcBef>
                <a:spcPts val="0"/>
              </a:spcBef>
              <a:spcAft>
                <a:spcPts val="0"/>
              </a:spcAft>
              <a:buClr>
                <a:schemeClr val="dk1"/>
              </a:buClr>
              <a:buFont typeface="Arial"/>
              <a:buNone/>
              <a:defRPr sz="2400" b="0" i="0" u="none" strike="noStrike" cap="none">
                <a:solidFill>
                  <a:srgbClr val="C00000"/>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20" name="Shape 20"/>
          <p:cNvSpPr txBox="1">
            <a:spLocks noGrp="1"/>
          </p:cNvSpPr>
          <p:nvPr>
            <p:ph type="body" idx="1"/>
          </p:nvPr>
        </p:nvSpPr>
        <p:spPr>
          <a:xfrm>
            <a:off x="311147" y="1204912"/>
            <a:ext cx="8521149" cy="318203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rgbClr val="C00000"/>
                </a:solidFill>
                <a:latin typeface="Arial"/>
                <a:ea typeface="Arial"/>
                <a:cs typeface="Arial"/>
                <a:sym typeface="Arial"/>
              </a:defRPr>
            </a:lvl1pPr>
            <a:lvl2pPr marL="457189"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378"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566"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754"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5943"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132"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32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509"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Shape 8">
            <a:extLst>
              <a:ext uri="{FF2B5EF4-FFF2-40B4-BE49-F238E27FC236}">
                <a16:creationId xmlns:a16="http://schemas.microsoft.com/office/drawing/2014/main" id="{1B1A3FF0-47D0-6D46-9D37-CB8959363757}"/>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1088276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63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22792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5"/>
        <p:cNvGrpSpPr/>
        <p:nvPr/>
      </p:nvGrpSpPr>
      <p:grpSpPr>
        <a:xfrm>
          <a:off x="0" y="0"/>
          <a:ext cx="0" cy="0"/>
          <a:chOff x="0" y="0"/>
          <a:chExt cx="0" cy="0"/>
        </a:xfrm>
      </p:grpSpPr>
      <p:sp>
        <p:nvSpPr>
          <p:cNvPr id="7" name="Shape 7"/>
          <p:cNvSpPr txBox="1">
            <a:spLocks noGrp="1"/>
          </p:cNvSpPr>
          <p:nvPr>
            <p:ph type="body" idx="1"/>
          </p:nvPr>
        </p:nvSpPr>
        <p:spPr>
          <a:xfrm>
            <a:off x="311701"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9" name="Shape 9"/>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10" name="Shape 10"/>
          <p:cNvSpPr/>
          <p:nvPr/>
        </p:nvSpPr>
        <p:spPr>
          <a:xfrm rot="10800000" flipH="1" flipV="1">
            <a:off x="0" y="4956626"/>
            <a:ext cx="9144000" cy="180169"/>
          </a:xfrm>
          <a:prstGeom prst="rect">
            <a:avLst/>
          </a:prstGeom>
          <a:solidFill>
            <a:srgbClr val="6DCCDE"/>
          </a:solidFill>
          <a:ln>
            <a:noFill/>
          </a:ln>
        </p:spPr>
        <p:txBody>
          <a:bodyPr lIns="91425" tIns="45700" rIns="91425" bIns="45700" anchor="ctr" anchorCtr="0">
            <a:noAutofit/>
          </a:bodyPr>
          <a:lstStyle/>
          <a:p>
            <a:pPr algn="ctr"/>
            <a:r>
              <a:rPr lang="en-US" sz="1050" dirty="0"/>
              <a:t>https://github.com/odpi/egeria</a:t>
            </a:r>
          </a:p>
        </p:txBody>
      </p:sp>
      <p:sp>
        <p:nvSpPr>
          <p:cNvPr id="2" name="Title Placeholder 1"/>
          <p:cNvSpPr>
            <a:spLocks noGrp="1"/>
          </p:cNvSpPr>
          <p:nvPr>
            <p:ph type="title"/>
          </p:nvPr>
        </p:nvSpPr>
        <p:spPr>
          <a:xfrm>
            <a:off x="325859" y="215849"/>
            <a:ext cx="8520599" cy="85725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8" name="Shape 8"/>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pic>
        <p:nvPicPr>
          <p:cNvPr id="11" name="Graphic 10">
            <a:extLst>
              <a:ext uri="{FF2B5EF4-FFF2-40B4-BE49-F238E27FC236}">
                <a16:creationId xmlns:a16="http://schemas.microsoft.com/office/drawing/2014/main" id="{9EFF1D1A-5838-7442-A684-A8FB3BE0E187}"/>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311700" y="4640324"/>
            <a:ext cx="714574" cy="291123"/>
          </a:xfrm>
          <a:prstGeom prst="rect">
            <a:avLst/>
          </a:prstGeom>
        </p:spPr>
      </p:pic>
    </p:spTree>
    <p:extLst>
      <p:ext uri="{BB962C8B-B14F-4D97-AF65-F5344CB8AC3E}">
        <p14:creationId xmlns:p14="http://schemas.microsoft.com/office/powerpoint/2010/main" val="3722838945"/>
      </p:ext>
    </p:extLst>
  </p:cSld>
  <p:clrMap bg1="dk1" tx1="lt1" bg2="dk2" tx2="lt2" accent1="accent1" accent2="accent2" accent3="accent3" accent4="accent4" accent5="accent5" accent6="accent6" hlink="hlink" folHlink="folHlink"/>
  <p:sldLayoutIdLst>
    <p:sldLayoutId id="2147483671" r:id="rId1"/>
    <p:sldLayoutId id="2147483672" r:id="rId2"/>
    <p:sldLayoutId id="2147483675" r:id="rId3"/>
    <p:sldLayoutId id="2147483676" r:id="rId4"/>
    <p:sldLayoutId id="2147483677" r:id="rId5"/>
    <p:sldLayoutId id="2147483678" r:id="rId6"/>
    <p:sldLayoutId id="2147483679" r:id="rId7"/>
    <p:sldLayoutId id="2147483682" r:id="rId8"/>
    <p:sldLayoutId id="2147483683" r:id="rId9"/>
    <p:sldLayoutId id="2147483684" r:id="rId10"/>
    <p:sldLayoutId id="2147483685"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85750" marR="0" lvl="0" indent="-285750" algn="l" rtl="0">
        <a:lnSpc>
          <a:spcPct val="100000"/>
        </a:lnSpc>
        <a:spcBef>
          <a:spcPts val="0"/>
        </a:spcBef>
        <a:spcAft>
          <a:spcPts val="0"/>
        </a:spcAft>
        <a:buClr>
          <a:schemeClr val="accent6">
            <a:lumMod val="50000"/>
          </a:schemeClr>
        </a:buClr>
        <a:buFont typeface="Wingdings" pitchFamily="2" charset="2"/>
        <a:buChar char="§"/>
        <a:defRPr sz="1400" b="0" i="0" u="none" strike="noStrike" cap="none">
          <a:solidFill>
            <a:schemeClr val="accent6">
              <a:lumMod val="50000"/>
            </a:schemeClr>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3" Type="http://schemas.openxmlformats.org/officeDocument/2006/relationships/customXml" Target="../ink/ink6.xml"/><Relationship Id="rId18" Type="http://schemas.openxmlformats.org/officeDocument/2006/relationships/customXml" Target="../ink/ink10.xml"/><Relationship Id="rId26" Type="http://schemas.openxmlformats.org/officeDocument/2006/relationships/customXml" Target="../ink/ink18.xml"/><Relationship Id="rId21" Type="http://schemas.openxmlformats.org/officeDocument/2006/relationships/customXml" Target="../ink/ink13.xml"/><Relationship Id="rId34" Type="http://schemas.openxmlformats.org/officeDocument/2006/relationships/customXml" Target="../ink/ink26.xml"/><Relationship Id="rId7" Type="http://schemas.openxmlformats.org/officeDocument/2006/relationships/customXml" Target="../ink/ink3.xml"/><Relationship Id="rId12" Type="http://schemas.openxmlformats.org/officeDocument/2006/relationships/image" Target="../media/image160.png"/><Relationship Id="rId17" Type="http://schemas.openxmlformats.org/officeDocument/2006/relationships/customXml" Target="../ink/ink9.xml"/><Relationship Id="rId25" Type="http://schemas.openxmlformats.org/officeDocument/2006/relationships/customXml" Target="../ink/ink17.xml"/><Relationship Id="rId33" Type="http://schemas.openxmlformats.org/officeDocument/2006/relationships/customXml" Target="../ink/ink25.xml"/><Relationship Id="rId2" Type="http://schemas.openxmlformats.org/officeDocument/2006/relationships/image" Target="../media/image20.jpg"/><Relationship Id="rId16" Type="http://schemas.openxmlformats.org/officeDocument/2006/relationships/customXml" Target="../ink/ink8.xml"/><Relationship Id="rId20" Type="http://schemas.openxmlformats.org/officeDocument/2006/relationships/customXml" Target="../ink/ink12.xml"/><Relationship Id="rId29" Type="http://schemas.openxmlformats.org/officeDocument/2006/relationships/customXml" Target="../ink/ink21.xml"/><Relationship Id="rId1" Type="http://schemas.openxmlformats.org/officeDocument/2006/relationships/slideLayout" Target="../slideLayouts/slideLayout4.xml"/><Relationship Id="rId6" Type="http://schemas.openxmlformats.org/officeDocument/2006/relationships/image" Target="../media/image130.png"/><Relationship Id="rId11" Type="http://schemas.openxmlformats.org/officeDocument/2006/relationships/customXml" Target="../ink/ink5.xml"/><Relationship Id="rId24" Type="http://schemas.openxmlformats.org/officeDocument/2006/relationships/customXml" Target="../ink/ink16.xml"/><Relationship Id="rId32" Type="http://schemas.openxmlformats.org/officeDocument/2006/relationships/customXml" Target="../ink/ink24.xml"/><Relationship Id="rId37" Type="http://schemas.openxmlformats.org/officeDocument/2006/relationships/customXml" Target="../ink/ink29.xml"/><Relationship Id="rId5" Type="http://schemas.openxmlformats.org/officeDocument/2006/relationships/customXml" Target="../ink/ink2.xml"/><Relationship Id="rId15" Type="http://schemas.openxmlformats.org/officeDocument/2006/relationships/customXml" Target="../ink/ink7.xml"/><Relationship Id="rId23" Type="http://schemas.openxmlformats.org/officeDocument/2006/relationships/customXml" Target="../ink/ink15.xml"/><Relationship Id="rId28" Type="http://schemas.openxmlformats.org/officeDocument/2006/relationships/customXml" Target="../ink/ink20.xml"/><Relationship Id="rId36" Type="http://schemas.openxmlformats.org/officeDocument/2006/relationships/customXml" Target="../ink/ink28.xml"/><Relationship Id="rId10" Type="http://schemas.openxmlformats.org/officeDocument/2006/relationships/image" Target="../media/image150.png"/><Relationship Id="rId19" Type="http://schemas.openxmlformats.org/officeDocument/2006/relationships/customXml" Target="../ink/ink11.xml"/><Relationship Id="rId31" Type="http://schemas.openxmlformats.org/officeDocument/2006/relationships/customXml" Target="../ink/ink23.xml"/><Relationship Id="rId4" Type="http://schemas.openxmlformats.org/officeDocument/2006/relationships/image" Target="../media/image120.png"/><Relationship Id="rId9" Type="http://schemas.openxmlformats.org/officeDocument/2006/relationships/customXml" Target="../ink/ink4.xml"/><Relationship Id="rId14" Type="http://schemas.openxmlformats.org/officeDocument/2006/relationships/image" Target="../media/image170.png"/><Relationship Id="rId22" Type="http://schemas.openxmlformats.org/officeDocument/2006/relationships/customXml" Target="../ink/ink14.xml"/><Relationship Id="rId27" Type="http://schemas.openxmlformats.org/officeDocument/2006/relationships/customXml" Target="../ink/ink19.xml"/><Relationship Id="rId30" Type="http://schemas.openxmlformats.org/officeDocument/2006/relationships/customXml" Target="../ink/ink22.xml"/><Relationship Id="rId35" Type="http://schemas.openxmlformats.org/officeDocument/2006/relationships/customXml" Target="../ink/ink27.xml"/><Relationship Id="rId8" Type="http://schemas.openxmlformats.org/officeDocument/2006/relationships/image" Target="../media/image140.png"/><Relationship Id="rId3" Type="http://schemas.openxmlformats.org/officeDocument/2006/relationships/customXml" Target="../ink/ink1.xml"/></Relationships>
</file>

<file path=ppt/slides/_rels/slide17.xml.rels><?xml version="1.0" encoding="UTF-8" standalone="yes"?>
<Relationships xmlns="http://schemas.openxmlformats.org/package/2006/relationships"><Relationship Id="rId13" Type="http://schemas.openxmlformats.org/officeDocument/2006/relationships/customXml" Target="../ink/ink35.xml"/><Relationship Id="rId18" Type="http://schemas.openxmlformats.org/officeDocument/2006/relationships/customXml" Target="../ink/ink39.xml"/><Relationship Id="rId26" Type="http://schemas.openxmlformats.org/officeDocument/2006/relationships/customXml" Target="../ink/ink47.xml"/><Relationship Id="rId21" Type="http://schemas.openxmlformats.org/officeDocument/2006/relationships/customXml" Target="../ink/ink42.xml"/><Relationship Id="rId34" Type="http://schemas.openxmlformats.org/officeDocument/2006/relationships/customXml" Target="../ink/ink55.xml"/><Relationship Id="rId7" Type="http://schemas.openxmlformats.org/officeDocument/2006/relationships/customXml" Target="../ink/ink32.xml"/><Relationship Id="rId12" Type="http://schemas.openxmlformats.org/officeDocument/2006/relationships/image" Target="../media/image160.png"/><Relationship Id="rId17" Type="http://schemas.openxmlformats.org/officeDocument/2006/relationships/customXml" Target="../ink/ink38.xml"/><Relationship Id="rId25" Type="http://schemas.openxmlformats.org/officeDocument/2006/relationships/customXml" Target="../ink/ink46.xml"/><Relationship Id="rId33" Type="http://schemas.openxmlformats.org/officeDocument/2006/relationships/customXml" Target="../ink/ink54.xml"/><Relationship Id="rId2" Type="http://schemas.openxmlformats.org/officeDocument/2006/relationships/image" Target="../media/image20.jpg"/><Relationship Id="rId16" Type="http://schemas.openxmlformats.org/officeDocument/2006/relationships/customXml" Target="../ink/ink37.xml"/><Relationship Id="rId20" Type="http://schemas.openxmlformats.org/officeDocument/2006/relationships/customXml" Target="../ink/ink41.xml"/><Relationship Id="rId29" Type="http://schemas.openxmlformats.org/officeDocument/2006/relationships/customXml" Target="../ink/ink50.xml"/><Relationship Id="rId1" Type="http://schemas.openxmlformats.org/officeDocument/2006/relationships/slideLayout" Target="../slideLayouts/slideLayout5.xml"/><Relationship Id="rId6" Type="http://schemas.openxmlformats.org/officeDocument/2006/relationships/image" Target="../media/image130.png"/><Relationship Id="rId11" Type="http://schemas.openxmlformats.org/officeDocument/2006/relationships/customXml" Target="../ink/ink34.xml"/><Relationship Id="rId24" Type="http://schemas.openxmlformats.org/officeDocument/2006/relationships/customXml" Target="../ink/ink45.xml"/><Relationship Id="rId32" Type="http://schemas.openxmlformats.org/officeDocument/2006/relationships/customXml" Target="../ink/ink53.xml"/><Relationship Id="rId37" Type="http://schemas.openxmlformats.org/officeDocument/2006/relationships/customXml" Target="../ink/ink58.xml"/><Relationship Id="rId5" Type="http://schemas.openxmlformats.org/officeDocument/2006/relationships/customXml" Target="../ink/ink31.xml"/><Relationship Id="rId15" Type="http://schemas.openxmlformats.org/officeDocument/2006/relationships/customXml" Target="../ink/ink36.xml"/><Relationship Id="rId23" Type="http://schemas.openxmlformats.org/officeDocument/2006/relationships/customXml" Target="../ink/ink44.xml"/><Relationship Id="rId28" Type="http://schemas.openxmlformats.org/officeDocument/2006/relationships/customXml" Target="../ink/ink49.xml"/><Relationship Id="rId36" Type="http://schemas.openxmlformats.org/officeDocument/2006/relationships/customXml" Target="../ink/ink57.xml"/><Relationship Id="rId10" Type="http://schemas.openxmlformats.org/officeDocument/2006/relationships/image" Target="../media/image150.png"/><Relationship Id="rId19" Type="http://schemas.openxmlformats.org/officeDocument/2006/relationships/customXml" Target="../ink/ink40.xml"/><Relationship Id="rId31" Type="http://schemas.openxmlformats.org/officeDocument/2006/relationships/customXml" Target="../ink/ink52.xml"/><Relationship Id="rId4" Type="http://schemas.openxmlformats.org/officeDocument/2006/relationships/image" Target="../media/image120.png"/><Relationship Id="rId9" Type="http://schemas.openxmlformats.org/officeDocument/2006/relationships/customXml" Target="../ink/ink33.xml"/><Relationship Id="rId14" Type="http://schemas.openxmlformats.org/officeDocument/2006/relationships/image" Target="../media/image170.png"/><Relationship Id="rId22" Type="http://schemas.openxmlformats.org/officeDocument/2006/relationships/customXml" Target="../ink/ink43.xml"/><Relationship Id="rId27" Type="http://schemas.openxmlformats.org/officeDocument/2006/relationships/customXml" Target="../ink/ink48.xml"/><Relationship Id="rId30" Type="http://schemas.openxmlformats.org/officeDocument/2006/relationships/customXml" Target="../ink/ink51.xml"/><Relationship Id="rId35" Type="http://schemas.openxmlformats.org/officeDocument/2006/relationships/customXml" Target="../ink/ink56.xml"/><Relationship Id="rId8" Type="http://schemas.openxmlformats.org/officeDocument/2006/relationships/image" Target="../media/image140.png"/><Relationship Id="rId3" Type="http://schemas.openxmlformats.org/officeDocument/2006/relationships/customXml" Target="../ink/ink3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image" Target="../media/image21.emf"/><Relationship Id="rId1" Type="http://schemas.openxmlformats.org/officeDocument/2006/relationships/slideLayout" Target="../slideLayouts/slideLayout5.xml"/><Relationship Id="rId6" Type="http://schemas.openxmlformats.org/officeDocument/2006/relationships/image" Target="../media/image25.emf"/><Relationship Id="rId5" Type="http://schemas.openxmlformats.org/officeDocument/2006/relationships/image" Target="../media/image24.emf"/><Relationship Id="rId10" Type="http://schemas.openxmlformats.org/officeDocument/2006/relationships/hyperlink" Target="https://odpi.github.io/data-governance/coco-pharmaceuticals/personas/" TargetMode="External"/><Relationship Id="rId4" Type="http://schemas.openxmlformats.org/officeDocument/2006/relationships/image" Target="../media/image23.emf"/><Relationship Id="rId9"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4.png"/><Relationship Id="rId1" Type="http://schemas.openxmlformats.org/officeDocument/2006/relationships/slideLayout" Target="../slideLayouts/slideLayout5.xml"/><Relationship Id="rId5" Type="http://schemas.openxmlformats.org/officeDocument/2006/relationships/image" Target="../media/image35.png"/><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slide" Target="slide28.xml"/><Relationship Id="rId2" Type="http://schemas.openxmlformats.org/officeDocument/2006/relationships/slide" Target="slide29.xml"/><Relationship Id="rId1" Type="http://schemas.openxmlformats.org/officeDocument/2006/relationships/slideLayout" Target="../slideLayouts/slideLayout5.xml"/><Relationship Id="rId4" Type="http://schemas.openxmlformats.org/officeDocument/2006/relationships/image" Target="../media/image36.png"/></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hyperlink" Target="https://github.com/odpi/egeria" TargetMode="External"/><Relationship Id="rId2" Type="http://schemas.openxmlformats.org/officeDocument/2006/relationships/hyperlink" Target="https://github.com/odpi/data-governance" TargetMode="External"/><Relationship Id="rId1" Type="http://schemas.openxmlformats.org/officeDocument/2006/relationships/slideLayout" Target="../slideLayouts/slideLayout4.xml"/><Relationship Id="rId5" Type="http://schemas.openxmlformats.org/officeDocument/2006/relationships/hyperlink" Target="https://roaringelephant.org/2018/09/25/episode-107-open-metadata-and-governance-masterclass-with-mandy-chessell-part-1/" TargetMode="External"/><Relationship Id="rId4" Type="http://schemas.openxmlformats.org/officeDocument/2006/relationships/hyperlink" Target="https://odpi.github.io/data-governance/role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4" Type="http://schemas.openxmlformats.org/officeDocument/2006/relationships/hyperlink" Target="http://www.redbooks.ibm.com/Redbooks.nsf/RedpieceAbstracts/sg248274.html?Open"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C3A30-E3E7-4A44-AB78-75FEA77AF253}"/>
              </a:ext>
            </a:extLst>
          </p:cNvPr>
          <p:cNvSpPr>
            <a:spLocks noGrp="1"/>
          </p:cNvSpPr>
          <p:nvPr>
            <p:ph type="title"/>
          </p:nvPr>
        </p:nvSpPr>
        <p:spPr/>
        <p:txBody>
          <a:bodyPr>
            <a:normAutofit/>
          </a:bodyPr>
          <a:lstStyle/>
          <a:p>
            <a:r>
              <a:rPr lang="en-GB" b="1" dirty="0"/>
              <a:t>Metadata for Data Driven Organizations</a:t>
            </a:r>
            <a:endParaRPr lang="en-GB" dirty="0"/>
          </a:p>
        </p:txBody>
      </p:sp>
      <p:sp>
        <p:nvSpPr>
          <p:cNvPr id="3" name="Slide Number Placeholder 2">
            <a:extLst>
              <a:ext uri="{FF2B5EF4-FFF2-40B4-BE49-F238E27FC236}">
                <a16:creationId xmlns:a16="http://schemas.microsoft.com/office/drawing/2014/main" id="{00861036-A1A8-EB42-B740-1DBEC50D9DF9}"/>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a:t>
            </a:fld>
            <a:endParaRPr lang="en-US" sz="1000"/>
          </a:p>
        </p:txBody>
      </p:sp>
      <p:sp>
        <p:nvSpPr>
          <p:cNvPr id="4" name="TextBox 3">
            <a:extLst>
              <a:ext uri="{FF2B5EF4-FFF2-40B4-BE49-F238E27FC236}">
                <a16:creationId xmlns:a16="http://schemas.microsoft.com/office/drawing/2014/main" id="{354C2169-99CC-5944-B2D7-78D5DB7D13E0}"/>
              </a:ext>
            </a:extLst>
          </p:cNvPr>
          <p:cNvSpPr txBox="1"/>
          <p:nvPr/>
        </p:nvSpPr>
        <p:spPr>
          <a:xfrm>
            <a:off x="445169" y="3484346"/>
            <a:ext cx="3183555" cy="307777"/>
          </a:xfrm>
          <a:prstGeom prst="rect">
            <a:avLst/>
          </a:prstGeom>
          <a:noFill/>
        </p:spPr>
        <p:txBody>
          <a:bodyPr wrap="square" rtlCol="0">
            <a:spAutoFit/>
          </a:bodyPr>
          <a:lstStyle/>
          <a:p>
            <a:r>
              <a:rPr lang="en-US" dirty="0">
                <a:solidFill>
                  <a:schemeClr val="accent5">
                    <a:lumMod val="40000"/>
                    <a:lumOff val="60000"/>
                  </a:schemeClr>
                </a:solidFill>
              </a:rPr>
              <a:t>Mandy Chessell, IBM</a:t>
            </a:r>
          </a:p>
        </p:txBody>
      </p:sp>
    </p:spTree>
    <p:extLst>
      <p:ext uri="{BB962C8B-B14F-4D97-AF65-F5344CB8AC3E}">
        <p14:creationId xmlns:p14="http://schemas.microsoft.com/office/powerpoint/2010/main" val="601748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Title 1">
            <a:extLst>
              <a:ext uri="{FF2B5EF4-FFF2-40B4-BE49-F238E27FC236}">
                <a16:creationId xmlns:a16="http://schemas.microsoft.com/office/drawing/2014/main" id="{89A5CBAD-C787-4055-A67B-8815E0B8F599}"/>
              </a:ext>
            </a:extLst>
          </p:cNvPr>
          <p:cNvSpPr>
            <a:spLocks noGrp="1"/>
          </p:cNvSpPr>
          <p:nvPr>
            <p:ph type="title"/>
          </p:nvPr>
        </p:nvSpPr>
        <p:spPr/>
        <p:txBody>
          <a:bodyPr/>
          <a:lstStyle/>
          <a:p>
            <a:r>
              <a:rPr lang="en-US" dirty="0"/>
              <a:t>Scope of metadata covered</a:t>
            </a:r>
            <a:endParaRPr lang="en-GB" dirty="0"/>
          </a:p>
        </p:txBody>
      </p:sp>
      <p:sp>
        <p:nvSpPr>
          <p:cNvPr id="226" name="Rectangle 225">
            <a:extLst>
              <a:ext uri="{FF2B5EF4-FFF2-40B4-BE49-F238E27FC236}">
                <a16:creationId xmlns:a16="http://schemas.microsoft.com/office/drawing/2014/main" id="{125ECD2E-369C-4943-A5E6-4DB67C8BD485}"/>
              </a:ext>
            </a:extLst>
          </p:cNvPr>
          <p:cNvSpPr/>
          <p:nvPr/>
        </p:nvSpPr>
        <p:spPr>
          <a:xfrm>
            <a:off x="1400276" y="1026635"/>
            <a:ext cx="6536162" cy="3573234"/>
          </a:xfrm>
          <a:prstGeom prst="rect">
            <a:avLst/>
          </a:prstGeom>
          <a:solidFill>
            <a:srgbClr val="1F497D">
              <a:lumMod val="60000"/>
              <a:lumOff val="40000"/>
            </a:srgbClr>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227" name="Rectangle 75">
            <a:extLst>
              <a:ext uri="{FF2B5EF4-FFF2-40B4-BE49-F238E27FC236}">
                <a16:creationId xmlns:a16="http://schemas.microsoft.com/office/drawing/2014/main" id="{161B2740-62F4-0440-8BC7-9AB35ADDBCE2}"/>
              </a:ext>
            </a:extLst>
          </p:cNvPr>
          <p:cNvSpPr/>
          <p:nvPr/>
        </p:nvSpPr>
        <p:spPr bwMode="auto">
          <a:xfrm>
            <a:off x="1204991" y="2704593"/>
            <a:ext cx="4470401" cy="1896502"/>
          </a:xfrm>
          <a:custGeom>
            <a:avLst/>
            <a:gdLst>
              <a:gd name="connsiteX0" fmla="*/ 0 w 4463410"/>
              <a:gd name="connsiteY0" fmla="*/ 0 h 1886343"/>
              <a:gd name="connsiteX1" fmla="*/ 4463410 w 4463410"/>
              <a:gd name="connsiteY1" fmla="*/ 0 h 1886343"/>
              <a:gd name="connsiteX2" fmla="*/ 4463410 w 4463410"/>
              <a:gd name="connsiteY2" fmla="*/ 1886343 h 1886343"/>
              <a:gd name="connsiteX3" fmla="*/ 0 w 4463410"/>
              <a:gd name="connsiteY3" fmla="*/ 1886343 h 1886343"/>
              <a:gd name="connsiteX4" fmla="*/ 0 w 4463410"/>
              <a:gd name="connsiteY4" fmla="*/ 0 h 1886343"/>
              <a:gd name="connsiteX0" fmla="*/ 0 w 4463410"/>
              <a:gd name="connsiteY0" fmla="*/ 10159 h 1896502"/>
              <a:gd name="connsiteX1" fmla="*/ 2736209 w 4463410"/>
              <a:gd name="connsiteY1" fmla="*/ 0 h 1896502"/>
              <a:gd name="connsiteX2" fmla="*/ 4463410 w 4463410"/>
              <a:gd name="connsiteY2" fmla="*/ 10159 h 1896502"/>
              <a:gd name="connsiteX3" fmla="*/ 4463410 w 4463410"/>
              <a:gd name="connsiteY3" fmla="*/ 1896502 h 1896502"/>
              <a:gd name="connsiteX4" fmla="*/ 0 w 4463410"/>
              <a:gd name="connsiteY4" fmla="*/ 1896502 h 1896502"/>
              <a:gd name="connsiteX5" fmla="*/ 0 w 4463410"/>
              <a:gd name="connsiteY5" fmla="*/ 10159 h 1896502"/>
              <a:gd name="connsiteX0" fmla="*/ 6991 w 4470401"/>
              <a:gd name="connsiteY0" fmla="*/ 1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6991 w 4470401"/>
              <a:gd name="connsiteY6" fmla="*/ 10159 h 1896502"/>
              <a:gd name="connsiteX0" fmla="*/ 2750191 w 4470401"/>
              <a:gd name="connsiteY0" fmla="*/ 128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2750191 w 4470401"/>
              <a:gd name="connsiteY6" fmla="*/ 1280159 h 1896502"/>
              <a:gd name="connsiteX0" fmla="*/ 2750191 w 4470401"/>
              <a:gd name="connsiteY0" fmla="*/ 128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2750191 w 4470401"/>
              <a:gd name="connsiteY6" fmla="*/ 1280159 h 1896502"/>
              <a:gd name="connsiteX0" fmla="*/ 2750191 w 4470401"/>
              <a:gd name="connsiteY0" fmla="*/ 128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2750191 w 4470401"/>
              <a:gd name="connsiteY6" fmla="*/ 1280159 h 1896502"/>
              <a:gd name="connsiteX0" fmla="*/ 2750191 w 4470401"/>
              <a:gd name="connsiteY0" fmla="*/ 128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2750191 w 4470401"/>
              <a:gd name="connsiteY6" fmla="*/ 1280159 h 1896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70401" h="1896502">
                <a:moveTo>
                  <a:pt x="2750191" y="1280159"/>
                </a:moveTo>
                <a:cubicBezTo>
                  <a:pt x="2747861" y="853439"/>
                  <a:pt x="2745530" y="426720"/>
                  <a:pt x="2743200" y="0"/>
                </a:cubicBezTo>
                <a:lnTo>
                  <a:pt x="4470401" y="10159"/>
                </a:lnTo>
                <a:lnTo>
                  <a:pt x="4470401" y="1896502"/>
                </a:lnTo>
                <a:lnTo>
                  <a:pt x="6991" y="1896502"/>
                </a:lnTo>
                <a:cubicBezTo>
                  <a:pt x="4661" y="1694441"/>
                  <a:pt x="2330" y="1492381"/>
                  <a:pt x="0" y="1290320"/>
                </a:cubicBezTo>
                <a:cubicBezTo>
                  <a:pt x="286810" y="1300480"/>
                  <a:pt x="2544661" y="1300479"/>
                  <a:pt x="2750191" y="1280159"/>
                </a:cubicBezTo>
                <a:close/>
              </a:path>
            </a:pathLst>
          </a:custGeom>
          <a:solidFill>
            <a:srgbClr val="558ED5"/>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228" name="Rectangle 227">
            <a:extLst>
              <a:ext uri="{FF2B5EF4-FFF2-40B4-BE49-F238E27FC236}">
                <a16:creationId xmlns:a16="http://schemas.microsoft.com/office/drawing/2014/main" id="{DB0D6591-AEBE-9840-B60E-6AB20541C6A1}"/>
              </a:ext>
            </a:extLst>
          </p:cNvPr>
          <p:cNvSpPr/>
          <p:nvPr/>
        </p:nvSpPr>
        <p:spPr bwMode="auto">
          <a:xfrm>
            <a:off x="3798405" y="1046277"/>
            <a:ext cx="2014649" cy="1665160"/>
          </a:xfrm>
          <a:prstGeom prst="rect">
            <a:avLst/>
          </a:prstGeom>
          <a:solidFill>
            <a:srgbClr val="4BACC6">
              <a:lumMod val="60000"/>
              <a:lumOff val="4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Glossary</a:t>
            </a:r>
          </a:p>
        </p:txBody>
      </p:sp>
      <p:sp>
        <p:nvSpPr>
          <p:cNvPr id="229" name="Rectangle 228">
            <a:extLst>
              <a:ext uri="{FF2B5EF4-FFF2-40B4-BE49-F238E27FC236}">
                <a16:creationId xmlns:a16="http://schemas.microsoft.com/office/drawing/2014/main" id="{C3FDAD85-1AE4-2149-9F29-C5ECBD2AE83F}"/>
              </a:ext>
            </a:extLst>
          </p:cNvPr>
          <p:cNvSpPr/>
          <p:nvPr/>
        </p:nvSpPr>
        <p:spPr bwMode="auto">
          <a:xfrm>
            <a:off x="5679978" y="1047502"/>
            <a:ext cx="2300820" cy="1685348"/>
          </a:xfrm>
          <a:prstGeom prst="rect">
            <a:avLst/>
          </a:prstGeom>
          <a:solidFill>
            <a:srgbClr val="C0504D">
              <a:lumMod val="40000"/>
              <a:lumOff val="6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Collaboration</a:t>
            </a:r>
          </a:p>
        </p:txBody>
      </p:sp>
      <p:sp>
        <p:nvSpPr>
          <p:cNvPr id="230" name="Rectangle 229">
            <a:extLst>
              <a:ext uri="{FF2B5EF4-FFF2-40B4-BE49-F238E27FC236}">
                <a16:creationId xmlns:a16="http://schemas.microsoft.com/office/drawing/2014/main" id="{9CC01984-094B-5C49-855D-EC396E6B0C2A}"/>
              </a:ext>
            </a:extLst>
          </p:cNvPr>
          <p:cNvSpPr/>
          <p:nvPr/>
        </p:nvSpPr>
        <p:spPr bwMode="auto">
          <a:xfrm>
            <a:off x="1211967" y="1036454"/>
            <a:ext cx="2744190" cy="2369178"/>
          </a:xfrm>
          <a:prstGeom prst="rect">
            <a:avLst/>
          </a:prstGeom>
          <a:solidFill>
            <a:srgbClr val="9BBB59">
              <a:lumMod val="60000"/>
              <a:lumOff val="4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Governance</a:t>
            </a:r>
          </a:p>
        </p:txBody>
      </p:sp>
      <p:sp>
        <p:nvSpPr>
          <p:cNvPr id="231" name="Rectangle 230">
            <a:extLst>
              <a:ext uri="{FF2B5EF4-FFF2-40B4-BE49-F238E27FC236}">
                <a16:creationId xmlns:a16="http://schemas.microsoft.com/office/drawing/2014/main" id="{2475BB29-476B-1D41-989D-666B69F57BAA}"/>
              </a:ext>
            </a:extLst>
          </p:cNvPr>
          <p:cNvSpPr/>
          <p:nvPr/>
        </p:nvSpPr>
        <p:spPr bwMode="auto">
          <a:xfrm>
            <a:off x="5680001" y="2590419"/>
            <a:ext cx="2287943" cy="836122"/>
          </a:xfrm>
          <a:prstGeom prst="rect">
            <a:avLst/>
          </a:prstGeom>
          <a:solidFill>
            <a:srgbClr val="4F81BD">
              <a:lumMod val="40000"/>
              <a:lumOff val="6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Models and</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Reference Data</a:t>
            </a:r>
          </a:p>
        </p:txBody>
      </p:sp>
      <p:sp>
        <p:nvSpPr>
          <p:cNvPr id="232" name="Rectangle 231">
            <a:extLst>
              <a:ext uri="{FF2B5EF4-FFF2-40B4-BE49-F238E27FC236}">
                <a16:creationId xmlns:a16="http://schemas.microsoft.com/office/drawing/2014/main" id="{5F615264-679E-6348-B3A9-D0334D2048B7}"/>
              </a:ext>
            </a:extLst>
          </p:cNvPr>
          <p:cNvSpPr/>
          <p:nvPr/>
        </p:nvSpPr>
        <p:spPr bwMode="auto">
          <a:xfrm>
            <a:off x="5669840" y="3425952"/>
            <a:ext cx="2287943" cy="1178560"/>
          </a:xfrm>
          <a:prstGeom prst="rect">
            <a:avLst/>
          </a:prstGeom>
          <a:solidFill>
            <a:srgbClr val="F79646">
              <a:lumMod val="40000"/>
              <a:lumOff val="6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Metadata</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Discovery</a:t>
            </a:r>
          </a:p>
        </p:txBody>
      </p:sp>
      <p:sp>
        <p:nvSpPr>
          <p:cNvPr id="233" name="Rectangle 232">
            <a:extLst>
              <a:ext uri="{FF2B5EF4-FFF2-40B4-BE49-F238E27FC236}">
                <a16:creationId xmlns:a16="http://schemas.microsoft.com/office/drawing/2014/main" id="{EBFE9375-72DA-8C4F-983A-975A65582D51}"/>
              </a:ext>
            </a:extLst>
          </p:cNvPr>
          <p:cNvSpPr/>
          <p:nvPr/>
        </p:nvSpPr>
        <p:spPr bwMode="auto">
          <a:xfrm>
            <a:off x="1211967" y="3395473"/>
            <a:ext cx="2744190" cy="589280"/>
          </a:xfrm>
          <a:prstGeom prst="rect">
            <a:avLst/>
          </a:prstGeom>
          <a:solidFill>
            <a:srgbClr val="EEECE1">
              <a:lumMod val="75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Lineage</a:t>
            </a:r>
          </a:p>
        </p:txBody>
      </p:sp>
      <p:sp>
        <p:nvSpPr>
          <p:cNvPr id="234" name="TextBox 233">
            <a:extLst>
              <a:ext uri="{FF2B5EF4-FFF2-40B4-BE49-F238E27FC236}">
                <a16:creationId xmlns:a16="http://schemas.microsoft.com/office/drawing/2014/main" id="{563DAE83-C4F4-564B-85A3-4D02D2B19195}"/>
              </a:ext>
            </a:extLst>
          </p:cNvPr>
          <p:cNvSpPr txBox="1"/>
          <p:nvPr/>
        </p:nvSpPr>
        <p:spPr bwMode="auto">
          <a:xfrm>
            <a:off x="4303808" y="3517420"/>
            <a:ext cx="1031853" cy="307777"/>
          </a:xfrm>
          <a:prstGeom prst="rect">
            <a:avLst/>
          </a:prstGeom>
          <a:noFill/>
          <a:ln w="9525">
            <a:noFill/>
            <a:miter lim="800000"/>
            <a:headEnd/>
            <a:tailEnd/>
          </a:ln>
        </p:spPr>
        <p:txBody>
          <a:bodyPr wrap="none" rtlCol="0">
            <a:prstTxWarp prst="textNoShape">
              <a:avLst/>
            </a:prstTxWarp>
            <a:spAutoFit/>
          </a:bodyPr>
          <a:lstStyle/>
          <a:p>
            <a:pPr algn="ctr" fontAlgn="base">
              <a:spcBef>
                <a:spcPct val="0"/>
              </a:spcBef>
              <a:spcAft>
                <a:spcPct val="0"/>
              </a:spcAft>
            </a:pPr>
            <a:r>
              <a:rPr lang="en-GB" kern="1200" dirty="0">
                <a:solidFill>
                  <a:prstClr val="white"/>
                </a:solidFill>
                <a:latin typeface="Calibri" pitchFamily="-1" charset="0"/>
                <a:ea typeface="ＭＳ Ｐゴシック" charset="0"/>
              </a:rPr>
              <a:t>Data Assets</a:t>
            </a:r>
          </a:p>
        </p:txBody>
      </p:sp>
      <p:sp>
        <p:nvSpPr>
          <p:cNvPr id="235" name="Rectangle 234">
            <a:extLst>
              <a:ext uri="{FF2B5EF4-FFF2-40B4-BE49-F238E27FC236}">
                <a16:creationId xmlns:a16="http://schemas.microsoft.com/office/drawing/2014/main" id="{997793A4-EEB3-3047-A306-2D83691DF676}"/>
              </a:ext>
            </a:extLst>
          </p:cNvPr>
          <p:cNvSpPr/>
          <p:nvPr/>
        </p:nvSpPr>
        <p:spPr bwMode="auto">
          <a:xfrm>
            <a:off x="1202903" y="3964341"/>
            <a:ext cx="2754260" cy="642046"/>
          </a:xfrm>
          <a:prstGeom prst="rect">
            <a:avLst/>
          </a:prstGeom>
          <a:solidFill>
            <a:srgbClr val="FFFF66"/>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Base Types, Systems</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rPr>
              <a:t>and Infrastructure</a:t>
            </a:r>
          </a:p>
        </p:txBody>
      </p:sp>
      <p:sp>
        <p:nvSpPr>
          <p:cNvPr id="4" name="Slide Number Placeholder 3">
            <a:extLst>
              <a:ext uri="{FF2B5EF4-FFF2-40B4-BE49-F238E27FC236}">
                <a16:creationId xmlns:a16="http://schemas.microsoft.com/office/drawing/2014/main" id="{B4DE9927-095D-D147-AD3C-7E7BBCE8D3AE}"/>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10</a:t>
            </a:fld>
            <a:endParaRPr lang="en-US" sz="1000"/>
          </a:p>
        </p:txBody>
      </p:sp>
    </p:spTree>
    <p:extLst>
      <p:ext uri="{BB962C8B-B14F-4D97-AF65-F5344CB8AC3E}">
        <p14:creationId xmlns:p14="http://schemas.microsoft.com/office/powerpoint/2010/main" val="3730919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Title 1">
            <a:extLst>
              <a:ext uri="{FF2B5EF4-FFF2-40B4-BE49-F238E27FC236}">
                <a16:creationId xmlns:a16="http://schemas.microsoft.com/office/drawing/2014/main" id="{89A5CBAD-C787-4055-A67B-8815E0B8F599}"/>
              </a:ext>
            </a:extLst>
          </p:cNvPr>
          <p:cNvSpPr>
            <a:spLocks noGrp="1"/>
          </p:cNvSpPr>
          <p:nvPr>
            <p:ph type="title"/>
          </p:nvPr>
        </p:nvSpPr>
        <p:spPr/>
        <p:txBody>
          <a:bodyPr/>
          <a:lstStyle/>
          <a:p>
            <a:r>
              <a:rPr lang="en-US" dirty="0"/>
              <a:t>Scope of metadata covered</a:t>
            </a:r>
            <a:endParaRPr lang="en-GB" dirty="0"/>
          </a:p>
        </p:txBody>
      </p:sp>
      <p:sp>
        <p:nvSpPr>
          <p:cNvPr id="89" name="Rectangle 88">
            <a:extLst>
              <a:ext uri="{FF2B5EF4-FFF2-40B4-BE49-F238E27FC236}">
                <a16:creationId xmlns:a16="http://schemas.microsoft.com/office/drawing/2014/main" id="{18D75081-797D-4740-B7B9-5D93286D1BAF}"/>
              </a:ext>
            </a:extLst>
          </p:cNvPr>
          <p:cNvSpPr/>
          <p:nvPr/>
        </p:nvSpPr>
        <p:spPr>
          <a:xfrm>
            <a:off x="1326624" y="1014443"/>
            <a:ext cx="6536162" cy="3573234"/>
          </a:xfrm>
          <a:prstGeom prst="rect">
            <a:avLst/>
          </a:prstGeom>
          <a:solidFill>
            <a:srgbClr val="1F497D">
              <a:lumMod val="60000"/>
              <a:lumOff val="40000"/>
            </a:srgbClr>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grpSp>
        <p:nvGrpSpPr>
          <p:cNvPr id="90" name="Group 9">
            <a:extLst>
              <a:ext uri="{FF2B5EF4-FFF2-40B4-BE49-F238E27FC236}">
                <a16:creationId xmlns:a16="http://schemas.microsoft.com/office/drawing/2014/main" id="{2EE9007A-30B5-3246-9B41-958728999FF5}"/>
              </a:ext>
            </a:extLst>
          </p:cNvPr>
          <p:cNvGrpSpPr>
            <a:grpSpLocks/>
          </p:cNvGrpSpPr>
          <p:nvPr/>
        </p:nvGrpSpPr>
        <p:grpSpPr bwMode="auto">
          <a:xfrm>
            <a:off x="1138314" y="1024287"/>
            <a:ext cx="6768832" cy="3564641"/>
            <a:chOff x="738873" y="2120900"/>
            <a:chExt cx="7509684" cy="4610727"/>
          </a:xfrm>
        </p:grpSpPr>
        <p:sp>
          <p:nvSpPr>
            <p:cNvPr id="91" name="Rectangle 90">
              <a:extLst>
                <a:ext uri="{FF2B5EF4-FFF2-40B4-BE49-F238E27FC236}">
                  <a16:creationId xmlns:a16="http://schemas.microsoft.com/office/drawing/2014/main" id="{AF8EB1EC-4969-AA46-8190-AEABC13A68E4}"/>
                </a:ext>
              </a:extLst>
            </p:cNvPr>
            <p:cNvSpPr/>
            <p:nvPr/>
          </p:nvSpPr>
          <p:spPr>
            <a:xfrm>
              <a:off x="738873" y="2206637"/>
              <a:ext cx="7496984" cy="4524990"/>
            </a:xfrm>
            <a:prstGeom prst="rect">
              <a:avLst/>
            </a:prstGeom>
            <a:solidFill>
              <a:srgbClr val="558ED5"/>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92" name="Rectangle 91">
              <a:extLst>
                <a:ext uri="{FF2B5EF4-FFF2-40B4-BE49-F238E27FC236}">
                  <a16:creationId xmlns:a16="http://schemas.microsoft.com/office/drawing/2014/main" id="{5E14CF6B-DBEB-E447-83D0-E53D451A16DD}"/>
                </a:ext>
              </a:extLst>
            </p:cNvPr>
            <p:cNvSpPr/>
            <p:nvPr/>
          </p:nvSpPr>
          <p:spPr>
            <a:xfrm>
              <a:off x="3608392" y="2133603"/>
              <a:ext cx="2235153" cy="2153821"/>
            </a:xfrm>
            <a:prstGeom prst="rect">
              <a:avLst/>
            </a:prstGeom>
            <a:solidFill>
              <a:srgbClr val="4BACC6">
                <a:lumMod val="60000"/>
                <a:lumOff val="4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93" name="Rectangle 92">
              <a:extLst>
                <a:ext uri="{FF2B5EF4-FFF2-40B4-BE49-F238E27FC236}">
                  <a16:creationId xmlns:a16="http://schemas.microsoft.com/office/drawing/2014/main" id="{1CD503FD-3A56-AE49-91CC-15EC1A918EDD}"/>
                </a:ext>
              </a:extLst>
            </p:cNvPr>
            <p:cNvSpPr/>
            <p:nvPr/>
          </p:nvSpPr>
          <p:spPr>
            <a:xfrm>
              <a:off x="5695911" y="2135190"/>
              <a:ext cx="2552646" cy="2179933"/>
            </a:xfrm>
            <a:prstGeom prst="rect">
              <a:avLst/>
            </a:prstGeom>
            <a:solidFill>
              <a:srgbClr val="C0504D">
                <a:lumMod val="40000"/>
                <a:lumOff val="6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94" name="Rectangle 93">
              <a:extLst>
                <a:ext uri="{FF2B5EF4-FFF2-40B4-BE49-F238E27FC236}">
                  <a16:creationId xmlns:a16="http://schemas.microsoft.com/office/drawing/2014/main" id="{011F9F39-C77E-2746-ADE4-91E0EC9D2605}"/>
                </a:ext>
              </a:extLst>
            </p:cNvPr>
            <p:cNvSpPr/>
            <p:nvPr/>
          </p:nvSpPr>
          <p:spPr>
            <a:xfrm>
              <a:off x="738874" y="2120900"/>
              <a:ext cx="3044543" cy="3064441"/>
            </a:xfrm>
            <a:prstGeom prst="rect">
              <a:avLst/>
            </a:prstGeom>
            <a:solidFill>
              <a:srgbClr val="9BBB59">
                <a:lumMod val="60000"/>
                <a:lumOff val="4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95" name="Rectangle 94">
              <a:extLst>
                <a:ext uri="{FF2B5EF4-FFF2-40B4-BE49-F238E27FC236}">
                  <a16:creationId xmlns:a16="http://schemas.microsoft.com/office/drawing/2014/main" id="{FC2228EA-CB89-014B-9E4A-9B45947159D4}"/>
                </a:ext>
              </a:extLst>
            </p:cNvPr>
            <p:cNvSpPr/>
            <p:nvPr/>
          </p:nvSpPr>
          <p:spPr>
            <a:xfrm>
              <a:off x="5695911" y="4130892"/>
              <a:ext cx="2538360" cy="1081492"/>
            </a:xfrm>
            <a:prstGeom prst="rect">
              <a:avLst/>
            </a:prstGeom>
            <a:solidFill>
              <a:srgbClr val="4F81BD">
                <a:lumMod val="40000"/>
                <a:lumOff val="6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grpSp>
      <p:sp>
        <p:nvSpPr>
          <p:cNvPr id="96" name="Rectangle 95">
            <a:extLst>
              <a:ext uri="{FF2B5EF4-FFF2-40B4-BE49-F238E27FC236}">
                <a16:creationId xmlns:a16="http://schemas.microsoft.com/office/drawing/2014/main" id="{BB2EA555-6BD0-C842-B148-5383D4BB1A2D}"/>
              </a:ext>
            </a:extLst>
          </p:cNvPr>
          <p:cNvSpPr/>
          <p:nvPr/>
        </p:nvSpPr>
        <p:spPr>
          <a:xfrm>
            <a:off x="1241040" y="1475906"/>
            <a:ext cx="1863702" cy="661213"/>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Policy Metadata (Principles, Regulations, Standards, Approaches, Rule Specifications, Roles and Metrics)</a:t>
            </a:r>
          </a:p>
        </p:txBody>
      </p:sp>
      <p:sp>
        <p:nvSpPr>
          <p:cNvPr id="97" name="Rectangle 96">
            <a:extLst>
              <a:ext uri="{FF2B5EF4-FFF2-40B4-BE49-F238E27FC236}">
                <a16:creationId xmlns:a16="http://schemas.microsoft.com/office/drawing/2014/main" id="{80ACD089-0E59-154D-8E78-EE8621DB83F1}"/>
              </a:ext>
            </a:extLst>
          </p:cNvPr>
          <p:cNvSpPr/>
          <p:nvPr/>
        </p:nvSpPr>
        <p:spPr>
          <a:xfrm>
            <a:off x="1243606" y="2712264"/>
            <a:ext cx="833900" cy="596453"/>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Governance Actions and Processes</a:t>
            </a:r>
          </a:p>
        </p:txBody>
      </p:sp>
      <p:sp>
        <p:nvSpPr>
          <p:cNvPr id="98" name="Rectangle 97">
            <a:extLst>
              <a:ext uri="{FF2B5EF4-FFF2-40B4-BE49-F238E27FC236}">
                <a16:creationId xmlns:a16="http://schemas.microsoft.com/office/drawing/2014/main" id="{B1EC67F7-EA08-D34B-91E5-0D58B4A72CA5}"/>
              </a:ext>
            </a:extLst>
          </p:cNvPr>
          <p:cNvSpPr/>
          <p:nvPr/>
        </p:nvSpPr>
        <p:spPr>
          <a:xfrm>
            <a:off x="4043968" y="2787259"/>
            <a:ext cx="1415263" cy="1719314"/>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99" name="Up-Down Arrow 98">
            <a:extLst>
              <a:ext uri="{FF2B5EF4-FFF2-40B4-BE49-F238E27FC236}">
                <a16:creationId xmlns:a16="http://schemas.microsoft.com/office/drawing/2014/main" id="{4E694F46-D1BE-DC4B-9995-CCE474D39480}"/>
              </a:ext>
            </a:extLst>
          </p:cNvPr>
          <p:cNvSpPr/>
          <p:nvPr/>
        </p:nvSpPr>
        <p:spPr>
          <a:xfrm>
            <a:off x="4624864" y="2500198"/>
            <a:ext cx="161361" cy="295646"/>
          </a:xfrm>
          <a:prstGeom prst="upDown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00" name="TextBox 99">
            <a:extLst>
              <a:ext uri="{FF2B5EF4-FFF2-40B4-BE49-F238E27FC236}">
                <a16:creationId xmlns:a16="http://schemas.microsoft.com/office/drawing/2014/main" id="{C355C212-37CA-B64D-B8C9-ADD7D2AC31A7}"/>
              </a:ext>
            </a:extLst>
          </p:cNvPr>
          <p:cNvSpPr txBox="1"/>
          <p:nvPr/>
        </p:nvSpPr>
        <p:spPr bwMode="auto">
          <a:xfrm>
            <a:off x="5562697" y="1444563"/>
            <a:ext cx="781785"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latin typeface="Calibri" pitchFamily="-1" charset="0"/>
                <a:ea typeface="ＭＳ Ｐゴシック" charset="0"/>
              </a:rPr>
              <a:t>Augmentation</a:t>
            </a:r>
          </a:p>
        </p:txBody>
      </p:sp>
      <p:sp>
        <p:nvSpPr>
          <p:cNvPr id="101" name="TextBox 100">
            <a:extLst>
              <a:ext uri="{FF2B5EF4-FFF2-40B4-BE49-F238E27FC236}">
                <a16:creationId xmlns:a16="http://schemas.microsoft.com/office/drawing/2014/main" id="{FDD839FF-3BB8-5040-B1B2-40BE4DD5EB02}"/>
              </a:ext>
            </a:extLst>
          </p:cNvPr>
          <p:cNvSpPr txBox="1"/>
          <p:nvPr/>
        </p:nvSpPr>
        <p:spPr bwMode="auto">
          <a:xfrm>
            <a:off x="4804598" y="2472940"/>
            <a:ext cx="556563"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latin typeface="Calibri" pitchFamily="-1" charset="0"/>
                <a:ea typeface="ＭＳ Ｐゴシック" charset="0"/>
              </a:rPr>
              <a:t>Mapping</a:t>
            </a:r>
          </a:p>
        </p:txBody>
      </p:sp>
      <p:sp>
        <p:nvSpPr>
          <p:cNvPr id="102" name="TextBox 101">
            <a:extLst>
              <a:ext uri="{FF2B5EF4-FFF2-40B4-BE49-F238E27FC236}">
                <a16:creationId xmlns:a16="http://schemas.microsoft.com/office/drawing/2014/main" id="{082A757D-4A01-8B4B-B266-8C63279278A9}"/>
              </a:ext>
            </a:extLst>
          </p:cNvPr>
          <p:cNvSpPr txBox="1"/>
          <p:nvPr/>
        </p:nvSpPr>
        <p:spPr bwMode="auto">
          <a:xfrm>
            <a:off x="1705284" y="2521502"/>
            <a:ext cx="856525"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latin typeface="Calibri" pitchFamily="-1" charset="0"/>
                <a:ea typeface="ＭＳ Ｐゴシック" charset="0"/>
              </a:rPr>
              <a:t>Implementation</a:t>
            </a:r>
          </a:p>
        </p:txBody>
      </p:sp>
      <p:sp>
        <p:nvSpPr>
          <p:cNvPr id="103" name="Rectangle 102">
            <a:extLst>
              <a:ext uri="{FF2B5EF4-FFF2-40B4-BE49-F238E27FC236}">
                <a16:creationId xmlns:a16="http://schemas.microsoft.com/office/drawing/2014/main" id="{ACF722D9-C3E2-9543-93E6-A604B17023EA}"/>
              </a:ext>
            </a:extLst>
          </p:cNvPr>
          <p:cNvSpPr/>
          <p:nvPr/>
        </p:nvSpPr>
        <p:spPr>
          <a:xfrm>
            <a:off x="4042619" y="1486785"/>
            <a:ext cx="1446313" cy="548130"/>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Business Objects and Relationships, Taxonomies and Ontologies</a:t>
            </a:r>
          </a:p>
        </p:txBody>
      </p:sp>
      <p:sp>
        <p:nvSpPr>
          <p:cNvPr id="104" name="Rectangle 103">
            <a:extLst>
              <a:ext uri="{FF2B5EF4-FFF2-40B4-BE49-F238E27FC236}">
                <a16:creationId xmlns:a16="http://schemas.microsoft.com/office/drawing/2014/main" id="{A24A2389-DB2B-0C45-B18B-33D524FF3CA1}"/>
              </a:ext>
            </a:extLst>
          </p:cNvPr>
          <p:cNvSpPr/>
          <p:nvPr/>
        </p:nvSpPr>
        <p:spPr>
          <a:xfrm>
            <a:off x="4040700" y="2264612"/>
            <a:ext cx="1426580" cy="231951"/>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Business Attributes</a:t>
            </a:r>
          </a:p>
        </p:txBody>
      </p:sp>
      <p:sp>
        <p:nvSpPr>
          <p:cNvPr id="105" name="Up-Down Arrow 104">
            <a:extLst>
              <a:ext uri="{FF2B5EF4-FFF2-40B4-BE49-F238E27FC236}">
                <a16:creationId xmlns:a16="http://schemas.microsoft.com/office/drawing/2014/main" id="{1F7045C6-60CB-264C-BF19-196328FBF302}"/>
              </a:ext>
            </a:extLst>
          </p:cNvPr>
          <p:cNvSpPr/>
          <p:nvPr/>
        </p:nvSpPr>
        <p:spPr>
          <a:xfrm>
            <a:off x="4630923" y="1990342"/>
            <a:ext cx="161362" cy="294409"/>
          </a:xfrm>
          <a:prstGeom prst="upDown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06" name="TextBox 105">
            <a:extLst>
              <a:ext uri="{FF2B5EF4-FFF2-40B4-BE49-F238E27FC236}">
                <a16:creationId xmlns:a16="http://schemas.microsoft.com/office/drawing/2014/main" id="{1A8D7BCF-BA82-1E4C-B4B7-FA323E475962}"/>
              </a:ext>
            </a:extLst>
          </p:cNvPr>
          <p:cNvSpPr txBox="1"/>
          <p:nvPr/>
        </p:nvSpPr>
        <p:spPr bwMode="auto">
          <a:xfrm>
            <a:off x="4704896" y="2038667"/>
            <a:ext cx="718065"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latin typeface="Calibri" pitchFamily="-1" charset="0"/>
                <a:ea typeface="ＭＳ Ｐゴシック" charset="0"/>
              </a:rPr>
              <a:t>Organization</a:t>
            </a:r>
          </a:p>
        </p:txBody>
      </p:sp>
      <p:sp>
        <p:nvSpPr>
          <p:cNvPr id="107" name="Bent Arrow 106">
            <a:extLst>
              <a:ext uri="{FF2B5EF4-FFF2-40B4-BE49-F238E27FC236}">
                <a16:creationId xmlns:a16="http://schemas.microsoft.com/office/drawing/2014/main" id="{D0B70103-A6C9-4042-9BB8-4C2858358FDC}"/>
              </a:ext>
            </a:extLst>
          </p:cNvPr>
          <p:cNvSpPr/>
          <p:nvPr/>
        </p:nvSpPr>
        <p:spPr>
          <a:xfrm flipV="1">
            <a:off x="3757963" y="2236410"/>
            <a:ext cx="376316" cy="785596"/>
          </a:xfrm>
          <a:prstGeom prst="bentArrow">
            <a:avLst>
              <a:gd name="adj1" fmla="val 10370"/>
              <a:gd name="adj2" fmla="val 14028"/>
              <a:gd name="adj3" fmla="val 25000"/>
              <a:gd name="adj4" fmla="val 43750"/>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08" name="Bent Arrow 107">
            <a:extLst>
              <a:ext uri="{FF2B5EF4-FFF2-40B4-BE49-F238E27FC236}">
                <a16:creationId xmlns:a16="http://schemas.microsoft.com/office/drawing/2014/main" id="{DBFCE29E-0FC0-454D-91AC-128CACC76F92}"/>
              </a:ext>
            </a:extLst>
          </p:cNvPr>
          <p:cNvSpPr/>
          <p:nvPr/>
        </p:nvSpPr>
        <p:spPr>
          <a:xfrm flipV="1">
            <a:off x="3753679" y="1700785"/>
            <a:ext cx="377747" cy="675186"/>
          </a:xfrm>
          <a:prstGeom prst="bentArrow">
            <a:avLst>
              <a:gd name="adj1" fmla="val 10370"/>
              <a:gd name="adj2" fmla="val 14028"/>
              <a:gd name="adj3" fmla="val 25000"/>
              <a:gd name="adj4" fmla="val 43750"/>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09" name="Bent Arrow 108">
            <a:extLst>
              <a:ext uri="{FF2B5EF4-FFF2-40B4-BE49-F238E27FC236}">
                <a16:creationId xmlns:a16="http://schemas.microsoft.com/office/drawing/2014/main" id="{31D14843-85E5-4747-B6D0-899B9712F23D}"/>
              </a:ext>
            </a:extLst>
          </p:cNvPr>
          <p:cNvSpPr/>
          <p:nvPr/>
        </p:nvSpPr>
        <p:spPr>
          <a:xfrm flipH="1" flipV="1">
            <a:off x="5443368" y="2385552"/>
            <a:ext cx="376315" cy="785596"/>
          </a:xfrm>
          <a:prstGeom prst="bentArrow">
            <a:avLst>
              <a:gd name="adj1" fmla="val 10370"/>
              <a:gd name="adj2" fmla="val 14028"/>
              <a:gd name="adj3" fmla="val 25000"/>
              <a:gd name="adj4" fmla="val 43750"/>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10" name="Rectangle 109">
            <a:extLst>
              <a:ext uri="{FF2B5EF4-FFF2-40B4-BE49-F238E27FC236}">
                <a16:creationId xmlns:a16="http://schemas.microsoft.com/office/drawing/2014/main" id="{C8A623A7-BE4B-D147-87A5-C286F908054A}"/>
              </a:ext>
            </a:extLst>
          </p:cNvPr>
          <p:cNvSpPr/>
          <p:nvPr/>
        </p:nvSpPr>
        <p:spPr>
          <a:xfrm>
            <a:off x="6234748" y="1072136"/>
            <a:ext cx="1587164" cy="797871"/>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Teaming Metadata</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(people profiles, communities, projects, </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notebooks, …)</a:t>
            </a:r>
          </a:p>
        </p:txBody>
      </p:sp>
      <p:sp>
        <p:nvSpPr>
          <p:cNvPr id="111" name="Rectangle 110">
            <a:extLst>
              <a:ext uri="{FF2B5EF4-FFF2-40B4-BE49-F238E27FC236}">
                <a16:creationId xmlns:a16="http://schemas.microsoft.com/office/drawing/2014/main" id="{43E17271-00F7-2C49-9487-C52841381281}"/>
              </a:ext>
            </a:extLst>
          </p:cNvPr>
          <p:cNvSpPr/>
          <p:nvPr/>
        </p:nvSpPr>
        <p:spPr>
          <a:xfrm>
            <a:off x="6245830" y="2629012"/>
            <a:ext cx="1576099" cy="290264"/>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Models and Schemas</a:t>
            </a:r>
          </a:p>
        </p:txBody>
      </p:sp>
      <p:sp>
        <p:nvSpPr>
          <p:cNvPr id="112" name="Bent Arrow 111">
            <a:extLst>
              <a:ext uri="{FF2B5EF4-FFF2-40B4-BE49-F238E27FC236}">
                <a16:creationId xmlns:a16="http://schemas.microsoft.com/office/drawing/2014/main" id="{6DF5EA13-C103-AC47-B717-42F83D43F56A}"/>
              </a:ext>
            </a:extLst>
          </p:cNvPr>
          <p:cNvSpPr/>
          <p:nvPr/>
        </p:nvSpPr>
        <p:spPr>
          <a:xfrm flipV="1">
            <a:off x="5781052" y="2394039"/>
            <a:ext cx="436411" cy="785596"/>
          </a:xfrm>
          <a:prstGeom prst="bentArrow">
            <a:avLst>
              <a:gd name="adj1" fmla="val 10370"/>
              <a:gd name="adj2" fmla="val 14028"/>
              <a:gd name="adj3" fmla="val 25000"/>
              <a:gd name="adj4" fmla="val 43750"/>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13" name="Oval 112">
            <a:extLst>
              <a:ext uri="{FF2B5EF4-FFF2-40B4-BE49-F238E27FC236}">
                <a16:creationId xmlns:a16="http://schemas.microsoft.com/office/drawing/2014/main" id="{D26E843B-C494-4340-B928-5A7071174C75}"/>
              </a:ext>
            </a:extLst>
          </p:cNvPr>
          <p:cNvSpPr/>
          <p:nvPr/>
        </p:nvSpPr>
        <p:spPr bwMode="auto">
          <a:xfrm>
            <a:off x="3554986" y="1114419"/>
            <a:ext cx="280990" cy="21654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E46C0A"/>
                </a:solidFill>
                <a:effectLst/>
                <a:uLnTx/>
                <a:uFillTx/>
                <a:latin typeface="Calibri"/>
                <a:ea typeface="ＭＳ Ｐゴシック"/>
                <a:cs typeface="Calibri"/>
              </a:rPr>
              <a:t>4</a:t>
            </a:r>
          </a:p>
        </p:txBody>
      </p:sp>
      <p:sp>
        <p:nvSpPr>
          <p:cNvPr id="114" name="Oval 113">
            <a:extLst>
              <a:ext uri="{FF2B5EF4-FFF2-40B4-BE49-F238E27FC236}">
                <a16:creationId xmlns:a16="http://schemas.microsoft.com/office/drawing/2014/main" id="{E50612A3-2756-FC47-A1E0-2066DEDD95A0}"/>
              </a:ext>
            </a:extLst>
          </p:cNvPr>
          <p:cNvSpPr/>
          <p:nvPr/>
        </p:nvSpPr>
        <p:spPr bwMode="auto">
          <a:xfrm>
            <a:off x="4108286" y="1979043"/>
            <a:ext cx="282093" cy="21654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E46C0A"/>
                </a:solidFill>
                <a:effectLst/>
                <a:uLnTx/>
                <a:uFillTx/>
                <a:latin typeface="Calibri"/>
                <a:ea typeface="ＭＳ Ｐゴシック"/>
                <a:cs typeface="Calibri"/>
              </a:rPr>
              <a:t>3</a:t>
            </a:r>
          </a:p>
        </p:txBody>
      </p:sp>
      <p:sp>
        <p:nvSpPr>
          <p:cNvPr id="115" name="Oval 114">
            <a:extLst>
              <a:ext uri="{FF2B5EF4-FFF2-40B4-BE49-F238E27FC236}">
                <a16:creationId xmlns:a16="http://schemas.microsoft.com/office/drawing/2014/main" id="{348177A8-C95E-E245-B451-CCF907BC90A0}"/>
              </a:ext>
            </a:extLst>
          </p:cNvPr>
          <p:cNvSpPr/>
          <p:nvPr/>
        </p:nvSpPr>
        <p:spPr bwMode="auto">
          <a:xfrm>
            <a:off x="5804532" y="1150436"/>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E46C0A"/>
                </a:solidFill>
                <a:effectLst/>
                <a:uLnTx/>
                <a:uFillTx/>
                <a:latin typeface="Calibri"/>
                <a:ea typeface="ＭＳ Ｐゴシック"/>
                <a:cs typeface="Calibri"/>
              </a:rPr>
              <a:t>1</a:t>
            </a:r>
          </a:p>
        </p:txBody>
      </p:sp>
      <p:sp>
        <p:nvSpPr>
          <p:cNvPr id="116" name="Oval 115">
            <a:extLst>
              <a:ext uri="{FF2B5EF4-FFF2-40B4-BE49-F238E27FC236}">
                <a16:creationId xmlns:a16="http://schemas.microsoft.com/office/drawing/2014/main" id="{906CAC14-6FFA-6643-95A4-187722DE2D90}"/>
              </a:ext>
            </a:extLst>
          </p:cNvPr>
          <p:cNvSpPr/>
          <p:nvPr/>
        </p:nvSpPr>
        <p:spPr bwMode="auto">
          <a:xfrm>
            <a:off x="5774704" y="3171063"/>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E46C0A"/>
                </a:solidFill>
                <a:effectLst/>
                <a:uLnTx/>
                <a:uFillTx/>
                <a:latin typeface="Calibri"/>
                <a:ea typeface="ＭＳ Ｐゴシック"/>
                <a:cs typeface="Calibri"/>
              </a:rPr>
              <a:t>5</a:t>
            </a:r>
          </a:p>
        </p:txBody>
      </p:sp>
      <p:sp>
        <p:nvSpPr>
          <p:cNvPr id="117" name="Rectangle 116">
            <a:extLst>
              <a:ext uri="{FF2B5EF4-FFF2-40B4-BE49-F238E27FC236}">
                <a16:creationId xmlns:a16="http://schemas.microsoft.com/office/drawing/2014/main" id="{7DE15DE1-7DB5-2A47-BC21-BC98E557E1DD}"/>
              </a:ext>
            </a:extLst>
          </p:cNvPr>
          <p:cNvSpPr/>
          <p:nvPr/>
        </p:nvSpPr>
        <p:spPr>
          <a:xfrm>
            <a:off x="3981239" y="3678166"/>
            <a:ext cx="1503996" cy="507831"/>
          </a:xfrm>
          <a:prstGeom prst="rect">
            <a:avLst/>
          </a:prstGeom>
        </p:spPr>
        <p:txBody>
          <a:bodyPr wrap="square">
            <a:spAutoFit/>
          </a:bodyPr>
          <a:lstStyle/>
          <a:p>
            <a:pPr algn="ctr" fontAlgn="base">
              <a:spcBef>
                <a:spcPct val="0"/>
              </a:spcBef>
              <a:spcAft>
                <a:spcPct val="0"/>
              </a:spcAft>
              <a:defRPr/>
            </a:pPr>
            <a:r>
              <a:rPr lang="en-US" sz="900" kern="1200" dirty="0">
                <a:solidFill>
                  <a:srgbClr val="1F497D"/>
                </a:solidFill>
                <a:latin typeface="Calibri"/>
                <a:ea typeface="ＭＳ Ｐゴシック"/>
                <a:cs typeface="Calibri"/>
              </a:rPr>
              <a:t>Physical Asset Descriptions</a:t>
            </a:r>
          </a:p>
          <a:p>
            <a:pPr algn="ctr" fontAlgn="base">
              <a:spcBef>
                <a:spcPct val="0"/>
              </a:spcBef>
              <a:spcAft>
                <a:spcPct val="0"/>
              </a:spcAft>
              <a:defRPr/>
            </a:pPr>
            <a:r>
              <a:rPr lang="en-US" sz="900" kern="1200" dirty="0">
                <a:solidFill>
                  <a:srgbClr val="1F497D"/>
                </a:solidFill>
                <a:latin typeface="Calibri"/>
                <a:ea typeface="ＭＳ Ｐゴシック"/>
                <a:cs typeface="Calibri"/>
              </a:rPr>
              <a:t>(Data stores, APIs,</a:t>
            </a:r>
          </a:p>
          <a:p>
            <a:pPr algn="ctr" fontAlgn="base">
              <a:spcBef>
                <a:spcPct val="0"/>
              </a:spcBef>
              <a:spcAft>
                <a:spcPct val="0"/>
              </a:spcAft>
              <a:defRPr/>
            </a:pPr>
            <a:r>
              <a:rPr lang="en-US" sz="900" kern="1200" dirty="0">
                <a:solidFill>
                  <a:srgbClr val="1F497D"/>
                </a:solidFill>
                <a:latin typeface="Calibri"/>
                <a:ea typeface="ＭＳ Ｐゴシック"/>
                <a:cs typeface="Calibri"/>
              </a:rPr>
              <a:t>models and components)</a:t>
            </a:r>
          </a:p>
        </p:txBody>
      </p:sp>
      <p:sp>
        <p:nvSpPr>
          <p:cNvPr id="118" name="Rectangle 117">
            <a:extLst>
              <a:ext uri="{FF2B5EF4-FFF2-40B4-BE49-F238E27FC236}">
                <a16:creationId xmlns:a16="http://schemas.microsoft.com/office/drawing/2014/main" id="{F3F664C8-E20C-644D-8EB5-C3845235CCF8}"/>
              </a:ext>
            </a:extLst>
          </p:cNvPr>
          <p:cNvSpPr/>
          <p:nvPr/>
        </p:nvSpPr>
        <p:spPr>
          <a:xfrm>
            <a:off x="3983361" y="2897738"/>
            <a:ext cx="1472086" cy="507831"/>
          </a:xfrm>
          <a:prstGeom prst="rect">
            <a:avLst/>
          </a:prstGeom>
        </p:spPr>
        <p:txBody>
          <a:bodyPr wrap="square">
            <a:spAutoFit/>
          </a:bodyPr>
          <a:lstStyle/>
          <a:p>
            <a:pPr algn="ctr" fontAlgn="base">
              <a:spcBef>
                <a:spcPct val="0"/>
              </a:spcBef>
              <a:spcAft>
                <a:spcPct val="0"/>
              </a:spcAft>
              <a:defRPr/>
            </a:pPr>
            <a:r>
              <a:rPr lang="en-US" sz="900" kern="1200" dirty="0">
                <a:solidFill>
                  <a:srgbClr val="1F497D"/>
                </a:solidFill>
                <a:latin typeface="Calibri"/>
                <a:ea typeface="ＭＳ Ｐゴシック"/>
                <a:cs typeface="Calibri"/>
              </a:rPr>
              <a:t>Asset Collections</a:t>
            </a:r>
          </a:p>
          <a:p>
            <a:pPr algn="ctr" fontAlgn="base">
              <a:spcBef>
                <a:spcPct val="0"/>
              </a:spcBef>
              <a:spcAft>
                <a:spcPct val="0"/>
              </a:spcAft>
              <a:defRPr/>
            </a:pPr>
            <a:r>
              <a:rPr lang="en-US" sz="900" kern="1200" dirty="0">
                <a:solidFill>
                  <a:srgbClr val="1F497D"/>
                </a:solidFill>
                <a:latin typeface="Calibri"/>
                <a:ea typeface="ＭＳ Ｐゴシック"/>
                <a:cs typeface="Calibri"/>
              </a:rPr>
              <a:t>(Sets, Typed Sets, Type Organized Sets)</a:t>
            </a:r>
          </a:p>
        </p:txBody>
      </p:sp>
      <p:sp>
        <p:nvSpPr>
          <p:cNvPr id="119" name="Rectangle 118">
            <a:extLst>
              <a:ext uri="{FF2B5EF4-FFF2-40B4-BE49-F238E27FC236}">
                <a16:creationId xmlns:a16="http://schemas.microsoft.com/office/drawing/2014/main" id="{094CFF74-7743-494B-BD60-D125F7E124A5}"/>
              </a:ext>
            </a:extLst>
          </p:cNvPr>
          <p:cNvSpPr/>
          <p:nvPr/>
        </p:nvSpPr>
        <p:spPr>
          <a:xfrm>
            <a:off x="4029181" y="3450179"/>
            <a:ext cx="1447919" cy="230832"/>
          </a:xfrm>
          <a:prstGeom prst="rect">
            <a:avLst/>
          </a:prstGeom>
        </p:spPr>
        <p:txBody>
          <a:bodyPr wrap="square">
            <a:spAutoFit/>
          </a:bodyPr>
          <a:lstStyle/>
          <a:p>
            <a:pPr algn="ctr" fontAlgn="base">
              <a:spcBef>
                <a:spcPct val="0"/>
              </a:spcBef>
              <a:spcAft>
                <a:spcPct val="0"/>
              </a:spcAft>
              <a:defRPr/>
            </a:pPr>
            <a:r>
              <a:rPr lang="en-US" sz="900" kern="1200" dirty="0">
                <a:solidFill>
                  <a:srgbClr val="1F497D"/>
                </a:solidFill>
                <a:latin typeface="Calibri"/>
                <a:ea typeface="ＭＳ Ｐゴシック"/>
                <a:cs typeface="Calibri"/>
              </a:rPr>
              <a:t>Information Views</a:t>
            </a:r>
          </a:p>
        </p:txBody>
      </p:sp>
      <p:sp>
        <p:nvSpPr>
          <p:cNvPr id="120" name="Rectangle 119">
            <a:extLst>
              <a:ext uri="{FF2B5EF4-FFF2-40B4-BE49-F238E27FC236}">
                <a16:creationId xmlns:a16="http://schemas.microsoft.com/office/drawing/2014/main" id="{397F49D7-7EC0-5849-A63B-974BB658694B}"/>
              </a:ext>
            </a:extLst>
          </p:cNvPr>
          <p:cNvSpPr/>
          <p:nvPr/>
        </p:nvSpPr>
        <p:spPr>
          <a:xfrm>
            <a:off x="2262849" y="2703630"/>
            <a:ext cx="827251" cy="605087"/>
          </a:xfrm>
          <a:prstGeom prst="rect">
            <a:avLst/>
          </a:prstGeom>
          <a:solidFill>
            <a:sysClr val="window" lastClr="FFFFFF"/>
          </a:solidFill>
          <a:ln w="9525" cap="flat" cmpd="sng" algn="ctr">
            <a:solidFill>
              <a:srgbClr val="1F497D"/>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Rights</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Management</a:t>
            </a:r>
          </a:p>
        </p:txBody>
      </p:sp>
      <p:sp>
        <p:nvSpPr>
          <p:cNvPr id="121" name="Left-Right Arrow 120">
            <a:extLst>
              <a:ext uri="{FF2B5EF4-FFF2-40B4-BE49-F238E27FC236}">
                <a16:creationId xmlns:a16="http://schemas.microsoft.com/office/drawing/2014/main" id="{E2B81A27-A1D0-5243-9D50-C1FD6CC7327C}"/>
              </a:ext>
            </a:extLst>
          </p:cNvPr>
          <p:cNvSpPr/>
          <p:nvPr/>
        </p:nvSpPr>
        <p:spPr>
          <a:xfrm flipV="1">
            <a:off x="2048172" y="2948119"/>
            <a:ext cx="249471" cy="144494"/>
          </a:xfrm>
          <a:prstGeom prst="leftRight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22" name="Rectangle 121">
            <a:extLst>
              <a:ext uri="{FF2B5EF4-FFF2-40B4-BE49-F238E27FC236}">
                <a16:creationId xmlns:a16="http://schemas.microsoft.com/office/drawing/2014/main" id="{660DED7D-F507-7847-B9DD-6703488A1502}"/>
              </a:ext>
            </a:extLst>
          </p:cNvPr>
          <p:cNvSpPr/>
          <p:nvPr/>
        </p:nvSpPr>
        <p:spPr>
          <a:xfrm>
            <a:off x="6248513" y="2996286"/>
            <a:ext cx="1576099" cy="280474"/>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Reference Data</a:t>
            </a:r>
          </a:p>
        </p:txBody>
      </p:sp>
      <p:sp>
        <p:nvSpPr>
          <p:cNvPr id="123" name="Bent Arrow 122">
            <a:extLst>
              <a:ext uri="{FF2B5EF4-FFF2-40B4-BE49-F238E27FC236}">
                <a16:creationId xmlns:a16="http://schemas.microsoft.com/office/drawing/2014/main" id="{BA57BC14-E11E-4242-BF70-410F48C32F87}"/>
              </a:ext>
            </a:extLst>
          </p:cNvPr>
          <p:cNvSpPr/>
          <p:nvPr/>
        </p:nvSpPr>
        <p:spPr>
          <a:xfrm flipV="1">
            <a:off x="5783735" y="2067090"/>
            <a:ext cx="436411" cy="785596"/>
          </a:xfrm>
          <a:prstGeom prst="bentArrow">
            <a:avLst>
              <a:gd name="adj1" fmla="val 10370"/>
              <a:gd name="adj2" fmla="val 14028"/>
              <a:gd name="adj3" fmla="val 25000"/>
              <a:gd name="adj4" fmla="val 43750"/>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24" name="Bent Arrow 123">
            <a:extLst>
              <a:ext uri="{FF2B5EF4-FFF2-40B4-BE49-F238E27FC236}">
                <a16:creationId xmlns:a16="http://schemas.microsoft.com/office/drawing/2014/main" id="{41F45D29-C506-4646-B05A-852E742C933A}"/>
              </a:ext>
            </a:extLst>
          </p:cNvPr>
          <p:cNvSpPr/>
          <p:nvPr/>
        </p:nvSpPr>
        <p:spPr>
          <a:xfrm flipH="1" flipV="1">
            <a:off x="5444797" y="1700785"/>
            <a:ext cx="377747" cy="686546"/>
          </a:xfrm>
          <a:prstGeom prst="bentArrow">
            <a:avLst>
              <a:gd name="adj1" fmla="val 10370"/>
              <a:gd name="adj2" fmla="val 14028"/>
              <a:gd name="adj3" fmla="val 25000"/>
              <a:gd name="adj4" fmla="val 43750"/>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25" name="Left-Right Arrow 124">
            <a:extLst>
              <a:ext uri="{FF2B5EF4-FFF2-40B4-BE49-F238E27FC236}">
                <a16:creationId xmlns:a16="http://schemas.microsoft.com/office/drawing/2014/main" id="{D8F99565-4DEB-DA40-B8DA-BDBFE8033302}"/>
              </a:ext>
            </a:extLst>
          </p:cNvPr>
          <p:cNvSpPr/>
          <p:nvPr/>
        </p:nvSpPr>
        <p:spPr>
          <a:xfrm>
            <a:off x="5477678" y="1616322"/>
            <a:ext cx="777872" cy="131423"/>
          </a:xfrm>
          <a:prstGeom prst="leftRight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26" name="Bent Arrow 125">
            <a:extLst>
              <a:ext uri="{FF2B5EF4-FFF2-40B4-BE49-F238E27FC236}">
                <a16:creationId xmlns:a16="http://schemas.microsoft.com/office/drawing/2014/main" id="{2320F583-2093-EB43-9684-B27A9F3F078A}"/>
              </a:ext>
            </a:extLst>
          </p:cNvPr>
          <p:cNvSpPr/>
          <p:nvPr/>
        </p:nvSpPr>
        <p:spPr>
          <a:xfrm rot="5400000" flipH="1" flipV="1">
            <a:off x="5873000" y="1715320"/>
            <a:ext cx="561566" cy="482199"/>
          </a:xfrm>
          <a:prstGeom prst="bentArrow">
            <a:avLst>
              <a:gd name="adj1" fmla="val 9718"/>
              <a:gd name="adj2" fmla="val 12060"/>
              <a:gd name="adj3" fmla="val 11839"/>
              <a:gd name="adj4" fmla="val 43750"/>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27" name="Rectangle 126">
            <a:extLst>
              <a:ext uri="{FF2B5EF4-FFF2-40B4-BE49-F238E27FC236}">
                <a16:creationId xmlns:a16="http://schemas.microsoft.com/office/drawing/2014/main" id="{84F72688-1E1F-294E-BEDD-6AE1380699E4}"/>
              </a:ext>
            </a:extLst>
          </p:cNvPr>
          <p:cNvSpPr/>
          <p:nvPr/>
        </p:nvSpPr>
        <p:spPr>
          <a:xfrm>
            <a:off x="6241703" y="1942428"/>
            <a:ext cx="1580247" cy="503778"/>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Feedback Metadata</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(tags, comments, ratings, …)</a:t>
            </a:r>
          </a:p>
        </p:txBody>
      </p:sp>
      <p:sp>
        <p:nvSpPr>
          <p:cNvPr id="128" name="Rectangle 127">
            <a:extLst>
              <a:ext uri="{FF2B5EF4-FFF2-40B4-BE49-F238E27FC236}">
                <a16:creationId xmlns:a16="http://schemas.microsoft.com/office/drawing/2014/main" id="{D5DFFC7A-41DA-AE4C-852F-88E3666F87B3}"/>
              </a:ext>
            </a:extLst>
          </p:cNvPr>
          <p:cNvSpPr/>
          <p:nvPr/>
        </p:nvSpPr>
        <p:spPr>
          <a:xfrm rot="5400000">
            <a:off x="2419695" y="2283948"/>
            <a:ext cx="1844296" cy="239393"/>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Classification Schemes</a:t>
            </a:r>
          </a:p>
        </p:txBody>
      </p:sp>
      <p:sp>
        <p:nvSpPr>
          <p:cNvPr id="129" name="TextBox 128">
            <a:extLst>
              <a:ext uri="{FF2B5EF4-FFF2-40B4-BE49-F238E27FC236}">
                <a16:creationId xmlns:a16="http://schemas.microsoft.com/office/drawing/2014/main" id="{EE2A8D39-2A44-2F4A-96FC-D7B9E6E3C292}"/>
              </a:ext>
            </a:extLst>
          </p:cNvPr>
          <p:cNvSpPr txBox="1"/>
          <p:nvPr/>
        </p:nvSpPr>
        <p:spPr bwMode="auto">
          <a:xfrm rot="5400000">
            <a:off x="3311312" y="2253240"/>
            <a:ext cx="727833"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solidFill>
                  <a:prstClr val="black"/>
                </a:solidFill>
                <a:latin typeface="Calibri" pitchFamily="-1" charset="0"/>
                <a:ea typeface="ＭＳ Ｐゴシック" charset="0"/>
              </a:rPr>
              <a:t>Classification</a:t>
            </a:r>
          </a:p>
        </p:txBody>
      </p:sp>
      <p:sp>
        <p:nvSpPr>
          <p:cNvPr id="130" name="Left-Right Arrow 129">
            <a:extLst>
              <a:ext uri="{FF2B5EF4-FFF2-40B4-BE49-F238E27FC236}">
                <a16:creationId xmlns:a16="http://schemas.microsoft.com/office/drawing/2014/main" id="{AAE022B0-B7B6-B947-9FB4-C07DCDAE0726}"/>
              </a:ext>
            </a:extLst>
          </p:cNvPr>
          <p:cNvSpPr/>
          <p:nvPr/>
        </p:nvSpPr>
        <p:spPr>
          <a:xfrm>
            <a:off x="3046042" y="2959909"/>
            <a:ext cx="205446" cy="139268"/>
          </a:xfrm>
          <a:prstGeom prst="leftRight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31" name="Left-Right Arrow 130">
            <a:extLst>
              <a:ext uri="{FF2B5EF4-FFF2-40B4-BE49-F238E27FC236}">
                <a16:creationId xmlns:a16="http://schemas.microsoft.com/office/drawing/2014/main" id="{09D45480-A0C5-7145-8363-710BC210AFD8}"/>
              </a:ext>
            </a:extLst>
          </p:cNvPr>
          <p:cNvSpPr/>
          <p:nvPr/>
        </p:nvSpPr>
        <p:spPr>
          <a:xfrm>
            <a:off x="3099276" y="1654218"/>
            <a:ext cx="152285" cy="76723"/>
          </a:xfrm>
          <a:prstGeom prst="leftRight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32" name="Left-Right Arrow 131">
            <a:extLst>
              <a:ext uri="{FF2B5EF4-FFF2-40B4-BE49-F238E27FC236}">
                <a16:creationId xmlns:a16="http://schemas.microsoft.com/office/drawing/2014/main" id="{A07D2591-D5D7-FC4B-871F-F32E1C45A409}"/>
              </a:ext>
            </a:extLst>
          </p:cNvPr>
          <p:cNvSpPr/>
          <p:nvPr/>
        </p:nvSpPr>
        <p:spPr>
          <a:xfrm>
            <a:off x="3442263" y="1650460"/>
            <a:ext cx="676276" cy="100705"/>
          </a:xfrm>
          <a:prstGeom prst="leftRight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33" name="Rectangle 132">
            <a:extLst>
              <a:ext uri="{FF2B5EF4-FFF2-40B4-BE49-F238E27FC236}">
                <a16:creationId xmlns:a16="http://schemas.microsoft.com/office/drawing/2014/main" id="{35DDEB87-E8E5-294F-83B9-776E1404FC35}"/>
              </a:ext>
            </a:extLst>
          </p:cNvPr>
          <p:cNvSpPr/>
          <p:nvPr/>
        </p:nvSpPr>
        <p:spPr>
          <a:xfrm>
            <a:off x="1246370" y="1101862"/>
            <a:ext cx="2237427" cy="236612"/>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Strategy</a:t>
            </a:r>
          </a:p>
        </p:txBody>
      </p:sp>
      <p:sp>
        <p:nvSpPr>
          <p:cNvPr id="134" name="Up-Down Arrow 133">
            <a:extLst>
              <a:ext uri="{FF2B5EF4-FFF2-40B4-BE49-F238E27FC236}">
                <a16:creationId xmlns:a16="http://schemas.microsoft.com/office/drawing/2014/main" id="{6DA12C44-527C-C941-B6DE-A934C669B51D}"/>
              </a:ext>
            </a:extLst>
          </p:cNvPr>
          <p:cNvSpPr/>
          <p:nvPr/>
        </p:nvSpPr>
        <p:spPr>
          <a:xfrm>
            <a:off x="2103117" y="1316508"/>
            <a:ext cx="148410" cy="204154"/>
          </a:xfrm>
          <a:prstGeom prst="upDown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35" name="Rectangle 134">
            <a:extLst>
              <a:ext uri="{FF2B5EF4-FFF2-40B4-BE49-F238E27FC236}">
                <a16:creationId xmlns:a16="http://schemas.microsoft.com/office/drawing/2014/main" id="{1A64F194-F58B-0C42-A37B-F3B48E633BFE}"/>
              </a:ext>
            </a:extLst>
          </p:cNvPr>
          <p:cNvSpPr/>
          <p:nvPr/>
        </p:nvSpPr>
        <p:spPr>
          <a:xfrm>
            <a:off x="4046044" y="1098455"/>
            <a:ext cx="1432089" cy="231951"/>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Subject Area Definition</a:t>
            </a:r>
          </a:p>
        </p:txBody>
      </p:sp>
      <p:sp>
        <p:nvSpPr>
          <p:cNvPr id="136" name="Up-Down Arrow 135">
            <a:extLst>
              <a:ext uri="{FF2B5EF4-FFF2-40B4-BE49-F238E27FC236}">
                <a16:creationId xmlns:a16="http://schemas.microsoft.com/office/drawing/2014/main" id="{4636334A-7DEE-4343-83E6-81AEB60673D6}"/>
              </a:ext>
            </a:extLst>
          </p:cNvPr>
          <p:cNvSpPr/>
          <p:nvPr/>
        </p:nvSpPr>
        <p:spPr>
          <a:xfrm>
            <a:off x="4650675" y="1309686"/>
            <a:ext cx="148410" cy="204154"/>
          </a:xfrm>
          <a:prstGeom prst="upDown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37" name="Rectangle 136">
            <a:extLst>
              <a:ext uri="{FF2B5EF4-FFF2-40B4-BE49-F238E27FC236}">
                <a16:creationId xmlns:a16="http://schemas.microsoft.com/office/drawing/2014/main" id="{6F3E5FE2-953A-8541-965B-56426DD39697}"/>
              </a:ext>
            </a:extLst>
          </p:cNvPr>
          <p:cNvSpPr/>
          <p:nvPr/>
        </p:nvSpPr>
        <p:spPr>
          <a:xfrm>
            <a:off x="1232566" y="2326206"/>
            <a:ext cx="1858413" cy="228952"/>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Campaigns and Projects</a:t>
            </a:r>
          </a:p>
        </p:txBody>
      </p:sp>
      <p:sp>
        <p:nvSpPr>
          <p:cNvPr id="138" name="Up-Down Arrow 137">
            <a:extLst>
              <a:ext uri="{FF2B5EF4-FFF2-40B4-BE49-F238E27FC236}">
                <a16:creationId xmlns:a16="http://schemas.microsoft.com/office/drawing/2014/main" id="{989A14E5-429F-1842-8765-C167F0C11871}"/>
              </a:ext>
            </a:extLst>
          </p:cNvPr>
          <p:cNvSpPr/>
          <p:nvPr/>
        </p:nvSpPr>
        <p:spPr>
          <a:xfrm>
            <a:off x="2107121" y="2130261"/>
            <a:ext cx="148410" cy="204154"/>
          </a:xfrm>
          <a:prstGeom prst="upDown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39" name="Up-Down Arrow 138">
            <a:extLst>
              <a:ext uri="{FF2B5EF4-FFF2-40B4-BE49-F238E27FC236}">
                <a16:creationId xmlns:a16="http://schemas.microsoft.com/office/drawing/2014/main" id="{CD3D2128-62FD-1348-A7D9-2BBB3527B7F1}"/>
              </a:ext>
            </a:extLst>
          </p:cNvPr>
          <p:cNvSpPr/>
          <p:nvPr/>
        </p:nvSpPr>
        <p:spPr>
          <a:xfrm>
            <a:off x="3262884" y="1310418"/>
            <a:ext cx="148410" cy="204154"/>
          </a:xfrm>
          <a:prstGeom prst="upDown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40" name="Up-Down Arrow 139">
            <a:extLst>
              <a:ext uri="{FF2B5EF4-FFF2-40B4-BE49-F238E27FC236}">
                <a16:creationId xmlns:a16="http://schemas.microsoft.com/office/drawing/2014/main" id="{4DF0C4C6-5C8A-DE47-9BEE-874F1F116E2E}"/>
              </a:ext>
            </a:extLst>
          </p:cNvPr>
          <p:cNvSpPr/>
          <p:nvPr/>
        </p:nvSpPr>
        <p:spPr>
          <a:xfrm>
            <a:off x="1584207" y="2536131"/>
            <a:ext cx="148410" cy="204154"/>
          </a:xfrm>
          <a:prstGeom prst="upDown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41" name="Up-Down Arrow 140">
            <a:extLst>
              <a:ext uri="{FF2B5EF4-FFF2-40B4-BE49-F238E27FC236}">
                <a16:creationId xmlns:a16="http://schemas.microsoft.com/office/drawing/2014/main" id="{22995FA8-2547-404C-AD4C-4ECA91D41874}"/>
              </a:ext>
            </a:extLst>
          </p:cNvPr>
          <p:cNvSpPr/>
          <p:nvPr/>
        </p:nvSpPr>
        <p:spPr>
          <a:xfrm>
            <a:off x="2602026" y="2539228"/>
            <a:ext cx="148410" cy="204154"/>
          </a:xfrm>
          <a:prstGeom prst="upDown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42" name="TextBox 141">
            <a:extLst>
              <a:ext uri="{FF2B5EF4-FFF2-40B4-BE49-F238E27FC236}">
                <a16:creationId xmlns:a16="http://schemas.microsoft.com/office/drawing/2014/main" id="{B0F35B8B-9747-974F-9DCB-55F1A6BE0DF9}"/>
              </a:ext>
            </a:extLst>
          </p:cNvPr>
          <p:cNvSpPr txBox="1"/>
          <p:nvPr/>
        </p:nvSpPr>
        <p:spPr bwMode="auto">
          <a:xfrm>
            <a:off x="2264931" y="2125810"/>
            <a:ext cx="492443"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latin typeface="Calibri" pitchFamily="-1" charset="0"/>
                <a:ea typeface="ＭＳ Ｐゴシック" charset="0"/>
              </a:rPr>
              <a:t>Rollout</a:t>
            </a:r>
          </a:p>
        </p:txBody>
      </p:sp>
      <p:sp>
        <p:nvSpPr>
          <p:cNvPr id="143" name="Rectangle 142">
            <a:extLst>
              <a:ext uri="{FF2B5EF4-FFF2-40B4-BE49-F238E27FC236}">
                <a16:creationId xmlns:a16="http://schemas.microsoft.com/office/drawing/2014/main" id="{D8B5146A-069E-3349-89C6-B74E6A27A299}"/>
              </a:ext>
            </a:extLst>
          </p:cNvPr>
          <p:cNvSpPr/>
          <p:nvPr/>
        </p:nvSpPr>
        <p:spPr bwMode="auto">
          <a:xfrm>
            <a:off x="5596208" y="3413760"/>
            <a:ext cx="2287943" cy="1178560"/>
          </a:xfrm>
          <a:prstGeom prst="rect">
            <a:avLst/>
          </a:prstGeom>
          <a:solidFill>
            <a:srgbClr val="F79646">
              <a:lumMod val="40000"/>
              <a:lumOff val="6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44" name="Curved Left Arrow 143">
            <a:extLst>
              <a:ext uri="{FF2B5EF4-FFF2-40B4-BE49-F238E27FC236}">
                <a16:creationId xmlns:a16="http://schemas.microsoft.com/office/drawing/2014/main" id="{E4F013D0-7285-634D-B35E-1638B89D7AD4}"/>
              </a:ext>
            </a:extLst>
          </p:cNvPr>
          <p:cNvSpPr/>
          <p:nvPr/>
        </p:nvSpPr>
        <p:spPr>
          <a:xfrm flipV="1">
            <a:off x="5465084" y="3997432"/>
            <a:ext cx="211635" cy="429062"/>
          </a:xfrm>
          <a:prstGeom prst="curvedLeft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2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45" name="Oval 144">
            <a:extLst>
              <a:ext uri="{FF2B5EF4-FFF2-40B4-BE49-F238E27FC236}">
                <a16:creationId xmlns:a16="http://schemas.microsoft.com/office/drawing/2014/main" id="{9D8BF40F-68A2-354B-BB95-47032D82C9DA}"/>
              </a:ext>
            </a:extLst>
          </p:cNvPr>
          <p:cNvSpPr/>
          <p:nvPr/>
        </p:nvSpPr>
        <p:spPr bwMode="auto">
          <a:xfrm>
            <a:off x="5236058" y="2760494"/>
            <a:ext cx="280991"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E46C0A"/>
                </a:solidFill>
                <a:effectLst/>
                <a:uLnTx/>
                <a:uFillTx/>
                <a:latin typeface="Calibri"/>
                <a:ea typeface="ＭＳ Ｐゴシック"/>
                <a:cs typeface="Calibri"/>
              </a:rPr>
              <a:t>2</a:t>
            </a:r>
          </a:p>
        </p:txBody>
      </p:sp>
      <p:sp>
        <p:nvSpPr>
          <p:cNvPr id="146" name="Rectangle 145">
            <a:extLst>
              <a:ext uri="{FF2B5EF4-FFF2-40B4-BE49-F238E27FC236}">
                <a16:creationId xmlns:a16="http://schemas.microsoft.com/office/drawing/2014/main" id="{96DD4217-A599-0C47-829B-6CB1AFAC8622}"/>
              </a:ext>
            </a:extLst>
          </p:cNvPr>
          <p:cNvSpPr/>
          <p:nvPr/>
        </p:nvSpPr>
        <p:spPr>
          <a:xfrm>
            <a:off x="6244751" y="3469355"/>
            <a:ext cx="1586780" cy="1015212"/>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Discovery</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Metadata (profile data, technical classification, data classification,</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data quality assessment, …)</a:t>
            </a:r>
          </a:p>
        </p:txBody>
      </p:sp>
      <p:sp>
        <p:nvSpPr>
          <p:cNvPr id="147" name="Left-Right Arrow 146">
            <a:extLst>
              <a:ext uri="{FF2B5EF4-FFF2-40B4-BE49-F238E27FC236}">
                <a16:creationId xmlns:a16="http://schemas.microsoft.com/office/drawing/2014/main" id="{7CFFC089-A2C3-704F-B4C0-B4B56F8B86A8}"/>
              </a:ext>
            </a:extLst>
          </p:cNvPr>
          <p:cNvSpPr/>
          <p:nvPr/>
        </p:nvSpPr>
        <p:spPr>
          <a:xfrm>
            <a:off x="5456125" y="3702148"/>
            <a:ext cx="788669" cy="102288"/>
          </a:xfrm>
          <a:prstGeom prst="leftRight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48" name="TextBox 147">
            <a:extLst>
              <a:ext uri="{FF2B5EF4-FFF2-40B4-BE49-F238E27FC236}">
                <a16:creationId xmlns:a16="http://schemas.microsoft.com/office/drawing/2014/main" id="{5699CC3F-F35E-4D46-B60B-E61393435088}"/>
              </a:ext>
            </a:extLst>
          </p:cNvPr>
          <p:cNvSpPr txBox="1"/>
          <p:nvPr/>
        </p:nvSpPr>
        <p:spPr bwMode="auto">
          <a:xfrm>
            <a:off x="5551913" y="3521705"/>
            <a:ext cx="781785"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latin typeface="Calibri" pitchFamily="-1" charset="0"/>
                <a:ea typeface="ＭＳ Ｐゴシック" charset="0"/>
              </a:rPr>
              <a:t>Augmentation</a:t>
            </a:r>
          </a:p>
        </p:txBody>
      </p:sp>
      <p:sp>
        <p:nvSpPr>
          <p:cNvPr id="149" name="Rectangle 148">
            <a:extLst>
              <a:ext uri="{FF2B5EF4-FFF2-40B4-BE49-F238E27FC236}">
                <a16:creationId xmlns:a16="http://schemas.microsoft.com/office/drawing/2014/main" id="{D94C3F44-2844-E24D-9F1A-13F8D190E625}"/>
              </a:ext>
            </a:extLst>
          </p:cNvPr>
          <p:cNvSpPr/>
          <p:nvPr/>
        </p:nvSpPr>
        <p:spPr bwMode="auto">
          <a:xfrm>
            <a:off x="1138315" y="3383281"/>
            <a:ext cx="2744190" cy="589280"/>
          </a:xfrm>
          <a:prstGeom prst="rect">
            <a:avLst/>
          </a:prstGeom>
          <a:solidFill>
            <a:srgbClr val="EEECE1">
              <a:lumMod val="75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50" name="TextBox 149">
            <a:extLst>
              <a:ext uri="{FF2B5EF4-FFF2-40B4-BE49-F238E27FC236}">
                <a16:creationId xmlns:a16="http://schemas.microsoft.com/office/drawing/2014/main" id="{A7334B63-6453-9A49-BA1E-E30783AF1200}"/>
              </a:ext>
            </a:extLst>
          </p:cNvPr>
          <p:cNvSpPr txBox="1"/>
          <p:nvPr/>
        </p:nvSpPr>
        <p:spPr bwMode="auto">
          <a:xfrm>
            <a:off x="1748432" y="3352449"/>
            <a:ext cx="659155"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solidFill>
                  <a:prstClr val="black"/>
                </a:solidFill>
                <a:latin typeface="Calibri" pitchFamily="-1" charset="0"/>
                <a:ea typeface="ＭＳ Ｐゴシック" charset="0"/>
              </a:rPr>
              <a:t>Instrument</a:t>
            </a:r>
          </a:p>
        </p:txBody>
      </p:sp>
      <p:sp>
        <p:nvSpPr>
          <p:cNvPr id="151" name="TextBox 150">
            <a:extLst>
              <a:ext uri="{FF2B5EF4-FFF2-40B4-BE49-F238E27FC236}">
                <a16:creationId xmlns:a16="http://schemas.microsoft.com/office/drawing/2014/main" id="{19E917DE-3552-014E-AC5B-9A036EFBA341}"/>
              </a:ext>
            </a:extLst>
          </p:cNvPr>
          <p:cNvSpPr txBox="1"/>
          <p:nvPr/>
        </p:nvSpPr>
        <p:spPr bwMode="auto">
          <a:xfrm>
            <a:off x="3420385" y="3475267"/>
            <a:ext cx="659606"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latin typeface="Calibri" pitchFamily="-1" charset="0"/>
                <a:ea typeface="ＭＳ Ｐゴシック" charset="0"/>
              </a:rPr>
              <a:t>Association</a:t>
            </a:r>
          </a:p>
        </p:txBody>
      </p:sp>
      <p:sp>
        <p:nvSpPr>
          <p:cNvPr id="152" name="Rectangle 151">
            <a:extLst>
              <a:ext uri="{FF2B5EF4-FFF2-40B4-BE49-F238E27FC236}">
                <a16:creationId xmlns:a16="http://schemas.microsoft.com/office/drawing/2014/main" id="{1C6F9679-7B60-2C4C-A046-FB69A1CB89D6}"/>
              </a:ext>
            </a:extLst>
          </p:cNvPr>
          <p:cNvSpPr/>
          <p:nvPr/>
        </p:nvSpPr>
        <p:spPr>
          <a:xfrm>
            <a:off x="1249258" y="3526071"/>
            <a:ext cx="2222354" cy="388823"/>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Information Process</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Instrumentation (design lineage)</a:t>
            </a:r>
          </a:p>
        </p:txBody>
      </p:sp>
      <p:sp>
        <p:nvSpPr>
          <p:cNvPr id="153" name="Left-Right Arrow 152">
            <a:extLst>
              <a:ext uri="{FF2B5EF4-FFF2-40B4-BE49-F238E27FC236}">
                <a16:creationId xmlns:a16="http://schemas.microsoft.com/office/drawing/2014/main" id="{0DA557A6-C80A-5049-B3E6-54AF7AC2AA24}"/>
              </a:ext>
            </a:extLst>
          </p:cNvPr>
          <p:cNvSpPr/>
          <p:nvPr/>
        </p:nvSpPr>
        <p:spPr>
          <a:xfrm>
            <a:off x="3422959" y="3634734"/>
            <a:ext cx="706844" cy="118078"/>
          </a:xfrm>
          <a:prstGeom prst="leftRight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54" name="Up-Down Arrow 153">
            <a:extLst>
              <a:ext uri="{FF2B5EF4-FFF2-40B4-BE49-F238E27FC236}">
                <a16:creationId xmlns:a16="http://schemas.microsoft.com/office/drawing/2014/main" id="{40DA4FF3-A612-AF45-BED3-5BD200017A27}"/>
              </a:ext>
            </a:extLst>
          </p:cNvPr>
          <p:cNvSpPr/>
          <p:nvPr/>
        </p:nvSpPr>
        <p:spPr>
          <a:xfrm>
            <a:off x="1574050" y="3277838"/>
            <a:ext cx="156717" cy="318829"/>
          </a:xfrm>
          <a:prstGeom prst="upDown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55" name="Oval 154">
            <a:extLst>
              <a:ext uri="{FF2B5EF4-FFF2-40B4-BE49-F238E27FC236}">
                <a16:creationId xmlns:a16="http://schemas.microsoft.com/office/drawing/2014/main" id="{34791AC2-E49A-724E-92F2-0C5504A26A75}"/>
              </a:ext>
            </a:extLst>
          </p:cNvPr>
          <p:cNvSpPr/>
          <p:nvPr/>
        </p:nvSpPr>
        <p:spPr bwMode="auto">
          <a:xfrm>
            <a:off x="5795024" y="4085463"/>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E46C0A"/>
                </a:solidFill>
                <a:effectLst/>
                <a:uLnTx/>
                <a:uFillTx/>
                <a:latin typeface="Calibri"/>
                <a:ea typeface="ＭＳ Ｐゴシック"/>
                <a:cs typeface="Calibri"/>
              </a:rPr>
              <a:t>6</a:t>
            </a:r>
          </a:p>
        </p:txBody>
      </p:sp>
      <p:sp>
        <p:nvSpPr>
          <p:cNvPr id="156" name="Oval 155">
            <a:extLst>
              <a:ext uri="{FF2B5EF4-FFF2-40B4-BE49-F238E27FC236}">
                <a16:creationId xmlns:a16="http://schemas.microsoft.com/office/drawing/2014/main" id="{18532559-A834-8A4C-B419-5F1D5C66DD3F}"/>
              </a:ext>
            </a:extLst>
          </p:cNvPr>
          <p:cNvSpPr/>
          <p:nvPr/>
        </p:nvSpPr>
        <p:spPr bwMode="auto">
          <a:xfrm>
            <a:off x="3559824" y="3313303"/>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E46C0A"/>
                </a:solidFill>
                <a:effectLst/>
                <a:uLnTx/>
                <a:uFillTx/>
                <a:latin typeface="Calibri"/>
                <a:ea typeface="ＭＳ Ｐゴシック"/>
                <a:cs typeface="Calibri"/>
              </a:rPr>
              <a:t>7</a:t>
            </a:r>
          </a:p>
        </p:txBody>
      </p:sp>
      <p:sp>
        <p:nvSpPr>
          <p:cNvPr id="157" name="Rectangle 156">
            <a:extLst>
              <a:ext uri="{FF2B5EF4-FFF2-40B4-BE49-F238E27FC236}">
                <a16:creationId xmlns:a16="http://schemas.microsoft.com/office/drawing/2014/main" id="{12506D69-8060-294E-89E6-15FBBE50D148}"/>
              </a:ext>
            </a:extLst>
          </p:cNvPr>
          <p:cNvSpPr/>
          <p:nvPr/>
        </p:nvSpPr>
        <p:spPr bwMode="auto">
          <a:xfrm>
            <a:off x="1119187" y="3967344"/>
            <a:ext cx="2761528" cy="649480"/>
          </a:xfrm>
          <a:prstGeom prst="rect">
            <a:avLst/>
          </a:prstGeom>
          <a:solidFill>
            <a:srgbClr val="FFFF66"/>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58" name="Rectangle 157">
            <a:extLst>
              <a:ext uri="{FF2B5EF4-FFF2-40B4-BE49-F238E27FC236}">
                <a16:creationId xmlns:a16="http://schemas.microsoft.com/office/drawing/2014/main" id="{FB80DCAE-3D8C-D445-AFB0-5D8F9903C3C1}"/>
              </a:ext>
            </a:extLst>
          </p:cNvPr>
          <p:cNvSpPr/>
          <p:nvPr/>
        </p:nvSpPr>
        <p:spPr>
          <a:xfrm>
            <a:off x="4032169" y="4215167"/>
            <a:ext cx="1447919" cy="230832"/>
          </a:xfrm>
          <a:prstGeom prst="rect">
            <a:avLst/>
          </a:prstGeom>
        </p:spPr>
        <p:txBody>
          <a:bodyPr wrap="square">
            <a:spAutoFit/>
          </a:bodyPr>
          <a:lstStyle/>
          <a:p>
            <a:pPr algn="ctr" fontAlgn="base">
              <a:spcBef>
                <a:spcPct val="0"/>
              </a:spcBef>
              <a:spcAft>
                <a:spcPct val="0"/>
              </a:spcAft>
              <a:defRPr/>
            </a:pPr>
            <a:r>
              <a:rPr lang="en-US" sz="900" kern="1200" dirty="0">
                <a:solidFill>
                  <a:srgbClr val="1F497D"/>
                </a:solidFill>
                <a:latin typeface="Calibri"/>
                <a:ea typeface="ＭＳ Ｐゴシック"/>
                <a:cs typeface="Calibri"/>
              </a:rPr>
              <a:t>Connectors</a:t>
            </a:r>
          </a:p>
        </p:txBody>
      </p:sp>
      <p:sp>
        <p:nvSpPr>
          <p:cNvPr id="159" name="Rectangle 158">
            <a:extLst>
              <a:ext uri="{FF2B5EF4-FFF2-40B4-BE49-F238E27FC236}">
                <a16:creationId xmlns:a16="http://schemas.microsoft.com/office/drawing/2014/main" id="{C562CBCC-5198-BC43-8DF8-FBC36A837A6C}"/>
              </a:ext>
            </a:extLst>
          </p:cNvPr>
          <p:cNvSpPr/>
          <p:nvPr/>
        </p:nvSpPr>
        <p:spPr>
          <a:xfrm>
            <a:off x="1250157" y="4078941"/>
            <a:ext cx="2206248" cy="433294"/>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dirty="0">
                <a:ln>
                  <a:noFill/>
                </a:ln>
                <a:solidFill>
                  <a:srgbClr val="1F497D"/>
                </a:solidFill>
                <a:effectLst/>
                <a:uLnTx/>
                <a:uFillTx/>
                <a:latin typeface="Calibri"/>
                <a:ea typeface="ＭＳ Ｐゴシック"/>
                <a:cs typeface="Calibri"/>
              </a:rPr>
              <a:t>Basic Types, Infrastructure and Systems</a:t>
            </a:r>
          </a:p>
        </p:txBody>
      </p:sp>
      <p:sp>
        <p:nvSpPr>
          <p:cNvPr id="160" name="TextBox 159">
            <a:extLst>
              <a:ext uri="{FF2B5EF4-FFF2-40B4-BE49-F238E27FC236}">
                <a16:creationId xmlns:a16="http://schemas.microsoft.com/office/drawing/2014/main" id="{855738D7-7183-5349-825C-AB0ABA83D1EA}"/>
              </a:ext>
            </a:extLst>
          </p:cNvPr>
          <p:cNvSpPr txBox="1"/>
          <p:nvPr/>
        </p:nvSpPr>
        <p:spPr bwMode="auto">
          <a:xfrm>
            <a:off x="3459544" y="4084772"/>
            <a:ext cx="466794" cy="215444"/>
          </a:xfrm>
          <a:prstGeom prst="rect">
            <a:avLst/>
          </a:prstGeom>
          <a:noFill/>
          <a:ln w="9525">
            <a:noFill/>
            <a:miter lim="800000"/>
            <a:headEnd/>
            <a:tailEnd/>
          </a:ln>
        </p:spPr>
        <p:txBody>
          <a:bodyPr wrap="none">
            <a:spAutoFit/>
          </a:bodyPr>
          <a:lstStyle/>
          <a:p>
            <a:pPr fontAlgn="base">
              <a:spcBef>
                <a:spcPct val="0"/>
              </a:spcBef>
              <a:spcAft>
                <a:spcPct val="0"/>
              </a:spcAft>
              <a:defRPr/>
            </a:pPr>
            <a:r>
              <a:rPr lang="en-US" sz="800" kern="1200" dirty="0">
                <a:solidFill>
                  <a:prstClr val="black"/>
                </a:solidFill>
                <a:latin typeface="Calibri" pitchFamily="-1" charset="0"/>
                <a:ea typeface="ＭＳ Ｐゴシック" charset="0"/>
              </a:rPr>
              <a:t>Access</a:t>
            </a:r>
          </a:p>
        </p:txBody>
      </p:sp>
      <p:sp>
        <p:nvSpPr>
          <p:cNvPr id="161" name="Left-Right Arrow 160">
            <a:extLst>
              <a:ext uri="{FF2B5EF4-FFF2-40B4-BE49-F238E27FC236}">
                <a16:creationId xmlns:a16="http://schemas.microsoft.com/office/drawing/2014/main" id="{D9EE7EF7-8BB5-A044-99AA-E63DBB0E8620}"/>
              </a:ext>
            </a:extLst>
          </p:cNvPr>
          <p:cNvSpPr/>
          <p:nvPr/>
        </p:nvSpPr>
        <p:spPr>
          <a:xfrm>
            <a:off x="3403264" y="4283815"/>
            <a:ext cx="706844" cy="123827"/>
          </a:xfrm>
          <a:prstGeom prst="leftRightArrow">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1F497D"/>
              </a:solidFill>
              <a:effectLst/>
              <a:uLnTx/>
              <a:uFillTx/>
              <a:latin typeface="Calibri"/>
              <a:ea typeface="ＭＳ Ｐゴシック"/>
              <a:cs typeface="Calibri"/>
            </a:endParaRPr>
          </a:p>
        </p:txBody>
      </p:sp>
      <p:sp>
        <p:nvSpPr>
          <p:cNvPr id="162" name="Oval 161">
            <a:extLst>
              <a:ext uri="{FF2B5EF4-FFF2-40B4-BE49-F238E27FC236}">
                <a16:creationId xmlns:a16="http://schemas.microsoft.com/office/drawing/2014/main" id="{F0E95A7D-A2C7-E54A-BD12-664E167B0E02}"/>
              </a:ext>
            </a:extLst>
          </p:cNvPr>
          <p:cNvSpPr/>
          <p:nvPr/>
        </p:nvSpPr>
        <p:spPr bwMode="auto">
          <a:xfrm>
            <a:off x="1164183" y="4018694"/>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050" b="0" i="0" u="none" strike="noStrike" kern="1200" cap="none" spc="0" normalizeH="0" baseline="0" noProof="0" dirty="0">
                <a:ln>
                  <a:noFill/>
                </a:ln>
                <a:solidFill>
                  <a:srgbClr val="E46C0A"/>
                </a:solidFill>
                <a:effectLst/>
                <a:uLnTx/>
                <a:uFillTx/>
                <a:latin typeface="Calibri"/>
                <a:ea typeface="ＭＳ Ｐゴシック"/>
                <a:cs typeface="Calibri"/>
              </a:rPr>
              <a:t>0</a:t>
            </a:r>
          </a:p>
        </p:txBody>
      </p:sp>
      <p:sp>
        <p:nvSpPr>
          <p:cNvPr id="3" name="Slide Number Placeholder 2">
            <a:extLst>
              <a:ext uri="{FF2B5EF4-FFF2-40B4-BE49-F238E27FC236}">
                <a16:creationId xmlns:a16="http://schemas.microsoft.com/office/drawing/2014/main" id="{83E2467A-7D57-5344-BBD8-F08DA4FD6A42}"/>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11</a:t>
            </a:fld>
            <a:endParaRPr lang="en-US" sz="1000"/>
          </a:p>
        </p:txBody>
      </p:sp>
    </p:spTree>
    <p:extLst>
      <p:ext uri="{BB962C8B-B14F-4D97-AF65-F5344CB8AC3E}">
        <p14:creationId xmlns:p14="http://schemas.microsoft.com/office/powerpoint/2010/main" val="16303207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3"/>
          <p:cNvSpPr>
            <a:spLocks noGrp="1"/>
          </p:cNvSpPr>
          <p:nvPr>
            <p:ph type="title"/>
          </p:nvPr>
        </p:nvSpPr>
        <p:spPr/>
        <p:txBody>
          <a:bodyPr/>
          <a:lstStyle/>
          <a:p>
            <a:r>
              <a:rPr lang="en-US" dirty="0">
                <a:latin typeface="Arial" charset="0"/>
                <a:ea typeface="MS PGothic" charset="0"/>
              </a:rPr>
              <a:t>What does metadata look like?</a:t>
            </a:r>
          </a:p>
        </p:txBody>
      </p:sp>
      <p:sp>
        <p:nvSpPr>
          <p:cNvPr id="125" name="Rectangle 124">
            <a:extLst>
              <a:ext uri="{FF2B5EF4-FFF2-40B4-BE49-F238E27FC236}">
                <a16:creationId xmlns:a16="http://schemas.microsoft.com/office/drawing/2014/main" id="{4C0D3A0A-6400-0846-A3B1-D4D9D76A74C6}"/>
              </a:ext>
            </a:extLst>
          </p:cNvPr>
          <p:cNvSpPr/>
          <p:nvPr/>
        </p:nvSpPr>
        <p:spPr>
          <a:xfrm>
            <a:off x="157216" y="834630"/>
            <a:ext cx="8759825" cy="2187178"/>
          </a:xfrm>
          <a:prstGeom prst="rect">
            <a:avLst/>
          </a:prstGeom>
          <a:solidFill>
            <a:srgbClr val="4BACC6">
              <a:lumMod val="40000"/>
              <a:lumOff val="60000"/>
            </a:srgbClr>
          </a:solidFill>
          <a:ln w="9525" cap="flat" cmpd="sng" algn="ctr">
            <a:noFill/>
            <a:prstDash val="solid"/>
          </a:ln>
          <a:effectLst>
            <a:outerShdw blurRad="40000" dist="23000" dir="5400000" rotWithShape="0">
              <a:srgbClr val="000000">
                <a:alpha val="35000"/>
              </a:srgbClr>
            </a:outerShdw>
          </a:effectLst>
        </p:spPr>
        <p:txBody>
          <a:bodyPr anchor="b"/>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F497D"/>
                </a:solidFill>
                <a:effectLst/>
                <a:uLnTx/>
                <a:uFillTx/>
                <a:latin typeface="Calibri"/>
                <a:ea typeface="ＭＳ Ｐゴシック"/>
                <a:cs typeface="Calibri"/>
              </a:rPr>
              <a:t>Business</a:t>
            </a:r>
          </a:p>
          <a:p>
            <a:pPr marL="0" marR="0" lvl="0" indent="0" algn="r" defTabSz="91440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F497D"/>
                </a:solidFill>
                <a:effectLst/>
                <a:uLnTx/>
                <a:uFillTx/>
                <a:latin typeface="Calibri"/>
                <a:ea typeface="ＭＳ Ｐゴシック"/>
                <a:cs typeface="Calibri"/>
              </a:rPr>
              <a:t>metadata</a:t>
            </a:r>
          </a:p>
        </p:txBody>
      </p:sp>
      <p:sp>
        <p:nvSpPr>
          <p:cNvPr id="126" name="Rectangle 125">
            <a:extLst>
              <a:ext uri="{FF2B5EF4-FFF2-40B4-BE49-F238E27FC236}">
                <a16:creationId xmlns:a16="http://schemas.microsoft.com/office/drawing/2014/main" id="{615D09C3-C60A-2D49-BE24-D39D686ED248}"/>
              </a:ext>
            </a:extLst>
          </p:cNvPr>
          <p:cNvSpPr/>
          <p:nvPr/>
        </p:nvSpPr>
        <p:spPr>
          <a:xfrm>
            <a:off x="157163" y="3045645"/>
            <a:ext cx="8763000" cy="1316831"/>
          </a:xfrm>
          <a:prstGeom prst="rect">
            <a:avLst/>
          </a:prstGeom>
          <a:solidFill>
            <a:srgbClr val="EEECE1">
              <a:lumMod val="75000"/>
            </a:srgbClr>
          </a:solidFill>
          <a:ln w="9525" cap="flat" cmpd="sng" algn="ctr">
            <a:noFill/>
            <a:prstDash val="solid"/>
          </a:ln>
          <a:effectLst>
            <a:outerShdw blurRad="40000" dist="23000" dir="5400000" rotWithShape="0">
              <a:srgbClr val="000000">
                <a:alpha val="35000"/>
              </a:srgbClr>
            </a:outerShdw>
          </a:effectLst>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F497D"/>
                </a:solidFill>
                <a:effectLst/>
                <a:uLnTx/>
                <a:uFillTx/>
                <a:latin typeface="Calibri"/>
                <a:ea typeface="ＭＳ Ｐゴシック"/>
                <a:cs typeface="Calibri"/>
              </a:rPr>
              <a:t>Structural</a:t>
            </a:r>
          </a:p>
          <a:p>
            <a:pPr marL="0" marR="0" lvl="0" indent="0" algn="r" defTabSz="91440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F497D"/>
                </a:solidFill>
                <a:effectLst/>
                <a:uLnTx/>
                <a:uFillTx/>
                <a:latin typeface="Calibri"/>
                <a:ea typeface="ＭＳ Ｐゴシック"/>
                <a:cs typeface="Calibri"/>
              </a:rPr>
              <a:t>metadata for</a:t>
            </a:r>
          </a:p>
          <a:p>
            <a:pPr marL="0" marR="0" lvl="0" indent="0" algn="r" defTabSz="91440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F497D"/>
                </a:solidFill>
                <a:effectLst/>
                <a:uLnTx/>
                <a:uFillTx/>
                <a:latin typeface="Calibri"/>
                <a:ea typeface="ＭＳ Ｐゴシック"/>
                <a:cs typeface="Calibri"/>
              </a:rPr>
              <a:t>a data store</a:t>
            </a:r>
          </a:p>
        </p:txBody>
      </p:sp>
      <p:cxnSp>
        <p:nvCxnSpPr>
          <p:cNvPr id="127" name="Straight Connector 126">
            <a:extLst>
              <a:ext uri="{FF2B5EF4-FFF2-40B4-BE49-F238E27FC236}">
                <a16:creationId xmlns:a16="http://schemas.microsoft.com/office/drawing/2014/main" id="{B74FECEE-1692-7643-B7BD-5AB55D711547}"/>
              </a:ext>
            </a:extLst>
          </p:cNvPr>
          <p:cNvCxnSpPr/>
          <p:nvPr/>
        </p:nvCxnSpPr>
        <p:spPr bwMode="auto">
          <a:xfrm>
            <a:off x="1955800" y="3273029"/>
            <a:ext cx="4452938" cy="0"/>
          </a:xfrm>
          <a:prstGeom prst="line">
            <a:avLst/>
          </a:prstGeom>
          <a:solidFill>
            <a:srgbClr val="CC99FF"/>
          </a:solidFill>
          <a:ln w="19050" cap="flat" cmpd="sng" algn="ctr">
            <a:solidFill>
              <a:srgbClr val="1F497D"/>
            </a:solidFill>
            <a:prstDash val="sysDash"/>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28" name="Straight Connector 127">
            <a:extLst>
              <a:ext uri="{FF2B5EF4-FFF2-40B4-BE49-F238E27FC236}">
                <a16:creationId xmlns:a16="http://schemas.microsoft.com/office/drawing/2014/main" id="{D5879178-D4E8-1F4D-AC07-5CA7813AB9D5}"/>
              </a:ext>
            </a:extLst>
          </p:cNvPr>
          <p:cNvCxnSpPr/>
          <p:nvPr/>
        </p:nvCxnSpPr>
        <p:spPr bwMode="auto">
          <a:xfrm>
            <a:off x="1958975" y="4176713"/>
            <a:ext cx="4452938" cy="0"/>
          </a:xfrm>
          <a:prstGeom prst="line">
            <a:avLst/>
          </a:prstGeom>
          <a:solidFill>
            <a:srgbClr val="CC99FF"/>
          </a:solidFill>
          <a:ln w="19050" cap="flat" cmpd="sng" algn="ctr">
            <a:solidFill>
              <a:srgbClr val="1F497D"/>
            </a:solidFill>
            <a:prstDash val="sysDash"/>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29" name="Rectangle 128">
            <a:extLst>
              <a:ext uri="{FF2B5EF4-FFF2-40B4-BE49-F238E27FC236}">
                <a16:creationId xmlns:a16="http://schemas.microsoft.com/office/drawing/2014/main" id="{10DEA266-F8F1-144D-9B19-DB0260A36BE5}"/>
              </a:ext>
            </a:extLst>
          </p:cNvPr>
          <p:cNvSpPr/>
          <p:nvPr/>
        </p:nvSpPr>
        <p:spPr>
          <a:xfrm>
            <a:off x="1751013" y="3268292"/>
            <a:ext cx="971550" cy="912019"/>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1200" cap="small" spc="0" normalizeH="0" baseline="0" noProof="0" dirty="0" err="1">
                <a:ln>
                  <a:noFill/>
                </a:ln>
                <a:solidFill>
                  <a:srgbClr val="1F497D"/>
                </a:solidFill>
                <a:effectLst/>
                <a:uLnTx/>
                <a:uFillTx/>
                <a:latin typeface="Calibri"/>
                <a:ea typeface="ＭＳ Ｐゴシック"/>
                <a:cs typeface="Calibri"/>
              </a:rPr>
              <a:t>EmpName</a:t>
            </a:r>
            <a:endParaRPr kumimoji="0" lang="en-US" sz="1050" b="0" i="0" u="none" strike="noStrike" kern="1200" cap="small" spc="0" normalizeH="0" baseline="0" noProof="0" dirty="0">
              <a:ln>
                <a:noFill/>
              </a:ln>
              <a:solidFill>
                <a:srgbClr val="1F497D"/>
              </a:solidFill>
              <a:effectLst/>
              <a:uLnTx/>
              <a:uFillTx/>
              <a:latin typeface="Calibri"/>
              <a:ea typeface="ＭＳ Ｐゴシック"/>
              <a:cs typeface="Calibri"/>
            </a:endParaRPr>
          </a:p>
        </p:txBody>
      </p:sp>
      <p:sp>
        <p:nvSpPr>
          <p:cNvPr id="130" name="Rectangle 129">
            <a:extLst>
              <a:ext uri="{FF2B5EF4-FFF2-40B4-BE49-F238E27FC236}">
                <a16:creationId xmlns:a16="http://schemas.microsoft.com/office/drawing/2014/main" id="{A45A60F6-C15B-1E4F-AC8A-B502914E260A}"/>
              </a:ext>
            </a:extLst>
          </p:cNvPr>
          <p:cNvSpPr/>
          <p:nvPr/>
        </p:nvSpPr>
        <p:spPr>
          <a:xfrm>
            <a:off x="2725738" y="3268292"/>
            <a:ext cx="971550" cy="912019"/>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1200" cap="small" spc="0" normalizeH="0" baseline="0" noProof="0" dirty="0" err="1">
                <a:ln>
                  <a:noFill/>
                </a:ln>
                <a:solidFill>
                  <a:srgbClr val="1F497D"/>
                </a:solidFill>
                <a:effectLst/>
                <a:uLnTx/>
                <a:uFillTx/>
                <a:latin typeface="Calibri"/>
                <a:ea typeface="ＭＳ Ｐゴシック"/>
                <a:cs typeface="Calibri"/>
              </a:rPr>
              <a:t>EmpNo</a:t>
            </a:r>
            <a:endParaRPr kumimoji="0" lang="en-US" sz="1050" b="0" i="0" u="none" strike="noStrike" kern="1200" cap="small" spc="0" normalizeH="0" baseline="0" noProof="0" dirty="0">
              <a:ln>
                <a:noFill/>
              </a:ln>
              <a:solidFill>
                <a:srgbClr val="1F497D"/>
              </a:solidFill>
              <a:effectLst/>
              <a:uLnTx/>
              <a:uFillTx/>
              <a:latin typeface="Calibri"/>
              <a:ea typeface="ＭＳ Ｐゴシック"/>
              <a:cs typeface="Calibri"/>
            </a:endParaRPr>
          </a:p>
        </p:txBody>
      </p:sp>
      <p:sp>
        <p:nvSpPr>
          <p:cNvPr id="131" name="Rectangle 130">
            <a:extLst>
              <a:ext uri="{FF2B5EF4-FFF2-40B4-BE49-F238E27FC236}">
                <a16:creationId xmlns:a16="http://schemas.microsoft.com/office/drawing/2014/main" id="{3898DA43-984D-8445-8029-7D0799A0193A}"/>
              </a:ext>
            </a:extLst>
          </p:cNvPr>
          <p:cNvSpPr/>
          <p:nvPr/>
        </p:nvSpPr>
        <p:spPr>
          <a:xfrm>
            <a:off x="3698875" y="3268292"/>
            <a:ext cx="971550" cy="912019"/>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1200" cap="small" spc="0" normalizeH="0" baseline="0" noProof="0" dirty="0" err="1">
                <a:ln>
                  <a:noFill/>
                </a:ln>
                <a:solidFill>
                  <a:srgbClr val="1F497D"/>
                </a:solidFill>
                <a:effectLst/>
                <a:uLnTx/>
                <a:uFillTx/>
                <a:latin typeface="Calibri"/>
                <a:ea typeface="ＭＳ Ｐゴシック"/>
                <a:cs typeface="Calibri"/>
              </a:rPr>
              <a:t>JobCode</a:t>
            </a:r>
            <a:endParaRPr kumimoji="0" lang="en-US" sz="1050" b="0" i="0" u="none" strike="noStrike" kern="1200" cap="small" spc="0" normalizeH="0" baseline="0" noProof="0" dirty="0">
              <a:ln>
                <a:noFill/>
              </a:ln>
              <a:solidFill>
                <a:srgbClr val="1F497D"/>
              </a:solidFill>
              <a:effectLst/>
              <a:uLnTx/>
              <a:uFillTx/>
              <a:latin typeface="Calibri"/>
              <a:ea typeface="ＭＳ Ｐゴシック"/>
              <a:cs typeface="Calibri"/>
            </a:endParaRPr>
          </a:p>
        </p:txBody>
      </p:sp>
      <p:sp>
        <p:nvSpPr>
          <p:cNvPr id="132" name="Rectangle 131">
            <a:extLst>
              <a:ext uri="{FF2B5EF4-FFF2-40B4-BE49-F238E27FC236}">
                <a16:creationId xmlns:a16="http://schemas.microsoft.com/office/drawing/2014/main" id="{98F74EE4-32D8-7345-9F63-FCC035A00D4C}"/>
              </a:ext>
            </a:extLst>
          </p:cNvPr>
          <p:cNvSpPr/>
          <p:nvPr/>
        </p:nvSpPr>
        <p:spPr>
          <a:xfrm>
            <a:off x="5932488" y="3268292"/>
            <a:ext cx="971550" cy="912019"/>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1200" cap="small" spc="0" normalizeH="0" baseline="0" noProof="0" dirty="0">
                <a:ln>
                  <a:noFill/>
                </a:ln>
                <a:solidFill>
                  <a:srgbClr val="1F497D"/>
                </a:solidFill>
                <a:effectLst/>
                <a:uLnTx/>
                <a:uFillTx/>
                <a:latin typeface="Calibri"/>
                <a:ea typeface="ＭＳ Ｐゴシック"/>
                <a:cs typeface="Calibri"/>
              </a:rPr>
              <a:t>Salary</a:t>
            </a:r>
          </a:p>
        </p:txBody>
      </p:sp>
      <p:sp>
        <p:nvSpPr>
          <p:cNvPr id="133" name="Rectangle 132">
            <a:extLst>
              <a:ext uri="{FF2B5EF4-FFF2-40B4-BE49-F238E27FC236}">
                <a16:creationId xmlns:a16="http://schemas.microsoft.com/office/drawing/2014/main" id="{930ABD19-E3EE-1945-BFA3-05FBE362752F}"/>
              </a:ext>
            </a:extLst>
          </p:cNvPr>
          <p:cNvSpPr/>
          <p:nvPr/>
        </p:nvSpPr>
        <p:spPr>
          <a:xfrm rot="16200000">
            <a:off x="961838" y="3465450"/>
            <a:ext cx="1070372" cy="490317"/>
          </a:xfrm>
          <a:prstGeom prst="rect">
            <a:avLst/>
          </a:prstGeom>
          <a:solidFill>
            <a:srgbClr val="FFFFFF"/>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1200" cap="small" spc="0" normalizeH="0" baseline="0" noProof="0" dirty="0">
                <a:ln>
                  <a:noFill/>
                </a:ln>
                <a:solidFill>
                  <a:srgbClr val="1F497D"/>
                </a:solidFill>
                <a:effectLst/>
                <a:uLnTx/>
                <a:uFillTx/>
                <a:latin typeface="Calibri"/>
                <a:ea typeface="ＭＳ Ｐゴシック"/>
                <a:cs typeface="Calibri"/>
              </a:rPr>
              <a:t>Employee Record</a:t>
            </a:r>
          </a:p>
        </p:txBody>
      </p:sp>
      <p:sp>
        <p:nvSpPr>
          <p:cNvPr id="134" name="TextBox 133">
            <a:extLst>
              <a:ext uri="{FF2B5EF4-FFF2-40B4-BE49-F238E27FC236}">
                <a16:creationId xmlns:a16="http://schemas.microsoft.com/office/drawing/2014/main" id="{A21D45FA-380C-6D4F-8AE0-5660C9690924}"/>
              </a:ext>
            </a:extLst>
          </p:cNvPr>
          <p:cNvSpPr txBox="1"/>
          <p:nvPr/>
        </p:nvSpPr>
        <p:spPr bwMode="auto">
          <a:xfrm>
            <a:off x="1066823" y="906093"/>
            <a:ext cx="904478" cy="307777"/>
          </a:xfrm>
          <a:prstGeom prst="rect">
            <a:avLst/>
          </a:prstGeom>
          <a:solidFill>
            <a:srgbClr val="4BACC6">
              <a:lumMod val="20000"/>
              <a:lumOff val="80000"/>
            </a:srgbClr>
          </a:solidFill>
          <a:ln w="9525">
            <a:solidFill>
              <a:srgbClr val="4BACC6"/>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Employee</a:t>
            </a:r>
          </a:p>
        </p:txBody>
      </p:sp>
      <p:sp>
        <p:nvSpPr>
          <p:cNvPr id="135" name="TextBox 134">
            <a:extLst>
              <a:ext uri="{FF2B5EF4-FFF2-40B4-BE49-F238E27FC236}">
                <a16:creationId xmlns:a16="http://schemas.microsoft.com/office/drawing/2014/main" id="{54A77B67-1AD6-A843-902D-B3F64FDB8124}"/>
              </a:ext>
            </a:extLst>
          </p:cNvPr>
          <p:cNvSpPr txBox="1"/>
          <p:nvPr/>
        </p:nvSpPr>
        <p:spPr bwMode="auto">
          <a:xfrm>
            <a:off x="4776809" y="1360911"/>
            <a:ext cx="1236749" cy="307777"/>
          </a:xfrm>
          <a:prstGeom prst="rect">
            <a:avLst/>
          </a:prstGeom>
          <a:solidFill>
            <a:srgbClr val="4BACC6">
              <a:lumMod val="20000"/>
              <a:lumOff val="80000"/>
            </a:srgbClr>
          </a:solidFill>
          <a:ln w="9525">
            <a:solidFill>
              <a:srgbClr val="4BACC6"/>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Work Location</a:t>
            </a:r>
          </a:p>
        </p:txBody>
      </p:sp>
      <p:sp>
        <p:nvSpPr>
          <p:cNvPr id="136" name="TextBox 135">
            <a:extLst>
              <a:ext uri="{FF2B5EF4-FFF2-40B4-BE49-F238E27FC236}">
                <a16:creationId xmlns:a16="http://schemas.microsoft.com/office/drawing/2014/main" id="{4DA2A1A9-7B4E-174A-BB0D-5D486D569AB7}"/>
              </a:ext>
            </a:extLst>
          </p:cNvPr>
          <p:cNvSpPr txBox="1"/>
          <p:nvPr/>
        </p:nvSpPr>
        <p:spPr bwMode="auto">
          <a:xfrm>
            <a:off x="6638926" y="2309839"/>
            <a:ext cx="1182631" cy="307777"/>
          </a:xfrm>
          <a:prstGeom prst="rect">
            <a:avLst/>
          </a:prstGeom>
          <a:solidFill>
            <a:srgbClr val="4BACC6">
              <a:lumMod val="20000"/>
              <a:lumOff val="80000"/>
            </a:srgbClr>
          </a:solidFill>
          <a:ln w="9525">
            <a:solidFill>
              <a:srgbClr val="4BACC6"/>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Annual Salary</a:t>
            </a:r>
          </a:p>
        </p:txBody>
      </p:sp>
      <p:sp>
        <p:nvSpPr>
          <p:cNvPr id="137" name="TextBox 136">
            <a:extLst>
              <a:ext uri="{FF2B5EF4-FFF2-40B4-BE49-F238E27FC236}">
                <a16:creationId xmlns:a16="http://schemas.microsoft.com/office/drawing/2014/main" id="{902B9120-0794-804B-A0EE-1A7D43E156E7}"/>
              </a:ext>
            </a:extLst>
          </p:cNvPr>
          <p:cNvSpPr txBox="1"/>
          <p:nvPr/>
        </p:nvSpPr>
        <p:spPr bwMode="auto">
          <a:xfrm>
            <a:off x="3787469" y="2024089"/>
            <a:ext cx="793807" cy="307777"/>
          </a:xfrm>
          <a:prstGeom prst="rect">
            <a:avLst/>
          </a:prstGeom>
          <a:solidFill>
            <a:srgbClr val="4BACC6">
              <a:lumMod val="20000"/>
              <a:lumOff val="80000"/>
            </a:srgbClr>
          </a:solidFill>
          <a:ln w="9525">
            <a:solidFill>
              <a:srgbClr val="4BACC6"/>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Job Title</a:t>
            </a:r>
          </a:p>
        </p:txBody>
      </p:sp>
      <p:sp>
        <p:nvSpPr>
          <p:cNvPr id="138" name="TextBox 137">
            <a:extLst>
              <a:ext uri="{FF2B5EF4-FFF2-40B4-BE49-F238E27FC236}">
                <a16:creationId xmlns:a16="http://schemas.microsoft.com/office/drawing/2014/main" id="{B8B21A8D-26B8-0740-BE81-A84FCFE7E1B5}"/>
              </a:ext>
            </a:extLst>
          </p:cNvPr>
          <p:cNvSpPr txBox="1"/>
          <p:nvPr/>
        </p:nvSpPr>
        <p:spPr bwMode="auto">
          <a:xfrm>
            <a:off x="2397146" y="2256261"/>
            <a:ext cx="1084015" cy="307777"/>
          </a:xfrm>
          <a:prstGeom prst="rect">
            <a:avLst/>
          </a:prstGeom>
          <a:solidFill>
            <a:srgbClr val="4BACC6">
              <a:lumMod val="20000"/>
              <a:lumOff val="80000"/>
            </a:srgbClr>
          </a:solidFill>
          <a:ln w="9525">
            <a:solidFill>
              <a:srgbClr val="4BACC6"/>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Employee Id</a:t>
            </a:r>
          </a:p>
        </p:txBody>
      </p:sp>
      <p:sp>
        <p:nvSpPr>
          <p:cNvPr id="139" name="TextBox 138">
            <a:extLst>
              <a:ext uri="{FF2B5EF4-FFF2-40B4-BE49-F238E27FC236}">
                <a16:creationId xmlns:a16="http://schemas.microsoft.com/office/drawing/2014/main" id="{D686236B-68DD-0245-B9DB-93E5BC4D69EB}"/>
              </a:ext>
            </a:extLst>
          </p:cNvPr>
          <p:cNvSpPr txBox="1"/>
          <p:nvPr/>
        </p:nvSpPr>
        <p:spPr bwMode="auto">
          <a:xfrm>
            <a:off x="825506" y="2440808"/>
            <a:ext cx="1378967" cy="307777"/>
          </a:xfrm>
          <a:prstGeom prst="rect">
            <a:avLst/>
          </a:prstGeom>
          <a:solidFill>
            <a:srgbClr val="4BACC6">
              <a:lumMod val="20000"/>
              <a:lumOff val="80000"/>
            </a:srgbClr>
          </a:solidFill>
          <a:ln w="9525">
            <a:solidFill>
              <a:srgbClr val="4BACC6"/>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Employee Name</a:t>
            </a:r>
          </a:p>
        </p:txBody>
      </p:sp>
      <p:sp>
        <p:nvSpPr>
          <p:cNvPr id="140" name="TextBox 139">
            <a:extLst>
              <a:ext uri="{FF2B5EF4-FFF2-40B4-BE49-F238E27FC236}">
                <a16:creationId xmlns:a16="http://schemas.microsoft.com/office/drawing/2014/main" id="{4226883C-EE08-5A48-B7F0-C9FC1A9E791D}"/>
              </a:ext>
            </a:extLst>
          </p:cNvPr>
          <p:cNvSpPr txBox="1"/>
          <p:nvPr/>
        </p:nvSpPr>
        <p:spPr bwMode="auto">
          <a:xfrm>
            <a:off x="7292984" y="1683570"/>
            <a:ext cx="1337674" cy="307777"/>
          </a:xfrm>
          <a:prstGeom prst="rect">
            <a:avLst/>
          </a:prstGeom>
          <a:solidFill>
            <a:srgbClr val="4BACC6">
              <a:lumMod val="20000"/>
              <a:lumOff val="80000"/>
            </a:srgbClr>
          </a:solidFill>
          <a:ln w="9525">
            <a:solidFill>
              <a:srgbClr val="4BACC6"/>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Hourly Pay Rate</a:t>
            </a:r>
          </a:p>
        </p:txBody>
      </p:sp>
      <p:sp>
        <p:nvSpPr>
          <p:cNvPr id="141" name="TextBox 140">
            <a:extLst>
              <a:ext uri="{FF2B5EF4-FFF2-40B4-BE49-F238E27FC236}">
                <a16:creationId xmlns:a16="http://schemas.microsoft.com/office/drawing/2014/main" id="{6BBEA07E-1325-FB4D-8F53-BE3774B95AA5}"/>
              </a:ext>
            </a:extLst>
          </p:cNvPr>
          <p:cNvSpPr txBox="1"/>
          <p:nvPr/>
        </p:nvSpPr>
        <p:spPr bwMode="auto">
          <a:xfrm>
            <a:off x="506414" y="1814539"/>
            <a:ext cx="842025" cy="307777"/>
          </a:xfrm>
          <a:prstGeom prst="rect">
            <a:avLst/>
          </a:prstGeom>
          <a:solidFill>
            <a:srgbClr val="4BACC6">
              <a:lumMod val="20000"/>
              <a:lumOff val="80000"/>
            </a:srgbClr>
          </a:solidFill>
          <a:ln w="9525">
            <a:solidFill>
              <a:srgbClr val="4BACC6"/>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Manager</a:t>
            </a:r>
          </a:p>
        </p:txBody>
      </p:sp>
      <p:cxnSp>
        <p:nvCxnSpPr>
          <p:cNvPr id="142" name="Curved Connector 141">
            <a:extLst>
              <a:ext uri="{FF2B5EF4-FFF2-40B4-BE49-F238E27FC236}">
                <a16:creationId xmlns:a16="http://schemas.microsoft.com/office/drawing/2014/main" id="{548A347B-4799-F345-8EC9-BAFCA64213A0}"/>
              </a:ext>
            </a:extLst>
          </p:cNvPr>
          <p:cNvCxnSpPr>
            <a:stCxn id="134" idx="2"/>
            <a:endCxn id="138" idx="1"/>
          </p:cNvCxnSpPr>
          <p:nvPr/>
        </p:nvCxnSpPr>
        <p:spPr bwMode="auto">
          <a:xfrm rot="16200000" flipH="1">
            <a:off x="1359964" y="1372968"/>
            <a:ext cx="1196280" cy="878084"/>
          </a:xfrm>
          <a:prstGeom prst="curvedConnector2">
            <a:avLst/>
          </a:prstGeom>
          <a:solidFill>
            <a:srgbClr val="CC99FF"/>
          </a:solidFill>
          <a:ln w="19050" cap="flat" cmpd="sng" algn="ctr">
            <a:solidFill>
              <a:srgbClr val="4BACC6"/>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43" name="Curved Connector 142">
            <a:extLst>
              <a:ext uri="{FF2B5EF4-FFF2-40B4-BE49-F238E27FC236}">
                <a16:creationId xmlns:a16="http://schemas.microsoft.com/office/drawing/2014/main" id="{094BEC14-4157-6946-9C94-3D1027C71976}"/>
              </a:ext>
            </a:extLst>
          </p:cNvPr>
          <p:cNvCxnSpPr>
            <a:stCxn id="134" idx="2"/>
            <a:endCxn id="139" idx="0"/>
          </p:cNvCxnSpPr>
          <p:nvPr/>
        </p:nvCxnSpPr>
        <p:spPr bwMode="auto">
          <a:xfrm rot="5400000">
            <a:off x="903557" y="1825303"/>
            <a:ext cx="1226938" cy="4072"/>
          </a:xfrm>
          <a:prstGeom prst="curvedConnector3">
            <a:avLst>
              <a:gd name="adj1" fmla="val 50000"/>
            </a:avLst>
          </a:prstGeom>
          <a:solidFill>
            <a:srgbClr val="CC99FF"/>
          </a:solidFill>
          <a:ln w="19050" cap="flat" cmpd="sng" algn="ctr">
            <a:solidFill>
              <a:srgbClr val="4BACC6"/>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44" name="Curved Connector 143">
            <a:extLst>
              <a:ext uri="{FF2B5EF4-FFF2-40B4-BE49-F238E27FC236}">
                <a16:creationId xmlns:a16="http://schemas.microsoft.com/office/drawing/2014/main" id="{FB8D6BC1-2CBD-9F4B-AC41-E2D0D906F0FF}"/>
              </a:ext>
            </a:extLst>
          </p:cNvPr>
          <p:cNvCxnSpPr>
            <a:stCxn id="134" idx="2"/>
            <a:endCxn id="135" idx="1"/>
          </p:cNvCxnSpPr>
          <p:nvPr/>
        </p:nvCxnSpPr>
        <p:spPr bwMode="auto">
          <a:xfrm rot="16200000" flipH="1">
            <a:off x="2997470" y="-264539"/>
            <a:ext cx="300930" cy="3257747"/>
          </a:xfrm>
          <a:prstGeom prst="curvedConnector2">
            <a:avLst/>
          </a:prstGeom>
          <a:solidFill>
            <a:srgbClr val="CC99FF"/>
          </a:solidFill>
          <a:ln w="19050" cap="flat" cmpd="sng" algn="ctr">
            <a:solidFill>
              <a:srgbClr val="4BACC6"/>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45" name="Curved Connector 144">
            <a:extLst>
              <a:ext uri="{FF2B5EF4-FFF2-40B4-BE49-F238E27FC236}">
                <a16:creationId xmlns:a16="http://schemas.microsoft.com/office/drawing/2014/main" id="{7489120F-0BB1-CE45-877F-9D6BDC381282}"/>
              </a:ext>
            </a:extLst>
          </p:cNvPr>
          <p:cNvCxnSpPr>
            <a:stCxn id="134" idx="2"/>
            <a:endCxn id="137" idx="1"/>
          </p:cNvCxnSpPr>
          <p:nvPr/>
        </p:nvCxnSpPr>
        <p:spPr bwMode="auto">
          <a:xfrm rot="16200000" flipH="1">
            <a:off x="2171211" y="561720"/>
            <a:ext cx="964108" cy="2268407"/>
          </a:xfrm>
          <a:prstGeom prst="curvedConnector2">
            <a:avLst/>
          </a:prstGeom>
          <a:solidFill>
            <a:srgbClr val="CC99FF"/>
          </a:solidFill>
          <a:ln w="19050" cap="flat" cmpd="sng" algn="ctr">
            <a:solidFill>
              <a:srgbClr val="4BACC6"/>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46" name="Curved Connector 145">
            <a:extLst>
              <a:ext uri="{FF2B5EF4-FFF2-40B4-BE49-F238E27FC236}">
                <a16:creationId xmlns:a16="http://schemas.microsoft.com/office/drawing/2014/main" id="{58330AE4-5A2B-EC4A-AD4E-E3E0653D25D4}"/>
              </a:ext>
            </a:extLst>
          </p:cNvPr>
          <p:cNvCxnSpPr>
            <a:stCxn id="134" idx="2"/>
            <a:endCxn id="141" idx="0"/>
          </p:cNvCxnSpPr>
          <p:nvPr/>
        </p:nvCxnSpPr>
        <p:spPr bwMode="auto">
          <a:xfrm rot="5400000">
            <a:off x="922911" y="1218387"/>
            <a:ext cx="600669" cy="591635"/>
          </a:xfrm>
          <a:prstGeom prst="curvedConnector3">
            <a:avLst>
              <a:gd name="adj1" fmla="val 50000"/>
            </a:avLst>
          </a:prstGeom>
          <a:solidFill>
            <a:srgbClr val="CC99FF"/>
          </a:solidFill>
          <a:ln w="19050" cap="flat" cmpd="sng" algn="ctr">
            <a:solidFill>
              <a:srgbClr val="4BACC6"/>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47" name="TextBox 146">
            <a:extLst>
              <a:ext uri="{FF2B5EF4-FFF2-40B4-BE49-F238E27FC236}">
                <a16:creationId xmlns:a16="http://schemas.microsoft.com/office/drawing/2014/main" id="{F27000A7-81D1-D940-BFE3-A8F0471D6224}"/>
              </a:ext>
            </a:extLst>
          </p:cNvPr>
          <p:cNvSpPr txBox="1"/>
          <p:nvPr/>
        </p:nvSpPr>
        <p:spPr bwMode="auto">
          <a:xfrm>
            <a:off x="5002214" y="1740720"/>
            <a:ext cx="1600053" cy="307777"/>
          </a:xfrm>
          <a:prstGeom prst="rect">
            <a:avLst/>
          </a:prstGeom>
          <a:solidFill>
            <a:srgbClr val="4BACC6">
              <a:lumMod val="20000"/>
              <a:lumOff val="80000"/>
            </a:srgbClr>
          </a:solidFill>
          <a:ln w="9525">
            <a:solidFill>
              <a:srgbClr val="4BACC6"/>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Compensation Plan</a:t>
            </a:r>
          </a:p>
        </p:txBody>
      </p:sp>
      <p:cxnSp>
        <p:nvCxnSpPr>
          <p:cNvPr id="148" name="Curved Connector 147">
            <a:extLst>
              <a:ext uri="{FF2B5EF4-FFF2-40B4-BE49-F238E27FC236}">
                <a16:creationId xmlns:a16="http://schemas.microsoft.com/office/drawing/2014/main" id="{627F4E70-5B48-A546-B5B5-C5B3CFE60599}"/>
              </a:ext>
            </a:extLst>
          </p:cNvPr>
          <p:cNvCxnSpPr>
            <a:stCxn id="134" idx="2"/>
            <a:endCxn id="147" idx="1"/>
          </p:cNvCxnSpPr>
          <p:nvPr/>
        </p:nvCxnSpPr>
        <p:spPr bwMode="auto">
          <a:xfrm rot="16200000" flipH="1">
            <a:off x="2920269" y="-187337"/>
            <a:ext cx="680739" cy="3483152"/>
          </a:xfrm>
          <a:prstGeom prst="curvedConnector2">
            <a:avLst/>
          </a:prstGeom>
          <a:solidFill>
            <a:srgbClr val="CC99FF"/>
          </a:solidFill>
          <a:ln w="19050" cap="flat" cmpd="sng" algn="ctr">
            <a:solidFill>
              <a:srgbClr val="4BACC6"/>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49" name="Curved Connector 148">
            <a:extLst>
              <a:ext uri="{FF2B5EF4-FFF2-40B4-BE49-F238E27FC236}">
                <a16:creationId xmlns:a16="http://schemas.microsoft.com/office/drawing/2014/main" id="{32CFC42D-6BEA-F04C-861E-B01A1BDFCC20}"/>
              </a:ext>
            </a:extLst>
          </p:cNvPr>
          <p:cNvCxnSpPr>
            <a:stCxn id="140" idx="1"/>
            <a:endCxn id="147" idx="2"/>
          </p:cNvCxnSpPr>
          <p:nvPr/>
        </p:nvCxnSpPr>
        <p:spPr bwMode="auto">
          <a:xfrm rot="10800000" flipV="1">
            <a:off x="5802242" y="1837459"/>
            <a:ext cx="1490743" cy="211038"/>
          </a:xfrm>
          <a:prstGeom prst="curvedConnector4">
            <a:avLst>
              <a:gd name="adj1" fmla="val 23167"/>
              <a:gd name="adj2" fmla="val 208322"/>
            </a:avLst>
          </a:prstGeom>
          <a:solidFill>
            <a:srgbClr val="CC99FF"/>
          </a:solidFill>
          <a:ln w="19050" cap="flat" cmpd="sng" algn="ctr">
            <a:solidFill>
              <a:srgbClr val="4BACC6"/>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50" name="Curved Connector 149">
            <a:extLst>
              <a:ext uri="{FF2B5EF4-FFF2-40B4-BE49-F238E27FC236}">
                <a16:creationId xmlns:a16="http://schemas.microsoft.com/office/drawing/2014/main" id="{D50B73F7-503E-1746-AF7B-069AB206A048}"/>
              </a:ext>
            </a:extLst>
          </p:cNvPr>
          <p:cNvCxnSpPr>
            <a:stCxn id="136" idx="1"/>
            <a:endCxn id="147" idx="2"/>
          </p:cNvCxnSpPr>
          <p:nvPr/>
        </p:nvCxnSpPr>
        <p:spPr bwMode="auto">
          <a:xfrm rot="10800000">
            <a:off x="5802242" y="2048498"/>
            <a:ext cx="836685" cy="415231"/>
          </a:xfrm>
          <a:prstGeom prst="curvedConnector2">
            <a:avLst/>
          </a:prstGeom>
          <a:solidFill>
            <a:srgbClr val="CC99FF"/>
          </a:solidFill>
          <a:ln w="19050" cap="flat" cmpd="sng" algn="ctr">
            <a:solidFill>
              <a:srgbClr val="4BACC6"/>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51" name="Curved Connector 70">
            <a:extLst>
              <a:ext uri="{FF2B5EF4-FFF2-40B4-BE49-F238E27FC236}">
                <a16:creationId xmlns:a16="http://schemas.microsoft.com/office/drawing/2014/main" id="{1348DF88-2629-324D-A64C-AC829A0EA4A1}"/>
              </a:ext>
            </a:extLst>
          </p:cNvPr>
          <p:cNvCxnSpPr>
            <a:stCxn id="137" idx="2"/>
            <a:endCxn id="131" idx="0"/>
          </p:cNvCxnSpPr>
          <p:nvPr/>
        </p:nvCxnSpPr>
        <p:spPr bwMode="auto">
          <a:xfrm rot="16200000" flipH="1">
            <a:off x="3716298" y="2799940"/>
            <a:ext cx="936426" cy="277"/>
          </a:xfrm>
          <a:prstGeom prst="bentConnector3">
            <a:avLst>
              <a:gd name="adj1" fmla="val 50000"/>
            </a:avLst>
          </a:prstGeom>
          <a:solidFill>
            <a:srgbClr val="CC99FF"/>
          </a:solidFill>
          <a:ln w="28575" cap="flat" cmpd="sng" algn="ctr">
            <a:solidFill>
              <a:sysClr val="windowText" lastClr="000000"/>
            </a:solidFill>
            <a:prstDash val="solid"/>
            <a:round/>
            <a:headEnd type="arrow"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52" name="Curved Connector 70">
            <a:extLst>
              <a:ext uri="{FF2B5EF4-FFF2-40B4-BE49-F238E27FC236}">
                <a16:creationId xmlns:a16="http://schemas.microsoft.com/office/drawing/2014/main" id="{2B9BF184-34CD-F14C-B50D-0A37DA5EE837}"/>
              </a:ext>
            </a:extLst>
          </p:cNvPr>
          <p:cNvCxnSpPr>
            <a:stCxn id="139" idx="2"/>
            <a:endCxn id="129" idx="0"/>
          </p:cNvCxnSpPr>
          <p:nvPr/>
        </p:nvCxnSpPr>
        <p:spPr bwMode="auto">
          <a:xfrm rot="16200000" flipH="1">
            <a:off x="1616036" y="2647539"/>
            <a:ext cx="519707" cy="721798"/>
          </a:xfrm>
          <a:prstGeom prst="bentConnector3">
            <a:avLst>
              <a:gd name="adj1" fmla="val 50000"/>
            </a:avLst>
          </a:prstGeom>
          <a:solidFill>
            <a:srgbClr val="CC99FF"/>
          </a:solidFill>
          <a:ln w="28575" cap="flat" cmpd="sng" algn="ctr">
            <a:solidFill>
              <a:sysClr val="windowText" lastClr="000000"/>
            </a:solidFill>
            <a:prstDash val="solid"/>
            <a:round/>
            <a:headEnd type="arrow"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53" name="Curved Connector 70">
            <a:extLst>
              <a:ext uri="{FF2B5EF4-FFF2-40B4-BE49-F238E27FC236}">
                <a16:creationId xmlns:a16="http://schemas.microsoft.com/office/drawing/2014/main" id="{1B485AD3-1039-FB4F-A8F5-9C93F1794D42}"/>
              </a:ext>
            </a:extLst>
          </p:cNvPr>
          <p:cNvCxnSpPr>
            <a:stCxn id="138" idx="2"/>
            <a:endCxn id="130" idx="0"/>
          </p:cNvCxnSpPr>
          <p:nvPr/>
        </p:nvCxnSpPr>
        <p:spPr bwMode="auto">
          <a:xfrm rot="16200000" flipH="1">
            <a:off x="2723206" y="2779985"/>
            <a:ext cx="704254" cy="272359"/>
          </a:xfrm>
          <a:prstGeom prst="bentConnector3">
            <a:avLst>
              <a:gd name="adj1" fmla="val 50000"/>
            </a:avLst>
          </a:prstGeom>
          <a:solidFill>
            <a:srgbClr val="CC99FF"/>
          </a:solidFill>
          <a:ln w="28575" cap="flat" cmpd="sng" algn="ctr">
            <a:solidFill>
              <a:sysClr val="windowText" lastClr="000000"/>
            </a:solidFill>
            <a:prstDash val="solid"/>
            <a:round/>
            <a:headEnd type="arrow"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54" name="Curved Connector 70">
            <a:extLst>
              <a:ext uri="{FF2B5EF4-FFF2-40B4-BE49-F238E27FC236}">
                <a16:creationId xmlns:a16="http://schemas.microsoft.com/office/drawing/2014/main" id="{04515B97-F0AE-EA49-9CBF-C8E8B426AB03}"/>
              </a:ext>
            </a:extLst>
          </p:cNvPr>
          <p:cNvCxnSpPr>
            <a:stCxn id="136" idx="2"/>
            <a:endCxn id="132" idx="0"/>
          </p:cNvCxnSpPr>
          <p:nvPr/>
        </p:nvCxnSpPr>
        <p:spPr bwMode="auto">
          <a:xfrm rot="5400000">
            <a:off x="6498915" y="2536965"/>
            <a:ext cx="650676" cy="811979"/>
          </a:xfrm>
          <a:prstGeom prst="bentConnector3">
            <a:avLst>
              <a:gd name="adj1" fmla="val 50000"/>
            </a:avLst>
          </a:prstGeom>
          <a:solidFill>
            <a:srgbClr val="CC99FF"/>
          </a:solidFill>
          <a:ln w="28575" cap="flat" cmpd="sng" algn="ctr">
            <a:solidFill>
              <a:sysClr val="windowText" lastClr="000000"/>
            </a:solidFill>
            <a:prstDash val="solid"/>
            <a:round/>
            <a:headEnd type="arrow"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55" name="TextBox 154">
            <a:extLst>
              <a:ext uri="{FF2B5EF4-FFF2-40B4-BE49-F238E27FC236}">
                <a16:creationId xmlns:a16="http://schemas.microsoft.com/office/drawing/2014/main" id="{96557F5B-1DBA-E641-BB11-7618059EDAC4}"/>
              </a:ext>
            </a:extLst>
          </p:cNvPr>
          <p:cNvSpPr txBox="1"/>
          <p:nvPr/>
        </p:nvSpPr>
        <p:spPr bwMode="auto">
          <a:xfrm>
            <a:off x="3951340" y="1222799"/>
            <a:ext cx="543739" cy="261610"/>
          </a:xfrm>
          <a:prstGeom prst="rect">
            <a:avLst/>
          </a:prstGeom>
          <a:noFill/>
          <a:ln w="9525">
            <a:noFill/>
            <a:miter lim="800000"/>
            <a:headEnd/>
            <a:tailEnd/>
          </a:ln>
        </p:spPr>
        <p:txBody>
          <a:bodyPr wrap="none">
            <a:spAutoFit/>
          </a:bodyPr>
          <a:lstStyle/>
          <a:p>
            <a:pPr>
              <a:defRPr/>
            </a:pPr>
            <a:r>
              <a:rPr lang="en-US" sz="1100" kern="1200" dirty="0">
                <a:solidFill>
                  <a:srgbClr val="4BACC6">
                    <a:lumMod val="75000"/>
                  </a:srgbClr>
                </a:solidFill>
                <a:latin typeface="Calibri" pitchFamily="-1" charset="0"/>
                <a:ea typeface="ＭＳ Ｐゴシック"/>
                <a:cs typeface="+mn-cs"/>
              </a:rPr>
              <a:t>HAS-A</a:t>
            </a:r>
          </a:p>
        </p:txBody>
      </p:sp>
      <p:sp>
        <p:nvSpPr>
          <p:cNvPr id="156" name="TextBox 155">
            <a:extLst>
              <a:ext uri="{FF2B5EF4-FFF2-40B4-BE49-F238E27FC236}">
                <a16:creationId xmlns:a16="http://schemas.microsoft.com/office/drawing/2014/main" id="{A07B22A1-5DD6-AB43-859E-9B7C5D8BBEB2}"/>
              </a:ext>
            </a:extLst>
          </p:cNvPr>
          <p:cNvSpPr txBox="1"/>
          <p:nvPr/>
        </p:nvSpPr>
        <p:spPr bwMode="auto">
          <a:xfrm>
            <a:off x="4165653" y="1607370"/>
            <a:ext cx="543739" cy="261610"/>
          </a:xfrm>
          <a:prstGeom prst="rect">
            <a:avLst/>
          </a:prstGeom>
          <a:noFill/>
          <a:ln w="9525">
            <a:noFill/>
            <a:miter lim="800000"/>
            <a:headEnd/>
            <a:tailEnd/>
          </a:ln>
        </p:spPr>
        <p:txBody>
          <a:bodyPr wrap="none">
            <a:spAutoFit/>
          </a:bodyPr>
          <a:lstStyle/>
          <a:p>
            <a:pPr>
              <a:defRPr/>
            </a:pPr>
            <a:r>
              <a:rPr lang="en-US" sz="1100" kern="1200" dirty="0">
                <a:solidFill>
                  <a:srgbClr val="4BACC6">
                    <a:lumMod val="75000"/>
                  </a:srgbClr>
                </a:solidFill>
                <a:latin typeface="Calibri" pitchFamily="-1" charset="0"/>
                <a:ea typeface="ＭＳ Ｐゴシック"/>
                <a:cs typeface="+mn-cs"/>
              </a:rPr>
              <a:t>HAS-A</a:t>
            </a:r>
          </a:p>
        </p:txBody>
      </p:sp>
      <p:sp>
        <p:nvSpPr>
          <p:cNvPr id="157" name="TextBox 156">
            <a:extLst>
              <a:ext uri="{FF2B5EF4-FFF2-40B4-BE49-F238E27FC236}">
                <a16:creationId xmlns:a16="http://schemas.microsoft.com/office/drawing/2014/main" id="{99041EF1-2190-EE46-8196-7664A579AC64}"/>
              </a:ext>
            </a:extLst>
          </p:cNvPr>
          <p:cNvSpPr txBox="1"/>
          <p:nvPr/>
        </p:nvSpPr>
        <p:spPr bwMode="auto">
          <a:xfrm>
            <a:off x="3127379" y="1899074"/>
            <a:ext cx="543739" cy="261610"/>
          </a:xfrm>
          <a:prstGeom prst="rect">
            <a:avLst/>
          </a:prstGeom>
          <a:noFill/>
          <a:ln w="9525">
            <a:noFill/>
            <a:miter lim="800000"/>
            <a:headEnd/>
            <a:tailEnd/>
          </a:ln>
        </p:spPr>
        <p:txBody>
          <a:bodyPr wrap="none">
            <a:spAutoFit/>
          </a:bodyPr>
          <a:lstStyle/>
          <a:p>
            <a:pPr>
              <a:defRPr/>
            </a:pPr>
            <a:r>
              <a:rPr lang="en-US" sz="1100" kern="1200" dirty="0">
                <a:solidFill>
                  <a:srgbClr val="4BACC6">
                    <a:lumMod val="75000"/>
                  </a:srgbClr>
                </a:solidFill>
                <a:latin typeface="Calibri" pitchFamily="-1" charset="0"/>
                <a:ea typeface="ＭＳ Ｐゴシック"/>
                <a:cs typeface="+mn-cs"/>
              </a:rPr>
              <a:t>HAS-A</a:t>
            </a:r>
          </a:p>
        </p:txBody>
      </p:sp>
      <p:sp>
        <p:nvSpPr>
          <p:cNvPr id="158" name="TextBox 157">
            <a:extLst>
              <a:ext uri="{FF2B5EF4-FFF2-40B4-BE49-F238E27FC236}">
                <a16:creationId xmlns:a16="http://schemas.microsoft.com/office/drawing/2014/main" id="{4BC54E50-FA91-6B4F-80F4-05CA80A350D8}"/>
              </a:ext>
            </a:extLst>
          </p:cNvPr>
          <p:cNvSpPr txBox="1"/>
          <p:nvPr/>
        </p:nvSpPr>
        <p:spPr bwMode="auto">
          <a:xfrm>
            <a:off x="1982798" y="2051474"/>
            <a:ext cx="543739" cy="261610"/>
          </a:xfrm>
          <a:prstGeom prst="rect">
            <a:avLst/>
          </a:prstGeom>
          <a:noFill/>
          <a:ln w="9525">
            <a:noFill/>
            <a:miter lim="800000"/>
            <a:headEnd/>
            <a:tailEnd/>
          </a:ln>
        </p:spPr>
        <p:txBody>
          <a:bodyPr wrap="none">
            <a:spAutoFit/>
          </a:bodyPr>
          <a:lstStyle/>
          <a:p>
            <a:pPr>
              <a:defRPr/>
            </a:pPr>
            <a:r>
              <a:rPr lang="en-US" sz="1100" kern="1200" dirty="0">
                <a:solidFill>
                  <a:srgbClr val="4BACC6">
                    <a:lumMod val="75000"/>
                  </a:srgbClr>
                </a:solidFill>
                <a:latin typeface="Calibri" pitchFamily="-1" charset="0"/>
                <a:ea typeface="ＭＳ Ｐゴシック"/>
                <a:cs typeface="+mn-cs"/>
              </a:rPr>
              <a:t>HAS-A</a:t>
            </a:r>
          </a:p>
        </p:txBody>
      </p:sp>
      <p:sp>
        <p:nvSpPr>
          <p:cNvPr id="159" name="TextBox 158">
            <a:extLst>
              <a:ext uri="{FF2B5EF4-FFF2-40B4-BE49-F238E27FC236}">
                <a16:creationId xmlns:a16="http://schemas.microsoft.com/office/drawing/2014/main" id="{90DC4CA3-1C66-4249-B7C7-2530B39135C0}"/>
              </a:ext>
            </a:extLst>
          </p:cNvPr>
          <p:cNvSpPr txBox="1"/>
          <p:nvPr/>
        </p:nvSpPr>
        <p:spPr bwMode="auto">
          <a:xfrm>
            <a:off x="884251" y="2157439"/>
            <a:ext cx="543739" cy="261610"/>
          </a:xfrm>
          <a:prstGeom prst="rect">
            <a:avLst/>
          </a:prstGeom>
          <a:noFill/>
          <a:ln w="9525">
            <a:noFill/>
            <a:miter lim="800000"/>
            <a:headEnd/>
            <a:tailEnd/>
          </a:ln>
        </p:spPr>
        <p:txBody>
          <a:bodyPr wrap="none">
            <a:spAutoFit/>
          </a:bodyPr>
          <a:lstStyle/>
          <a:p>
            <a:pPr>
              <a:defRPr/>
            </a:pPr>
            <a:r>
              <a:rPr lang="en-US" sz="1100" kern="1200" dirty="0">
                <a:solidFill>
                  <a:srgbClr val="4BACC6">
                    <a:lumMod val="75000"/>
                  </a:srgbClr>
                </a:solidFill>
                <a:latin typeface="Calibri" pitchFamily="-1" charset="0"/>
                <a:ea typeface="ＭＳ Ｐゴシック"/>
                <a:cs typeface="+mn-cs"/>
              </a:rPr>
              <a:t>HAS-A</a:t>
            </a:r>
          </a:p>
        </p:txBody>
      </p:sp>
      <p:sp>
        <p:nvSpPr>
          <p:cNvPr id="160" name="TextBox 159">
            <a:extLst>
              <a:ext uri="{FF2B5EF4-FFF2-40B4-BE49-F238E27FC236}">
                <a16:creationId xmlns:a16="http://schemas.microsoft.com/office/drawing/2014/main" id="{7ECA0CFE-6E06-344B-8CDC-D663C4627B7A}"/>
              </a:ext>
            </a:extLst>
          </p:cNvPr>
          <p:cNvSpPr txBox="1"/>
          <p:nvPr/>
        </p:nvSpPr>
        <p:spPr bwMode="auto">
          <a:xfrm>
            <a:off x="368302" y="1499024"/>
            <a:ext cx="543739" cy="261610"/>
          </a:xfrm>
          <a:prstGeom prst="rect">
            <a:avLst/>
          </a:prstGeom>
          <a:noFill/>
          <a:ln w="9525">
            <a:noFill/>
            <a:miter lim="800000"/>
            <a:headEnd/>
            <a:tailEnd/>
          </a:ln>
        </p:spPr>
        <p:txBody>
          <a:bodyPr wrap="none">
            <a:spAutoFit/>
          </a:bodyPr>
          <a:lstStyle/>
          <a:p>
            <a:pPr>
              <a:defRPr/>
            </a:pPr>
            <a:r>
              <a:rPr lang="en-US" sz="1100" kern="1200" dirty="0">
                <a:solidFill>
                  <a:srgbClr val="4BACC6">
                    <a:lumMod val="75000"/>
                  </a:srgbClr>
                </a:solidFill>
                <a:latin typeface="Calibri" pitchFamily="-1" charset="0"/>
                <a:ea typeface="ＭＳ Ｐゴシック"/>
                <a:cs typeface="+mn-cs"/>
              </a:rPr>
              <a:t>HAS-A</a:t>
            </a:r>
          </a:p>
        </p:txBody>
      </p:sp>
      <p:sp>
        <p:nvSpPr>
          <p:cNvPr id="161" name="TextBox 160">
            <a:extLst>
              <a:ext uri="{FF2B5EF4-FFF2-40B4-BE49-F238E27FC236}">
                <a16:creationId xmlns:a16="http://schemas.microsoft.com/office/drawing/2014/main" id="{7D11F309-2011-394A-8571-7AF452B51EA1}"/>
              </a:ext>
            </a:extLst>
          </p:cNvPr>
          <p:cNvSpPr txBox="1"/>
          <p:nvPr/>
        </p:nvSpPr>
        <p:spPr bwMode="auto">
          <a:xfrm>
            <a:off x="5400675" y="2075286"/>
            <a:ext cx="409086" cy="261610"/>
          </a:xfrm>
          <a:prstGeom prst="rect">
            <a:avLst/>
          </a:prstGeom>
          <a:noFill/>
          <a:ln w="9525">
            <a:noFill/>
            <a:miter lim="800000"/>
            <a:headEnd/>
            <a:tailEnd/>
          </a:ln>
        </p:spPr>
        <p:txBody>
          <a:bodyPr wrap="none">
            <a:spAutoFit/>
          </a:bodyPr>
          <a:lstStyle/>
          <a:p>
            <a:pPr>
              <a:defRPr/>
            </a:pPr>
            <a:r>
              <a:rPr lang="en-US" sz="1100" kern="1200" dirty="0">
                <a:solidFill>
                  <a:srgbClr val="4BACC6">
                    <a:lumMod val="75000"/>
                  </a:srgbClr>
                </a:solidFill>
                <a:latin typeface="Calibri" pitchFamily="-1" charset="0"/>
                <a:ea typeface="ＭＳ Ｐゴシック"/>
                <a:cs typeface="+mn-cs"/>
              </a:rPr>
              <a:t>IS-A</a:t>
            </a:r>
          </a:p>
        </p:txBody>
      </p:sp>
      <p:sp>
        <p:nvSpPr>
          <p:cNvPr id="162" name="TextBox 161">
            <a:extLst>
              <a:ext uri="{FF2B5EF4-FFF2-40B4-BE49-F238E27FC236}">
                <a16:creationId xmlns:a16="http://schemas.microsoft.com/office/drawing/2014/main" id="{360A2A75-6D3B-934E-AE14-23FC72CFFA91}"/>
              </a:ext>
            </a:extLst>
          </p:cNvPr>
          <p:cNvSpPr txBox="1"/>
          <p:nvPr/>
        </p:nvSpPr>
        <p:spPr bwMode="auto">
          <a:xfrm>
            <a:off x="6022975" y="1988584"/>
            <a:ext cx="409086" cy="261610"/>
          </a:xfrm>
          <a:prstGeom prst="rect">
            <a:avLst/>
          </a:prstGeom>
          <a:noFill/>
          <a:ln w="9525">
            <a:noFill/>
            <a:miter lim="800000"/>
            <a:headEnd/>
            <a:tailEnd/>
          </a:ln>
        </p:spPr>
        <p:txBody>
          <a:bodyPr wrap="none">
            <a:spAutoFit/>
          </a:bodyPr>
          <a:lstStyle/>
          <a:p>
            <a:pPr>
              <a:defRPr/>
            </a:pPr>
            <a:r>
              <a:rPr lang="en-US" sz="1100" kern="1200" dirty="0">
                <a:solidFill>
                  <a:srgbClr val="4BACC6">
                    <a:lumMod val="75000"/>
                  </a:srgbClr>
                </a:solidFill>
                <a:latin typeface="Calibri" pitchFamily="-1" charset="0"/>
                <a:ea typeface="ＭＳ Ｐゴシック"/>
                <a:cs typeface="+mn-cs"/>
              </a:rPr>
              <a:t>IS-A</a:t>
            </a:r>
          </a:p>
        </p:txBody>
      </p:sp>
      <p:sp>
        <p:nvSpPr>
          <p:cNvPr id="163" name="TextBox 162">
            <a:extLst>
              <a:ext uri="{FF2B5EF4-FFF2-40B4-BE49-F238E27FC236}">
                <a16:creationId xmlns:a16="http://schemas.microsoft.com/office/drawing/2014/main" id="{29DAE798-E6A3-8D40-852A-5EF5AF1AF01F}"/>
              </a:ext>
            </a:extLst>
          </p:cNvPr>
          <p:cNvSpPr txBox="1"/>
          <p:nvPr/>
        </p:nvSpPr>
        <p:spPr bwMode="auto">
          <a:xfrm>
            <a:off x="6599266" y="1009677"/>
            <a:ext cx="835357" cy="307777"/>
          </a:xfrm>
          <a:prstGeom prst="rect">
            <a:avLst/>
          </a:prstGeom>
          <a:solidFill>
            <a:srgbClr val="F79646">
              <a:lumMod val="60000"/>
              <a:lumOff val="40000"/>
            </a:srgbClr>
          </a:solidFill>
          <a:ln w="38100" cmpd="sng">
            <a:solidFill>
              <a:srgbClr val="F79646">
                <a:lumMod val="50000"/>
              </a:srgbClr>
            </a:solidFill>
            <a:miter lim="800000"/>
            <a:headEnd/>
            <a:tailEnd/>
          </a:ln>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Calibri" pitchFamily="-1" charset="0"/>
                <a:ea typeface="ＭＳ Ｐゴシック"/>
                <a:cs typeface="+mn-cs"/>
              </a:rPr>
              <a:t>Sensitive</a:t>
            </a:r>
          </a:p>
        </p:txBody>
      </p:sp>
      <p:cxnSp>
        <p:nvCxnSpPr>
          <p:cNvPr id="164" name="Straight Arrow Connector 163">
            <a:extLst>
              <a:ext uri="{FF2B5EF4-FFF2-40B4-BE49-F238E27FC236}">
                <a16:creationId xmlns:a16="http://schemas.microsoft.com/office/drawing/2014/main" id="{566E9EE4-49D4-914C-BB2D-8E3A3FCA9B57}"/>
              </a:ext>
            </a:extLst>
          </p:cNvPr>
          <p:cNvCxnSpPr>
            <a:stCxn id="163" idx="2"/>
          </p:cNvCxnSpPr>
          <p:nvPr/>
        </p:nvCxnSpPr>
        <p:spPr bwMode="auto">
          <a:xfrm flipH="1">
            <a:off x="6459567" y="1317454"/>
            <a:ext cx="557378" cy="423265"/>
          </a:xfrm>
          <a:prstGeom prst="straightConnector1">
            <a:avLst/>
          </a:prstGeom>
          <a:solidFill>
            <a:srgbClr val="CC99FF"/>
          </a:solidFill>
          <a:ln w="57150" cap="flat" cmpd="sng" algn="ctr">
            <a:solidFill>
              <a:srgbClr val="984807"/>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65" name="Curved Connector 164">
            <a:extLst>
              <a:ext uri="{FF2B5EF4-FFF2-40B4-BE49-F238E27FC236}">
                <a16:creationId xmlns:a16="http://schemas.microsoft.com/office/drawing/2014/main" id="{C22D3D77-6C78-BC4C-AAB4-41AC86C78C4D}"/>
              </a:ext>
            </a:extLst>
          </p:cNvPr>
          <p:cNvCxnSpPr>
            <a:stCxn id="141" idx="1"/>
            <a:endCxn id="134" idx="1"/>
          </p:cNvCxnSpPr>
          <p:nvPr/>
        </p:nvCxnSpPr>
        <p:spPr bwMode="auto">
          <a:xfrm rot="10800000" flipH="1">
            <a:off x="506413" y="1059982"/>
            <a:ext cx="560409" cy="908446"/>
          </a:xfrm>
          <a:prstGeom prst="curvedConnector3">
            <a:avLst>
              <a:gd name="adj1" fmla="val -40792"/>
            </a:avLst>
          </a:prstGeom>
          <a:solidFill>
            <a:srgbClr val="CC99FF"/>
          </a:solidFill>
          <a:ln w="19050" cap="flat" cmpd="sng" algn="ctr">
            <a:solidFill>
              <a:srgbClr val="4BACC6"/>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66" name="TextBox 165">
            <a:extLst>
              <a:ext uri="{FF2B5EF4-FFF2-40B4-BE49-F238E27FC236}">
                <a16:creationId xmlns:a16="http://schemas.microsoft.com/office/drawing/2014/main" id="{07A09B7A-AE3F-2C49-AFC6-DA5A83149A64}"/>
              </a:ext>
            </a:extLst>
          </p:cNvPr>
          <p:cNvSpPr txBox="1"/>
          <p:nvPr/>
        </p:nvSpPr>
        <p:spPr bwMode="auto">
          <a:xfrm>
            <a:off x="222250" y="919189"/>
            <a:ext cx="409086" cy="261610"/>
          </a:xfrm>
          <a:prstGeom prst="rect">
            <a:avLst/>
          </a:prstGeom>
          <a:noFill/>
          <a:ln w="9525">
            <a:noFill/>
            <a:miter lim="800000"/>
            <a:headEnd/>
            <a:tailEnd/>
          </a:ln>
        </p:spPr>
        <p:txBody>
          <a:bodyPr wrap="none">
            <a:spAutoFit/>
          </a:bodyPr>
          <a:lstStyle/>
          <a:p>
            <a:pPr>
              <a:defRPr/>
            </a:pPr>
            <a:r>
              <a:rPr lang="en-US" sz="1100" kern="1200" dirty="0">
                <a:solidFill>
                  <a:srgbClr val="4BACC6">
                    <a:lumMod val="75000"/>
                  </a:srgbClr>
                </a:solidFill>
                <a:latin typeface="Calibri" pitchFamily="-1" charset="0"/>
                <a:ea typeface="ＭＳ Ｐゴシック"/>
                <a:cs typeface="+mn-cs"/>
              </a:rPr>
              <a:t>IS-A</a:t>
            </a:r>
          </a:p>
        </p:txBody>
      </p:sp>
      <p:sp>
        <p:nvSpPr>
          <p:cNvPr id="167" name="Rectangle 166">
            <a:extLst>
              <a:ext uri="{FF2B5EF4-FFF2-40B4-BE49-F238E27FC236}">
                <a16:creationId xmlns:a16="http://schemas.microsoft.com/office/drawing/2014/main" id="{53BA522F-485E-2544-A2EF-22417F6650D4}"/>
              </a:ext>
            </a:extLst>
          </p:cNvPr>
          <p:cNvSpPr/>
          <p:nvPr/>
        </p:nvSpPr>
        <p:spPr>
          <a:xfrm>
            <a:off x="152400" y="4374358"/>
            <a:ext cx="8764588" cy="482204"/>
          </a:xfrm>
          <a:prstGeom prst="rect">
            <a:avLst/>
          </a:prstGeom>
          <a:solidFill>
            <a:sysClr val="windowText" lastClr="000000">
              <a:lumMod val="65000"/>
              <a:lumOff val="35000"/>
            </a:sysClr>
          </a:solidFill>
          <a:ln w="9525" cap="flat" cmpd="sng" algn="ctr">
            <a:noFill/>
            <a:prstDash val="solid"/>
          </a:ln>
          <a:effectLst>
            <a:outerShdw blurRad="40000" dist="23000" dir="5400000" rotWithShape="0">
              <a:srgbClr val="000000">
                <a:alpha val="35000"/>
              </a:srgbClr>
            </a:outerShdw>
          </a:effectLst>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5">
                    <a:lumMod val="20000"/>
                    <a:lumOff val="80000"/>
                  </a:schemeClr>
                </a:solidFill>
                <a:effectLst/>
                <a:uLnTx/>
                <a:uFillTx/>
                <a:latin typeface="Calibri"/>
                <a:ea typeface="ＭＳ Ｐゴシック"/>
                <a:cs typeface="Calibri"/>
              </a:rPr>
              <a:t>Data</a:t>
            </a:r>
          </a:p>
        </p:txBody>
      </p:sp>
      <p:sp>
        <p:nvSpPr>
          <p:cNvPr id="168" name="TextBox 1">
            <a:extLst>
              <a:ext uri="{FF2B5EF4-FFF2-40B4-BE49-F238E27FC236}">
                <a16:creationId xmlns:a16="http://schemas.microsoft.com/office/drawing/2014/main" id="{A0F518B4-7237-9347-AE00-94ED3F715343}"/>
              </a:ext>
            </a:extLst>
          </p:cNvPr>
          <p:cNvSpPr txBox="1">
            <a:spLocks noChangeArrowheads="1"/>
          </p:cNvSpPr>
          <p:nvPr/>
        </p:nvSpPr>
        <p:spPr bwMode="auto">
          <a:xfrm>
            <a:off x="125414" y="4598220"/>
            <a:ext cx="8935484"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r>
              <a:rPr lang="en-US" sz="1400" kern="1200">
                <a:solidFill>
                  <a:prstClr val="white"/>
                </a:solidFill>
                <a:latin typeface="Calibri" charset="0"/>
              </a:rPr>
              <a:t>00 3809890 6 7  Lemmie Stage  818928  3082  4 New York 4 27 DataStage Expert 1 45324  300 27 Code St Harlem NY 1 3</a:t>
            </a:r>
          </a:p>
        </p:txBody>
      </p:sp>
      <p:cxnSp>
        <p:nvCxnSpPr>
          <p:cNvPr id="169" name="Straight Connector 168">
            <a:extLst>
              <a:ext uri="{FF2B5EF4-FFF2-40B4-BE49-F238E27FC236}">
                <a16:creationId xmlns:a16="http://schemas.microsoft.com/office/drawing/2014/main" id="{B20DD1FD-E16B-E746-9C1B-EDEA38A6463E}"/>
              </a:ext>
            </a:extLst>
          </p:cNvPr>
          <p:cNvCxnSpPr/>
          <p:nvPr/>
        </p:nvCxnSpPr>
        <p:spPr bwMode="auto">
          <a:xfrm flipH="1">
            <a:off x="1427183" y="4174331"/>
            <a:ext cx="312737" cy="506016"/>
          </a:xfrm>
          <a:prstGeom prst="line">
            <a:avLst/>
          </a:prstGeom>
          <a:solidFill>
            <a:srgbClr val="CC99FF"/>
          </a:solidFill>
          <a:ln w="19050" cap="flat" cmpd="sng" algn="ctr">
            <a:solidFill>
              <a:srgbClr val="1F497D"/>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70" name="Straight Connector 169">
            <a:extLst>
              <a:ext uri="{FF2B5EF4-FFF2-40B4-BE49-F238E27FC236}">
                <a16:creationId xmlns:a16="http://schemas.microsoft.com/office/drawing/2014/main" id="{04FAC03E-2FA6-4B47-90BA-EE27DEA77486}"/>
              </a:ext>
            </a:extLst>
          </p:cNvPr>
          <p:cNvCxnSpPr/>
          <p:nvPr/>
        </p:nvCxnSpPr>
        <p:spPr bwMode="auto">
          <a:xfrm flipH="1">
            <a:off x="2492396" y="4174357"/>
            <a:ext cx="219075" cy="529829"/>
          </a:xfrm>
          <a:prstGeom prst="line">
            <a:avLst/>
          </a:prstGeom>
          <a:solidFill>
            <a:srgbClr val="CC99FF"/>
          </a:solidFill>
          <a:ln w="19050" cap="flat" cmpd="sng" algn="ctr">
            <a:solidFill>
              <a:srgbClr val="1F497D"/>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71" name="Straight Connector 170">
            <a:extLst>
              <a:ext uri="{FF2B5EF4-FFF2-40B4-BE49-F238E27FC236}">
                <a16:creationId xmlns:a16="http://schemas.microsoft.com/office/drawing/2014/main" id="{3C30B4F0-18CB-C243-8EFC-8E4359DD683D}"/>
              </a:ext>
            </a:extLst>
          </p:cNvPr>
          <p:cNvCxnSpPr/>
          <p:nvPr/>
        </p:nvCxnSpPr>
        <p:spPr bwMode="auto">
          <a:xfrm flipH="1">
            <a:off x="3135313" y="4182667"/>
            <a:ext cx="544512" cy="509588"/>
          </a:xfrm>
          <a:prstGeom prst="line">
            <a:avLst/>
          </a:prstGeom>
          <a:solidFill>
            <a:srgbClr val="CC99FF"/>
          </a:solidFill>
          <a:ln w="19050" cap="flat" cmpd="sng" algn="ctr">
            <a:solidFill>
              <a:srgbClr val="1F497D"/>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72" name="Straight Connector 171">
            <a:extLst>
              <a:ext uri="{FF2B5EF4-FFF2-40B4-BE49-F238E27FC236}">
                <a16:creationId xmlns:a16="http://schemas.microsoft.com/office/drawing/2014/main" id="{B33C4E12-48A9-7247-BFE7-E517B0CB2704}"/>
              </a:ext>
            </a:extLst>
          </p:cNvPr>
          <p:cNvCxnSpPr/>
          <p:nvPr/>
        </p:nvCxnSpPr>
        <p:spPr bwMode="auto">
          <a:xfrm flipH="1">
            <a:off x="3575050" y="4174331"/>
            <a:ext cx="1081088" cy="506016"/>
          </a:xfrm>
          <a:prstGeom prst="line">
            <a:avLst/>
          </a:prstGeom>
          <a:solidFill>
            <a:srgbClr val="CC99FF"/>
          </a:solidFill>
          <a:ln w="19050" cap="flat" cmpd="sng" algn="ctr">
            <a:solidFill>
              <a:srgbClr val="1F497D"/>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73" name="Straight Connector 172">
            <a:extLst>
              <a:ext uri="{FF2B5EF4-FFF2-40B4-BE49-F238E27FC236}">
                <a16:creationId xmlns:a16="http://schemas.microsoft.com/office/drawing/2014/main" id="{7B19EEF8-7CCF-894D-B6A4-8850F8498390}"/>
              </a:ext>
            </a:extLst>
          </p:cNvPr>
          <p:cNvCxnSpPr/>
          <p:nvPr/>
        </p:nvCxnSpPr>
        <p:spPr bwMode="auto">
          <a:xfrm>
            <a:off x="5942013" y="4174333"/>
            <a:ext cx="266700" cy="517922"/>
          </a:xfrm>
          <a:prstGeom prst="line">
            <a:avLst/>
          </a:prstGeom>
          <a:solidFill>
            <a:srgbClr val="CC99FF"/>
          </a:solidFill>
          <a:ln w="19050" cap="flat" cmpd="sng" algn="ctr">
            <a:solidFill>
              <a:srgbClr val="1F497D"/>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74" name="Straight Connector 173">
            <a:extLst>
              <a:ext uri="{FF2B5EF4-FFF2-40B4-BE49-F238E27FC236}">
                <a16:creationId xmlns:a16="http://schemas.microsoft.com/office/drawing/2014/main" id="{7848246D-177D-7B48-AAD2-60BBF9B8CA98}"/>
              </a:ext>
            </a:extLst>
          </p:cNvPr>
          <p:cNvCxnSpPr/>
          <p:nvPr/>
        </p:nvCxnSpPr>
        <p:spPr bwMode="auto">
          <a:xfrm flipH="1">
            <a:off x="6710391" y="4171951"/>
            <a:ext cx="168275" cy="520304"/>
          </a:xfrm>
          <a:prstGeom prst="line">
            <a:avLst/>
          </a:prstGeom>
          <a:solidFill>
            <a:srgbClr val="CC99FF"/>
          </a:solidFill>
          <a:ln w="19050" cap="flat" cmpd="sng" algn="ctr">
            <a:solidFill>
              <a:srgbClr val="1F497D"/>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53" name="Slide Number Placeholder 3">
            <a:extLst>
              <a:ext uri="{FF2B5EF4-FFF2-40B4-BE49-F238E27FC236}">
                <a16:creationId xmlns:a16="http://schemas.microsoft.com/office/drawing/2014/main" id="{BA1E6FE3-71EF-8746-8301-57A810D2AD37}"/>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12</a:t>
            </a:fld>
            <a:endParaRPr lang="en-US" sz="1000"/>
          </a:p>
        </p:txBody>
      </p:sp>
    </p:spTree>
    <p:extLst>
      <p:ext uri="{BB962C8B-B14F-4D97-AF65-F5344CB8AC3E}">
        <p14:creationId xmlns:p14="http://schemas.microsoft.com/office/powerpoint/2010/main" val="442235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6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7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7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5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5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2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5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3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5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3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3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3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3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35"/>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4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41"/>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142"/>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43"/>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44"/>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145"/>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14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47"/>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48"/>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150"/>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5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56"/>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57"/>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58"/>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59"/>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60"/>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161"/>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62"/>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165"/>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166"/>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149"/>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163"/>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1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26"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7" grpId="0" animBg="1"/>
      <p:bldP spid="155" grpId="0"/>
      <p:bldP spid="156" grpId="0"/>
      <p:bldP spid="157" grpId="0"/>
      <p:bldP spid="158" grpId="0"/>
      <p:bldP spid="159" grpId="0"/>
      <p:bldP spid="160" grpId="0"/>
      <p:bldP spid="161" grpId="0"/>
      <p:bldP spid="162" grpId="0"/>
      <p:bldP spid="163" grpId="0" animBg="1"/>
      <p:bldP spid="16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p:txBody>
          <a:bodyPr/>
          <a:lstStyle/>
          <a:p>
            <a:r>
              <a:rPr lang="en-GB" dirty="0">
                <a:latin typeface="Arial" charset="0"/>
                <a:ea typeface="ヒラギノ角ゴ ProN W6" charset="0"/>
                <a:cs typeface="ヒラギノ角ゴ ProN W6" charset="0"/>
              </a:rPr>
              <a:t>The value of open, standardized metadata</a:t>
            </a:r>
          </a:p>
        </p:txBody>
      </p:sp>
      <p:pic>
        <p:nvPicPr>
          <p:cNvPr id="15362" name="Picture 2" descr="Screen Shot 2016-09-14 at 12.15.0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40086" y="988236"/>
            <a:ext cx="6091238" cy="35861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5363" name="Slide Number Placeholder 1"/>
          <p:cNvSpPr txBox="1">
            <a:spLocks/>
          </p:cNvSpPr>
          <p:nvPr/>
        </p:nvSpPr>
        <p:spPr bwMode="auto">
          <a:xfrm>
            <a:off x="3524250" y="4767264"/>
            <a:ext cx="2133600" cy="273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34290" tIns="17145" rIns="34290" bIns="17145" anchor="ctr"/>
          <a:lstStyle>
            <a:lvl1pPr>
              <a:defRPr sz="11200">
                <a:solidFill>
                  <a:srgbClr val="000000"/>
                </a:solidFill>
                <a:latin typeface="Gill Sans" charset="0"/>
                <a:ea typeface="ヒラギノ角ゴ ProN W3" charset="0"/>
                <a:cs typeface="ヒラギノ角ゴ ProN W3" charset="0"/>
                <a:sym typeface="Gill Sans" charset="0"/>
              </a:defRPr>
            </a:lvl1pPr>
            <a:lvl2pPr marL="742950" indent="-285750">
              <a:defRPr sz="11200">
                <a:solidFill>
                  <a:srgbClr val="000000"/>
                </a:solidFill>
                <a:latin typeface="Gill Sans" charset="0"/>
                <a:ea typeface="ヒラギノ角ゴ ProN W3" charset="0"/>
                <a:cs typeface="ヒラギノ角ゴ ProN W3" charset="0"/>
                <a:sym typeface="Gill Sans" charset="0"/>
              </a:defRPr>
            </a:lvl2pPr>
            <a:lvl3pPr marL="1143000" indent="-228600">
              <a:defRPr sz="11200">
                <a:solidFill>
                  <a:srgbClr val="000000"/>
                </a:solidFill>
                <a:latin typeface="Gill Sans" charset="0"/>
                <a:ea typeface="ヒラギノ角ゴ ProN W3" charset="0"/>
                <a:cs typeface="ヒラギノ角ゴ ProN W3" charset="0"/>
                <a:sym typeface="Gill Sans" charset="0"/>
              </a:defRPr>
            </a:lvl3pPr>
            <a:lvl4pPr marL="1600200" indent="-228600">
              <a:defRPr sz="11200">
                <a:solidFill>
                  <a:srgbClr val="000000"/>
                </a:solidFill>
                <a:latin typeface="Gill Sans" charset="0"/>
                <a:ea typeface="ヒラギノ角ゴ ProN W3" charset="0"/>
                <a:cs typeface="ヒラギノ角ゴ ProN W3" charset="0"/>
                <a:sym typeface="Gill Sans" charset="0"/>
              </a:defRPr>
            </a:lvl4pPr>
            <a:lvl5pPr marL="2057400" indent="-228600">
              <a:defRPr sz="11200">
                <a:solidFill>
                  <a:srgbClr val="000000"/>
                </a:solidFill>
                <a:latin typeface="Gill Sans" charset="0"/>
                <a:ea typeface="ヒラギノ角ゴ ProN W3" charset="0"/>
                <a:cs typeface="ヒラギノ角ゴ ProN W3" charset="0"/>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a:fld id="{479058D9-7EE2-9B4C-9A02-CEF6DD9911A7}" type="slidenum">
              <a:rPr lang="en-GB" sz="1400">
                <a:solidFill>
                  <a:schemeClr val="bg1"/>
                </a:solidFill>
              </a:rPr>
              <a:pPr algn="ctr"/>
              <a:t>13</a:t>
            </a:fld>
            <a:endParaRPr lang="en-GB" sz="1400">
              <a:solidFill>
                <a:schemeClr val="bg1"/>
              </a:solidFill>
            </a:endParaRPr>
          </a:p>
        </p:txBody>
      </p:sp>
    </p:spTree>
    <p:extLst>
      <p:ext uri="{BB962C8B-B14F-4D97-AF65-F5344CB8AC3E}">
        <p14:creationId xmlns:p14="http://schemas.microsoft.com/office/powerpoint/2010/main" val="2429811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3"/>
          <p:cNvSpPr>
            <a:spLocks noGrp="1"/>
          </p:cNvSpPr>
          <p:nvPr>
            <p:ph type="title"/>
          </p:nvPr>
        </p:nvSpPr>
        <p:spPr/>
        <p:txBody>
          <a:bodyPr/>
          <a:lstStyle/>
          <a:p>
            <a:r>
              <a:rPr lang="en-GB"/>
              <a:t>Manual metadata capture</a:t>
            </a:r>
          </a:p>
        </p:txBody>
      </p:sp>
      <p:pic>
        <p:nvPicPr>
          <p:cNvPr id="18434" name="Picture 4" descr="Screen Shot 2016-09-14 at 12.22.07.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11250" y="1045368"/>
            <a:ext cx="7291388" cy="34051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660888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C916C8C-AED0-134F-81BE-8EC7B06988DE}"/>
              </a:ext>
            </a:extLst>
          </p:cNvPr>
          <p:cNvSpPr>
            <a:spLocks noGrp="1"/>
          </p:cNvSpPr>
          <p:nvPr>
            <p:ph type="title"/>
          </p:nvPr>
        </p:nvSpPr>
        <p:spPr/>
        <p:txBody>
          <a:bodyPr/>
          <a:lstStyle/>
          <a:p>
            <a:r>
              <a:rPr lang="en-US" dirty="0"/>
              <a:t>Data needs to work harder …</a:t>
            </a:r>
          </a:p>
        </p:txBody>
      </p:sp>
      <p:sp>
        <p:nvSpPr>
          <p:cNvPr id="7" name="Content Placeholder 6">
            <a:extLst>
              <a:ext uri="{FF2B5EF4-FFF2-40B4-BE49-F238E27FC236}">
                <a16:creationId xmlns:a16="http://schemas.microsoft.com/office/drawing/2014/main" id="{24F33C83-44D0-C14F-9CF6-E1BC887947F0}"/>
              </a:ext>
            </a:extLst>
          </p:cNvPr>
          <p:cNvSpPr>
            <a:spLocks noGrp="1"/>
          </p:cNvSpPr>
          <p:nvPr>
            <p:ph idx="1"/>
          </p:nvPr>
        </p:nvSpPr>
        <p:spPr>
          <a:xfrm>
            <a:off x="359200" y="965874"/>
            <a:ext cx="6179252" cy="3603001"/>
          </a:xfrm>
        </p:spPr>
        <p:txBody>
          <a:bodyPr/>
          <a:lstStyle/>
          <a:p>
            <a:r>
              <a:rPr lang="en-US" dirty="0"/>
              <a:t>Regulations and a need to operate a coherent, connected business made it necessary to extract data, combine it and use it in new contexts.</a:t>
            </a:r>
          </a:p>
          <a:p>
            <a:endParaRPr lang="en-US" dirty="0"/>
          </a:p>
          <a:p>
            <a:r>
              <a:rPr lang="en-US" dirty="0"/>
              <a:t>Data is now like a tortoise without its protected shell.</a:t>
            </a:r>
          </a:p>
          <a:p>
            <a:r>
              <a:rPr lang="en-US" dirty="0"/>
              <a:t>The infrastructure and people that support this data need to recreate the protected shell for their data.</a:t>
            </a:r>
          </a:p>
          <a:p>
            <a:pPr lvl="1"/>
            <a:endParaRPr lang="en-US" dirty="0"/>
          </a:p>
        </p:txBody>
      </p:sp>
      <p:sp>
        <p:nvSpPr>
          <p:cNvPr id="3" name="Slide Number Placeholder 2">
            <a:extLst>
              <a:ext uri="{FF2B5EF4-FFF2-40B4-BE49-F238E27FC236}">
                <a16:creationId xmlns:a16="http://schemas.microsoft.com/office/drawing/2014/main" id="{7768A2DE-BF72-934B-B7CF-7145C9217B7E}"/>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15</a:t>
            </a:fld>
            <a:endParaRPr lang="en-US" sz="1000"/>
          </a:p>
        </p:txBody>
      </p:sp>
      <p:pic>
        <p:nvPicPr>
          <p:cNvPr id="4" name="Picture 3" descr="A picture containing plate, clock, table&#10;&#10;Description automatically generated">
            <a:extLst>
              <a:ext uri="{FF2B5EF4-FFF2-40B4-BE49-F238E27FC236}">
                <a16:creationId xmlns:a16="http://schemas.microsoft.com/office/drawing/2014/main" id="{E93CB225-E64C-104F-9A8D-C12620D1E9FE}"/>
              </a:ext>
            </a:extLst>
          </p:cNvPr>
          <p:cNvPicPr>
            <a:picLocks noChangeAspect="1"/>
          </p:cNvPicPr>
          <p:nvPr/>
        </p:nvPicPr>
        <p:blipFill>
          <a:blip r:embed="rId2"/>
          <a:stretch>
            <a:fillRect/>
          </a:stretch>
        </p:blipFill>
        <p:spPr>
          <a:xfrm>
            <a:off x="6301534" y="2333230"/>
            <a:ext cx="2529597" cy="2529597"/>
          </a:xfrm>
          <a:prstGeom prst="rect">
            <a:avLst/>
          </a:prstGeom>
        </p:spPr>
      </p:pic>
    </p:spTree>
    <p:extLst>
      <p:ext uri="{BB962C8B-B14F-4D97-AF65-F5344CB8AC3E}">
        <p14:creationId xmlns:p14="http://schemas.microsoft.com/office/powerpoint/2010/main" val="24284899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CB845-5480-8D43-B3ED-DA53F5DA2579}"/>
              </a:ext>
            </a:extLst>
          </p:cNvPr>
          <p:cNvSpPr>
            <a:spLocks noGrp="1"/>
          </p:cNvSpPr>
          <p:nvPr>
            <p:ph type="title"/>
          </p:nvPr>
        </p:nvSpPr>
        <p:spPr/>
        <p:txBody>
          <a:bodyPr/>
          <a:lstStyle/>
          <a:p>
            <a:r>
              <a:rPr lang="en-US" dirty="0"/>
              <a:t>Creating the protected shell</a:t>
            </a:r>
          </a:p>
        </p:txBody>
      </p:sp>
      <p:sp>
        <p:nvSpPr>
          <p:cNvPr id="3" name="Content Placeholder 2">
            <a:extLst>
              <a:ext uri="{FF2B5EF4-FFF2-40B4-BE49-F238E27FC236}">
                <a16:creationId xmlns:a16="http://schemas.microsoft.com/office/drawing/2014/main" id="{7161FE0D-B8FC-7241-BC14-12E8D7E148CF}"/>
              </a:ext>
            </a:extLst>
          </p:cNvPr>
          <p:cNvSpPr>
            <a:spLocks noGrp="1"/>
          </p:cNvSpPr>
          <p:nvPr>
            <p:ph idx="1"/>
          </p:nvPr>
        </p:nvSpPr>
        <p:spPr/>
        <p:txBody>
          <a:bodyPr/>
          <a:lstStyle/>
          <a:p>
            <a:r>
              <a:rPr lang="en-US" dirty="0"/>
              <a:t>Knowledge and action (to scale)</a:t>
            </a:r>
          </a:p>
          <a:p>
            <a:pPr lvl="1"/>
            <a:r>
              <a:rPr lang="en-US" dirty="0"/>
              <a:t>Metadata captures the knowledge</a:t>
            </a:r>
          </a:p>
          <a:p>
            <a:pPr lvl="1"/>
            <a:r>
              <a:rPr lang="en-US" dirty="0"/>
              <a:t>Metadata driven technologies provide the action</a:t>
            </a:r>
          </a:p>
          <a:p>
            <a:r>
              <a:rPr lang="en-US" dirty="0"/>
              <a:t>Automation is needed to keep costs down and to</a:t>
            </a:r>
            <a:br>
              <a:rPr lang="en-US" dirty="0"/>
            </a:br>
            <a:r>
              <a:rPr lang="en-US" dirty="0"/>
              <a:t>ensure action is complete and consistent</a:t>
            </a:r>
          </a:p>
          <a:p>
            <a:r>
              <a:rPr lang="en-US" dirty="0"/>
              <a:t>However business agility is critical</a:t>
            </a:r>
          </a:p>
          <a:p>
            <a:pPr lvl="1"/>
            <a:r>
              <a:rPr lang="en-US" dirty="0"/>
              <a:t>Enable the adoption of new technologies and techniques as appropriate.</a:t>
            </a:r>
          </a:p>
        </p:txBody>
      </p:sp>
      <p:sp>
        <p:nvSpPr>
          <p:cNvPr id="4" name="Slide Number Placeholder 3">
            <a:extLst>
              <a:ext uri="{FF2B5EF4-FFF2-40B4-BE49-F238E27FC236}">
                <a16:creationId xmlns:a16="http://schemas.microsoft.com/office/drawing/2014/main" id="{A2661E15-A62C-014B-BA6D-044D5632EE2D}"/>
              </a:ext>
            </a:extLst>
          </p:cNvPr>
          <p:cNvSpPr>
            <a:spLocks noGrp="1"/>
          </p:cNvSpPr>
          <p:nvPr>
            <p:ph type="sldNum" idx="12"/>
          </p:nvPr>
        </p:nvSpPr>
        <p:spPr/>
        <p:txBody>
          <a:bodyPr/>
          <a:lstStyle/>
          <a:p>
            <a:fld id="{00000000-1234-1234-1234-123412341234}" type="slidenum">
              <a:rPr lang="en-US" smtClean="0"/>
              <a:pPr/>
              <a:t>16</a:t>
            </a:fld>
            <a:endParaRPr lang="en-US"/>
          </a:p>
        </p:txBody>
      </p:sp>
      <p:grpSp>
        <p:nvGrpSpPr>
          <p:cNvPr id="72" name="Group 71">
            <a:extLst>
              <a:ext uri="{FF2B5EF4-FFF2-40B4-BE49-F238E27FC236}">
                <a16:creationId xmlns:a16="http://schemas.microsoft.com/office/drawing/2014/main" id="{B2560420-1822-4E4F-B35C-61DE56142383}"/>
              </a:ext>
            </a:extLst>
          </p:cNvPr>
          <p:cNvGrpSpPr/>
          <p:nvPr/>
        </p:nvGrpSpPr>
        <p:grpSpPr>
          <a:xfrm>
            <a:off x="6175074" y="375402"/>
            <a:ext cx="2529597" cy="2529597"/>
            <a:chOff x="6175074" y="375402"/>
            <a:chExt cx="2529597" cy="2529597"/>
          </a:xfrm>
        </p:grpSpPr>
        <p:pic>
          <p:nvPicPr>
            <p:cNvPr id="6" name="Picture 5" descr="A picture containing plate, clock, table&#10;&#10;Description automatically generated">
              <a:extLst>
                <a:ext uri="{FF2B5EF4-FFF2-40B4-BE49-F238E27FC236}">
                  <a16:creationId xmlns:a16="http://schemas.microsoft.com/office/drawing/2014/main" id="{E4D251E5-7D26-BC4F-839F-DD9C96641101}"/>
                </a:ext>
              </a:extLst>
            </p:cNvPr>
            <p:cNvPicPr>
              <a:picLocks noChangeAspect="1"/>
            </p:cNvPicPr>
            <p:nvPr/>
          </p:nvPicPr>
          <p:blipFill>
            <a:blip r:embed="rId2"/>
            <a:stretch>
              <a:fillRect/>
            </a:stretch>
          </p:blipFill>
          <p:spPr>
            <a:xfrm>
              <a:off x="6175074" y="375402"/>
              <a:ext cx="2529597" cy="2529597"/>
            </a:xfrm>
            <a:prstGeom prst="rect">
              <a:avLst/>
            </a:prstGeom>
          </p:spPr>
        </p:pic>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D5564A2F-EE30-884E-AE62-8D559038987E}"/>
                    </a:ext>
                  </a:extLst>
                </p14:cNvPr>
                <p14:cNvContentPartPr/>
                <p14:nvPr/>
              </p14:nvContentPartPr>
              <p14:xfrm>
                <a:off x="7149500" y="1222751"/>
                <a:ext cx="47520" cy="46800"/>
              </p14:xfrm>
            </p:contentPart>
          </mc:Choice>
          <mc:Fallback xmlns="">
            <p:pic>
              <p:nvPicPr>
                <p:cNvPr id="7" name="Ink 6">
                  <a:extLst>
                    <a:ext uri="{FF2B5EF4-FFF2-40B4-BE49-F238E27FC236}">
                      <a16:creationId xmlns:a16="http://schemas.microsoft.com/office/drawing/2014/main" id="{D5564A2F-EE30-884E-AE62-8D559038987E}"/>
                    </a:ext>
                  </a:extLst>
                </p:cNvPr>
                <p:cNvPicPr/>
                <p:nvPr/>
              </p:nvPicPr>
              <p:blipFill>
                <a:blip r:embed="rId4"/>
                <a:stretch>
                  <a:fillRect/>
                </a:stretch>
              </p:blipFill>
              <p:spPr>
                <a:xfrm>
                  <a:off x="7140860" y="1214111"/>
                  <a:ext cx="65160" cy="64440"/>
                </a:xfrm>
                <a:prstGeom prst="rect">
                  <a:avLst/>
                </a:prstGeom>
              </p:spPr>
            </p:pic>
          </mc:Fallback>
        </mc:AlternateContent>
        <p:grpSp>
          <p:nvGrpSpPr>
            <p:cNvPr id="64" name="Group 63">
              <a:extLst>
                <a:ext uri="{FF2B5EF4-FFF2-40B4-BE49-F238E27FC236}">
                  <a16:creationId xmlns:a16="http://schemas.microsoft.com/office/drawing/2014/main" id="{3A8BE591-1957-044A-9103-670205E0696E}"/>
                </a:ext>
              </a:extLst>
            </p:cNvPr>
            <p:cNvGrpSpPr/>
            <p:nvPr/>
          </p:nvGrpSpPr>
          <p:grpSpPr>
            <a:xfrm>
              <a:off x="6934580" y="1369271"/>
              <a:ext cx="423720" cy="349200"/>
              <a:chOff x="6934580" y="1369271"/>
              <a:chExt cx="423720" cy="349200"/>
            </a:xfrm>
          </p:grpSpPr>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B892A2-B2FE-D440-B6A7-44BEC93C8E24}"/>
                      </a:ext>
                    </a:extLst>
                  </p14:cNvPr>
                  <p14:cNvContentPartPr/>
                  <p14:nvPr/>
                </p14:nvContentPartPr>
                <p14:xfrm>
                  <a:off x="7003700" y="1370711"/>
                  <a:ext cx="131760" cy="347400"/>
                </p14:xfrm>
              </p:contentPart>
            </mc:Choice>
            <mc:Fallback xmlns="">
              <p:pic>
                <p:nvPicPr>
                  <p:cNvPr id="9" name="Ink 8">
                    <a:extLst>
                      <a:ext uri="{FF2B5EF4-FFF2-40B4-BE49-F238E27FC236}">
                        <a16:creationId xmlns:a16="http://schemas.microsoft.com/office/drawing/2014/main" id="{81B892A2-B2FE-D440-B6A7-44BEC93C8E24}"/>
                      </a:ext>
                    </a:extLst>
                  </p:cNvPr>
                  <p:cNvPicPr/>
                  <p:nvPr/>
                </p:nvPicPr>
                <p:blipFill>
                  <a:blip r:embed="rId6"/>
                  <a:stretch>
                    <a:fillRect/>
                  </a:stretch>
                </p:blipFill>
                <p:spPr>
                  <a:xfrm>
                    <a:off x="6994700" y="1362071"/>
                    <a:ext cx="149400" cy="3650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0" name="Ink 9">
                    <a:extLst>
                      <a:ext uri="{FF2B5EF4-FFF2-40B4-BE49-F238E27FC236}">
                        <a16:creationId xmlns:a16="http://schemas.microsoft.com/office/drawing/2014/main" id="{64FCC6FA-CBE2-5648-9E14-488D5BB162D6}"/>
                      </a:ext>
                    </a:extLst>
                  </p14:cNvPr>
                  <p14:cNvContentPartPr/>
                  <p14:nvPr/>
                </p14:nvContentPartPr>
                <p14:xfrm>
                  <a:off x="7135100" y="1369271"/>
                  <a:ext cx="128520" cy="246240"/>
                </p14:xfrm>
              </p:contentPart>
            </mc:Choice>
            <mc:Fallback xmlns="">
              <p:pic>
                <p:nvPicPr>
                  <p:cNvPr id="10" name="Ink 9">
                    <a:extLst>
                      <a:ext uri="{FF2B5EF4-FFF2-40B4-BE49-F238E27FC236}">
                        <a16:creationId xmlns:a16="http://schemas.microsoft.com/office/drawing/2014/main" id="{64FCC6FA-CBE2-5648-9E14-488D5BB162D6}"/>
                      </a:ext>
                    </a:extLst>
                  </p:cNvPr>
                  <p:cNvPicPr/>
                  <p:nvPr/>
                </p:nvPicPr>
                <p:blipFill>
                  <a:blip r:embed="rId8"/>
                  <a:stretch>
                    <a:fillRect/>
                  </a:stretch>
                </p:blipFill>
                <p:spPr>
                  <a:xfrm>
                    <a:off x="7126100" y="1360631"/>
                    <a:ext cx="146160" cy="2638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2" name="Ink 11">
                    <a:extLst>
                      <a:ext uri="{FF2B5EF4-FFF2-40B4-BE49-F238E27FC236}">
                        <a16:creationId xmlns:a16="http://schemas.microsoft.com/office/drawing/2014/main" id="{979EBBA7-F4E7-2C4B-A62B-C3310CD8F9DA}"/>
                      </a:ext>
                    </a:extLst>
                  </p14:cNvPr>
                  <p14:cNvContentPartPr/>
                  <p14:nvPr/>
                </p14:nvContentPartPr>
                <p14:xfrm>
                  <a:off x="7283780" y="1375391"/>
                  <a:ext cx="59760" cy="178560"/>
                </p14:xfrm>
              </p:contentPart>
            </mc:Choice>
            <mc:Fallback xmlns="">
              <p:pic>
                <p:nvPicPr>
                  <p:cNvPr id="12" name="Ink 11">
                    <a:extLst>
                      <a:ext uri="{FF2B5EF4-FFF2-40B4-BE49-F238E27FC236}">
                        <a16:creationId xmlns:a16="http://schemas.microsoft.com/office/drawing/2014/main" id="{979EBBA7-F4E7-2C4B-A62B-C3310CD8F9DA}"/>
                      </a:ext>
                    </a:extLst>
                  </p:cNvPr>
                  <p:cNvPicPr/>
                  <p:nvPr/>
                </p:nvPicPr>
                <p:blipFill>
                  <a:blip r:embed="rId10"/>
                  <a:stretch>
                    <a:fillRect/>
                  </a:stretch>
                </p:blipFill>
                <p:spPr>
                  <a:xfrm>
                    <a:off x="7274780" y="1366751"/>
                    <a:ext cx="77400" cy="1962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562D6029-C511-7D44-8179-302EA7B71140}"/>
                      </a:ext>
                    </a:extLst>
                  </p14:cNvPr>
                  <p14:cNvContentPartPr/>
                  <p14:nvPr/>
                </p14:nvContentPartPr>
                <p14:xfrm>
                  <a:off x="7268300" y="1510031"/>
                  <a:ext cx="360" cy="360"/>
                </p14:xfrm>
              </p:contentPart>
            </mc:Choice>
            <mc:Fallback xmlns="">
              <p:pic>
                <p:nvPicPr>
                  <p:cNvPr id="13" name="Ink 12">
                    <a:extLst>
                      <a:ext uri="{FF2B5EF4-FFF2-40B4-BE49-F238E27FC236}">
                        <a16:creationId xmlns:a16="http://schemas.microsoft.com/office/drawing/2014/main" id="{562D6029-C511-7D44-8179-302EA7B71140}"/>
                      </a:ext>
                    </a:extLst>
                  </p:cNvPr>
                  <p:cNvPicPr/>
                  <p:nvPr/>
                </p:nvPicPr>
                <p:blipFill>
                  <a:blip r:embed="rId12"/>
                  <a:stretch>
                    <a:fillRect/>
                  </a:stretch>
                </p:blipFill>
                <p:spPr>
                  <a:xfrm>
                    <a:off x="7259660" y="150139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7" name="Ink 16">
                    <a:extLst>
                      <a:ext uri="{FF2B5EF4-FFF2-40B4-BE49-F238E27FC236}">
                        <a16:creationId xmlns:a16="http://schemas.microsoft.com/office/drawing/2014/main" id="{4BE62816-7098-6247-BDF3-0A66C08F01DA}"/>
                      </a:ext>
                    </a:extLst>
                  </p14:cNvPr>
                  <p14:cNvContentPartPr/>
                  <p14:nvPr/>
                </p14:nvContentPartPr>
                <p14:xfrm>
                  <a:off x="7270460" y="1519031"/>
                  <a:ext cx="360" cy="360"/>
                </p14:xfrm>
              </p:contentPart>
            </mc:Choice>
            <mc:Fallback xmlns="">
              <p:pic>
                <p:nvPicPr>
                  <p:cNvPr id="17" name="Ink 16">
                    <a:extLst>
                      <a:ext uri="{FF2B5EF4-FFF2-40B4-BE49-F238E27FC236}">
                        <a16:creationId xmlns:a16="http://schemas.microsoft.com/office/drawing/2014/main" id="{4BE62816-7098-6247-BDF3-0A66C08F01DA}"/>
                      </a:ext>
                    </a:extLst>
                  </p:cNvPr>
                  <p:cNvPicPr/>
                  <p:nvPr/>
                </p:nvPicPr>
                <p:blipFill>
                  <a:blip r:embed="rId14"/>
                  <a:stretch>
                    <a:fillRect/>
                  </a:stretch>
                </p:blipFill>
                <p:spPr>
                  <a:xfrm>
                    <a:off x="7207820" y="145603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9" name="Ink 18">
                    <a:extLst>
                      <a:ext uri="{FF2B5EF4-FFF2-40B4-BE49-F238E27FC236}">
                        <a16:creationId xmlns:a16="http://schemas.microsoft.com/office/drawing/2014/main" id="{EA28ADBE-191A-F94D-8378-A53A275E1354}"/>
                      </a:ext>
                    </a:extLst>
                  </p14:cNvPr>
                  <p14:cNvContentPartPr/>
                  <p14:nvPr/>
                </p14:nvContentPartPr>
                <p14:xfrm>
                  <a:off x="7255700" y="1646111"/>
                  <a:ext cx="360" cy="360"/>
                </p14:xfrm>
              </p:contentPart>
            </mc:Choice>
            <mc:Fallback xmlns="">
              <p:pic>
                <p:nvPicPr>
                  <p:cNvPr id="19" name="Ink 18">
                    <a:extLst>
                      <a:ext uri="{FF2B5EF4-FFF2-40B4-BE49-F238E27FC236}">
                        <a16:creationId xmlns:a16="http://schemas.microsoft.com/office/drawing/2014/main" id="{EA28ADBE-191A-F94D-8378-A53A275E1354}"/>
                      </a:ext>
                    </a:extLst>
                  </p:cNvPr>
                  <p:cNvPicPr/>
                  <p:nvPr/>
                </p:nvPicPr>
                <p:blipFill>
                  <a:blip r:embed="rId14"/>
                  <a:stretch>
                    <a:fillRect/>
                  </a:stretch>
                </p:blipFill>
                <p:spPr>
                  <a:xfrm>
                    <a:off x="7193060" y="15831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1" name="Ink 20">
                    <a:extLst>
                      <a:ext uri="{FF2B5EF4-FFF2-40B4-BE49-F238E27FC236}">
                        <a16:creationId xmlns:a16="http://schemas.microsoft.com/office/drawing/2014/main" id="{295078D8-3FE7-1248-A3B8-C497A30BB576}"/>
                      </a:ext>
                    </a:extLst>
                  </p14:cNvPr>
                  <p14:cNvContentPartPr/>
                  <p14:nvPr/>
                </p14:nvContentPartPr>
                <p14:xfrm>
                  <a:off x="7239860" y="1613351"/>
                  <a:ext cx="360" cy="360"/>
                </p14:xfrm>
              </p:contentPart>
            </mc:Choice>
            <mc:Fallback xmlns="">
              <p:pic>
                <p:nvPicPr>
                  <p:cNvPr id="21" name="Ink 20">
                    <a:extLst>
                      <a:ext uri="{FF2B5EF4-FFF2-40B4-BE49-F238E27FC236}">
                        <a16:creationId xmlns:a16="http://schemas.microsoft.com/office/drawing/2014/main" id="{295078D8-3FE7-1248-A3B8-C497A30BB576}"/>
                      </a:ext>
                    </a:extLst>
                  </p:cNvPr>
                  <p:cNvPicPr/>
                  <p:nvPr/>
                </p:nvPicPr>
                <p:blipFill>
                  <a:blip r:embed="rId14"/>
                  <a:stretch>
                    <a:fillRect/>
                  </a:stretch>
                </p:blipFill>
                <p:spPr>
                  <a:xfrm>
                    <a:off x="7177220" y="15507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3" name="Ink 22">
                    <a:extLst>
                      <a:ext uri="{FF2B5EF4-FFF2-40B4-BE49-F238E27FC236}">
                        <a16:creationId xmlns:a16="http://schemas.microsoft.com/office/drawing/2014/main" id="{A6218961-AC14-CE4A-A075-626597F3926A}"/>
                      </a:ext>
                    </a:extLst>
                  </p14:cNvPr>
                  <p14:cNvContentPartPr/>
                  <p14:nvPr/>
                </p14:nvContentPartPr>
                <p14:xfrm>
                  <a:off x="7236260" y="1653671"/>
                  <a:ext cx="360" cy="360"/>
                </p14:xfrm>
              </p:contentPart>
            </mc:Choice>
            <mc:Fallback xmlns="">
              <p:pic>
                <p:nvPicPr>
                  <p:cNvPr id="23" name="Ink 22">
                    <a:extLst>
                      <a:ext uri="{FF2B5EF4-FFF2-40B4-BE49-F238E27FC236}">
                        <a16:creationId xmlns:a16="http://schemas.microsoft.com/office/drawing/2014/main" id="{A6218961-AC14-CE4A-A075-626597F3926A}"/>
                      </a:ext>
                    </a:extLst>
                  </p:cNvPr>
                  <p:cNvPicPr/>
                  <p:nvPr/>
                </p:nvPicPr>
                <p:blipFill>
                  <a:blip r:embed="rId14"/>
                  <a:stretch>
                    <a:fillRect/>
                  </a:stretch>
                </p:blipFill>
                <p:spPr>
                  <a:xfrm>
                    <a:off x="7173260" y="159103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5" name="Ink 24">
                    <a:extLst>
                      <a:ext uri="{FF2B5EF4-FFF2-40B4-BE49-F238E27FC236}">
                        <a16:creationId xmlns:a16="http://schemas.microsoft.com/office/drawing/2014/main" id="{1D9ECF4D-F716-4941-8110-F64C13E36728}"/>
                      </a:ext>
                    </a:extLst>
                  </p14:cNvPr>
                  <p14:cNvContentPartPr/>
                  <p14:nvPr/>
                </p14:nvContentPartPr>
                <p14:xfrm>
                  <a:off x="7296740" y="1678511"/>
                  <a:ext cx="360" cy="360"/>
                </p14:xfrm>
              </p:contentPart>
            </mc:Choice>
            <mc:Fallback xmlns="">
              <p:pic>
                <p:nvPicPr>
                  <p:cNvPr id="25" name="Ink 24">
                    <a:extLst>
                      <a:ext uri="{FF2B5EF4-FFF2-40B4-BE49-F238E27FC236}">
                        <a16:creationId xmlns:a16="http://schemas.microsoft.com/office/drawing/2014/main" id="{1D9ECF4D-F716-4941-8110-F64C13E36728}"/>
                      </a:ext>
                    </a:extLst>
                  </p:cNvPr>
                  <p:cNvPicPr/>
                  <p:nvPr/>
                </p:nvPicPr>
                <p:blipFill>
                  <a:blip r:embed="rId14"/>
                  <a:stretch>
                    <a:fillRect/>
                  </a:stretch>
                </p:blipFill>
                <p:spPr>
                  <a:xfrm>
                    <a:off x="7234100" y="16158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7" name="Ink 26">
                    <a:extLst>
                      <a:ext uri="{FF2B5EF4-FFF2-40B4-BE49-F238E27FC236}">
                        <a16:creationId xmlns:a16="http://schemas.microsoft.com/office/drawing/2014/main" id="{6D1D7751-47EF-5445-88A6-A3C47ADB9934}"/>
                      </a:ext>
                    </a:extLst>
                  </p14:cNvPr>
                  <p14:cNvContentPartPr/>
                  <p14:nvPr/>
                </p14:nvContentPartPr>
                <p14:xfrm>
                  <a:off x="7355420" y="1634231"/>
                  <a:ext cx="360" cy="360"/>
                </p14:xfrm>
              </p:contentPart>
            </mc:Choice>
            <mc:Fallback xmlns="">
              <p:pic>
                <p:nvPicPr>
                  <p:cNvPr id="27" name="Ink 26">
                    <a:extLst>
                      <a:ext uri="{FF2B5EF4-FFF2-40B4-BE49-F238E27FC236}">
                        <a16:creationId xmlns:a16="http://schemas.microsoft.com/office/drawing/2014/main" id="{6D1D7751-47EF-5445-88A6-A3C47ADB9934}"/>
                      </a:ext>
                    </a:extLst>
                  </p:cNvPr>
                  <p:cNvPicPr/>
                  <p:nvPr/>
                </p:nvPicPr>
                <p:blipFill>
                  <a:blip r:embed="rId14"/>
                  <a:stretch>
                    <a:fillRect/>
                  </a:stretch>
                </p:blipFill>
                <p:spPr>
                  <a:xfrm>
                    <a:off x="7292420" y="157159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9" name="Ink 28">
                    <a:extLst>
                      <a:ext uri="{FF2B5EF4-FFF2-40B4-BE49-F238E27FC236}">
                        <a16:creationId xmlns:a16="http://schemas.microsoft.com/office/drawing/2014/main" id="{DDB75113-D920-7148-B96A-4E7AAF1198A6}"/>
                      </a:ext>
                    </a:extLst>
                  </p14:cNvPr>
                  <p14:cNvContentPartPr/>
                  <p14:nvPr/>
                </p14:nvContentPartPr>
                <p14:xfrm>
                  <a:off x="7357940" y="1530551"/>
                  <a:ext cx="360" cy="360"/>
                </p14:xfrm>
              </p:contentPart>
            </mc:Choice>
            <mc:Fallback xmlns="">
              <p:pic>
                <p:nvPicPr>
                  <p:cNvPr id="29" name="Ink 28">
                    <a:extLst>
                      <a:ext uri="{FF2B5EF4-FFF2-40B4-BE49-F238E27FC236}">
                        <a16:creationId xmlns:a16="http://schemas.microsoft.com/office/drawing/2014/main" id="{DDB75113-D920-7148-B96A-4E7AAF1198A6}"/>
                      </a:ext>
                    </a:extLst>
                  </p:cNvPr>
                  <p:cNvPicPr/>
                  <p:nvPr/>
                </p:nvPicPr>
                <p:blipFill>
                  <a:blip r:embed="rId14"/>
                  <a:stretch>
                    <a:fillRect/>
                  </a:stretch>
                </p:blipFill>
                <p:spPr>
                  <a:xfrm>
                    <a:off x="7295300" y="14675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1" name="Ink 30">
                    <a:extLst>
                      <a:ext uri="{FF2B5EF4-FFF2-40B4-BE49-F238E27FC236}">
                        <a16:creationId xmlns:a16="http://schemas.microsoft.com/office/drawing/2014/main" id="{4771FEA9-77F2-7D41-B89B-3136EA31A750}"/>
                      </a:ext>
                    </a:extLst>
                  </p14:cNvPr>
                  <p14:cNvContentPartPr/>
                  <p14:nvPr/>
                </p14:nvContentPartPr>
                <p14:xfrm>
                  <a:off x="7307180" y="1453511"/>
                  <a:ext cx="360" cy="360"/>
                </p14:xfrm>
              </p:contentPart>
            </mc:Choice>
            <mc:Fallback xmlns="">
              <p:pic>
                <p:nvPicPr>
                  <p:cNvPr id="31" name="Ink 30">
                    <a:extLst>
                      <a:ext uri="{FF2B5EF4-FFF2-40B4-BE49-F238E27FC236}">
                        <a16:creationId xmlns:a16="http://schemas.microsoft.com/office/drawing/2014/main" id="{4771FEA9-77F2-7D41-B89B-3136EA31A750}"/>
                      </a:ext>
                    </a:extLst>
                  </p:cNvPr>
                  <p:cNvPicPr/>
                  <p:nvPr/>
                </p:nvPicPr>
                <p:blipFill>
                  <a:blip r:embed="rId14"/>
                  <a:stretch>
                    <a:fillRect/>
                  </a:stretch>
                </p:blipFill>
                <p:spPr>
                  <a:xfrm>
                    <a:off x="7244540" y="13905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3" name="Ink 32">
                    <a:extLst>
                      <a:ext uri="{FF2B5EF4-FFF2-40B4-BE49-F238E27FC236}">
                        <a16:creationId xmlns:a16="http://schemas.microsoft.com/office/drawing/2014/main" id="{6C5A863F-CF18-FC41-91AD-3A414A1FCE22}"/>
                      </a:ext>
                    </a:extLst>
                  </p14:cNvPr>
                  <p14:cNvContentPartPr/>
                  <p14:nvPr/>
                </p14:nvContentPartPr>
                <p14:xfrm>
                  <a:off x="6970580" y="1442351"/>
                  <a:ext cx="360" cy="360"/>
                </p14:xfrm>
              </p:contentPart>
            </mc:Choice>
            <mc:Fallback xmlns="">
              <p:pic>
                <p:nvPicPr>
                  <p:cNvPr id="33" name="Ink 32">
                    <a:extLst>
                      <a:ext uri="{FF2B5EF4-FFF2-40B4-BE49-F238E27FC236}">
                        <a16:creationId xmlns:a16="http://schemas.microsoft.com/office/drawing/2014/main" id="{6C5A863F-CF18-FC41-91AD-3A414A1FCE22}"/>
                      </a:ext>
                    </a:extLst>
                  </p:cNvPr>
                  <p:cNvPicPr/>
                  <p:nvPr/>
                </p:nvPicPr>
                <p:blipFill>
                  <a:blip r:embed="rId14"/>
                  <a:stretch>
                    <a:fillRect/>
                  </a:stretch>
                </p:blipFill>
                <p:spPr>
                  <a:xfrm>
                    <a:off x="6907940" y="13793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5" name="Ink 34">
                    <a:extLst>
                      <a:ext uri="{FF2B5EF4-FFF2-40B4-BE49-F238E27FC236}">
                        <a16:creationId xmlns:a16="http://schemas.microsoft.com/office/drawing/2014/main" id="{596F51D5-1FFD-DB43-B6F8-27FE659E058A}"/>
                      </a:ext>
                    </a:extLst>
                  </p14:cNvPr>
                  <p14:cNvContentPartPr/>
                  <p14:nvPr/>
                </p14:nvContentPartPr>
                <p14:xfrm>
                  <a:off x="7004060" y="1524791"/>
                  <a:ext cx="360" cy="360"/>
                </p14:xfrm>
              </p:contentPart>
            </mc:Choice>
            <mc:Fallback xmlns="">
              <p:pic>
                <p:nvPicPr>
                  <p:cNvPr id="35" name="Ink 34">
                    <a:extLst>
                      <a:ext uri="{FF2B5EF4-FFF2-40B4-BE49-F238E27FC236}">
                        <a16:creationId xmlns:a16="http://schemas.microsoft.com/office/drawing/2014/main" id="{596F51D5-1FFD-DB43-B6F8-27FE659E058A}"/>
                      </a:ext>
                    </a:extLst>
                  </p:cNvPr>
                  <p:cNvPicPr/>
                  <p:nvPr/>
                </p:nvPicPr>
                <p:blipFill>
                  <a:blip r:embed="rId14"/>
                  <a:stretch>
                    <a:fillRect/>
                  </a:stretch>
                </p:blipFill>
                <p:spPr>
                  <a:xfrm>
                    <a:off x="6941060" y="14621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7" name="Ink 36">
                    <a:extLst>
                      <a:ext uri="{FF2B5EF4-FFF2-40B4-BE49-F238E27FC236}">
                        <a16:creationId xmlns:a16="http://schemas.microsoft.com/office/drawing/2014/main" id="{BF60ED2E-D72F-8D47-8C97-07124B597DC7}"/>
                      </a:ext>
                    </a:extLst>
                  </p14:cNvPr>
                  <p14:cNvContentPartPr/>
                  <p14:nvPr/>
                </p14:nvContentPartPr>
                <p14:xfrm>
                  <a:off x="7023140" y="1605431"/>
                  <a:ext cx="360" cy="360"/>
                </p14:xfrm>
              </p:contentPart>
            </mc:Choice>
            <mc:Fallback xmlns="">
              <p:pic>
                <p:nvPicPr>
                  <p:cNvPr id="37" name="Ink 36">
                    <a:extLst>
                      <a:ext uri="{FF2B5EF4-FFF2-40B4-BE49-F238E27FC236}">
                        <a16:creationId xmlns:a16="http://schemas.microsoft.com/office/drawing/2014/main" id="{BF60ED2E-D72F-8D47-8C97-07124B597DC7}"/>
                      </a:ext>
                    </a:extLst>
                  </p:cNvPr>
                  <p:cNvPicPr/>
                  <p:nvPr/>
                </p:nvPicPr>
                <p:blipFill>
                  <a:blip r:embed="rId14"/>
                  <a:stretch>
                    <a:fillRect/>
                  </a:stretch>
                </p:blipFill>
                <p:spPr>
                  <a:xfrm>
                    <a:off x="6960140" y="154243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9" name="Ink 38">
                    <a:extLst>
                      <a:ext uri="{FF2B5EF4-FFF2-40B4-BE49-F238E27FC236}">
                        <a16:creationId xmlns:a16="http://schemas.microsoft.com/office/drawing/2014/main" id="{CD982418-937B-3043-9EC6-29642CFC6580}"/>
                      </a:ext>
                    </a:extLst>
                  </p14:cNvPr>
                  <p14:cNvContentPartPr/>
                  <p14:nvPr/>
                </p14:nvContentPartPr>
                <p14:xfrm>
                  <a:off x="7024580" y="1677071"/>
                  <a:ext cx="360" cy="360"/>
                </p14:xfrm>
              </p:contentPart>
            </mc:Choice>
            <mc:Fallback xmlns="">
              <p:pic>
                <p:nvPicPr>
                  <p:cNvPr id="39" name="Ink 38">
                    <a:extLst>
                      <a:ext uri="{FF2B5EF4-FFF2-40B4-BE49-F238E27FC236}">
                        <a16:creationId xmlns:a16="http://schemas.microsoft.com/office/drawing/2014/main" id="{CD982418-937B-3043-9EC6-29642CFC6580}"/>
                      </a:ext>
                    </a:extLst>
                  </p:cNvPr>
                  <p:cNvPicPr/>
                  <p:nvPr/>
                </p:nvPicPr>
                <p:blipFill>
                  <a:blip r:embed="rId14"/>
                  <a:stretch>
                    <a:fillRect/>
                  </a:stretch>
                </p:blipFill>
                <p:spPr>
                  <a:xfrm>
                    <a:off x="6961580" y="16140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41" name="Ink 40">
                    <a:extLst>
                      <a:ext uri="{FF2B5EF4-FFF2-40B4-BE49-F238E27FC236}">
                        <a16:creationId xmlns:a16="http://schemas.microsoft.com/office/drawing/2014/main" id="{D891635A-E90C-DA46-95F3-99B000CA0B20}"/>
                      </a:ext>
                    </a:extLst>
                  </p14:cNvPr>
                  <p14:cNvContentPartPr/>
                  <p14:nvPr/>
                </p14:nvContentPartPr>
                <p14:xfrm>
                  <a:off x="7008380" y="1718111"/>
                  <a:ext cx="360" cy="360"/>
                </p14:xfrm>
              </p:contentPart>
            </mc:Choice>
            <mc:Fallback xmlns="">
              <p:pic>
                <p:nvPicPr>
                  <p:cNvPr id="41" name="Ink 40">
                    <a:extLst>
                      <a:ext uri="{FF2B5EF4-FFF2-40B4-BE49-F238E27FC236}">
                        <a16:creationId xmlns:a16="http://schemas.microsoft.com/office/drawing/2014/main" id="{D891635A-E90C-DA46-95F3-99B000CA0B20}"/>
                      </a:ext>
                    </a:extLst>
                  </p:cNvPr>
                  <p:cNvPicPr/>
                  <p:nvPr/>
                </p:nvPicPr>
                <p:blipFill>
                  <a:blip r:embed="rId14"/>
                  <a:stretch>
                    <a:fillRect/>
                  </a:stretch>
                </p:blipFill>
                <p:spPr>
                  <a:xfrm>
                    <a:off x="6945740" y="16551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43" name="Ink 42">
                    <a:extLst>
                      <a:ext uri="{FF2B5EF4-FFF2-40B4-BE49-F238E27FC236}">
                        <a16:creationId xmlns:a16="http://schemas.microsoft.com/office/drawing/2014/main" id="{86CDFA25-A333-D74B-ACE1-2E096FE393AA}"/>
                      </a:ext>
                    </a:extLst>
                  </p14:cNvPr>
                  <p14:cNvContentPartPr/>
                  <p14:nvPr/>
                </p14:nvContentPartPr>
                <p14:xfrm>
                  <a:off x="6934580" y="1660511"/>
                  <a:ext cx="360" cy="360"/>
                </p14:xfrm>
              </p:contentPart>
            </mc:Choice>
            <mc:Fallback xmlns="">
              <p:pic>
                <p:nvPicPr>
                  <p:cNvPr id="43" name="Ink 42">
                    <a:extLst>
                      <a:ext uri="{FF2B5EF4-FFF2-40B4-BE49-F238E27FC236}">
                        <a16:creationId xmlns:a16="http://schemas.microsoft.com/office/drawing/2014/main" id="{86CDFA25-A333-D74B-ACE1-2E096FE393AA}"/>
                      </a:ext>
                    </a:extLst>
                  </p:cNvPr>
                  <p:cNvPicPr/>
                  <p:nvPr/>
                </p:nvPicPr>
                <p:blipFill>
                  <a:blip r:embed="rId14"/>
                  <a:stretch>
                    <a:fillRect/>
                  </a:stretch>
                </p:blipFill>
                <p:spPr>
                  <a:xfrm>
                    <a:off x="6871580" y="15978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45" name="Ink 44">
                    <a:extLst>
                      <a:ext uri="{FF2B5EF4-FFF2-40B4-BE49-F238E27FC236}">
                        <a16:creationId xmlns:a16="http://schemas.microsoft.com/office/drawing/2014/main" id="{EED388F3-D49E-1E4F-A302-6E9984E13453}"/>
                      </a:ext>
                    </a:extLst>
                  </p14:cNvPr>
                  <p14:cNvContentPartPr/>
                  <p14:nvPr/>
                </p14:nvContentPartPr>
                <p14:xfrm>
                  <a:off x="6953300" y="1536671"/>
                  <a:ext cx="360" cy="360"/>
                </p14:xfrm>
              </p:contentPart>
            </mc:Choice>
            <mc:Fallback xmlns="">
              <p:pic>
                <p:nvPicPr>
                  <p:cNvPr id="45" name="Ink 44">
                    <a:extLst>
                      <a:ext uri="{FF2B5EF4-FFF2-40B4-BE49-F238E27FC236}">
                        <a16:creationId xmlns:a16="http://schemas.microsoft.com/office/drawing/2014/main" id="{EED388F3-D49E-1E4F-A302-6E9984E13453}"/>
                      </a:ext>
                    </a:extLst>
                  </p:cNvPr>
                  <p:cNvPicPr/>
                  <p:nvPr/>
                </p:nvPicPr>
                <p:blipFill>
                  <a:blip r:embed="rId14"/>
                  <a:stretch>
                    <a:fillRect/>
                  </a:stretch>
                </p:blipFill>
                <p:spPr>
                  <a:xfrm>
                    <a:off x="6890300" y="147403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47" name="Ink 46">
                    <a:extLst>
                      <a:ext uri="{FF2B5EF4-FFF2-40B4-BE49-F238E27FC236}">
                        <a16:creationId xmlns:a16="http://schemas.microsoft.com/office/drawing/2014/main" id="{6F318EA2-813A-CB4E-BCB8-79186B157AEB}"/>
                      </a:ext>
                    </a:extLst>
                  </p14:cNvPr>
                  <p14:cNvContentPartPr/>
                  <p14:nvPr/>
                </p14:nvContentPartPr>
                <p14:xfrm>
                  <a:off x="6937100" y="1591031"/>
                  <a:ext cx="360" cy="360"/>
                </p14:xfrm>
              </p:contentPart>
            </mc:Choice>
            <mc:Fallback xmlns="">
              <p:pic>
                <p:nvPicPr>
                  <p:cNvPr id="47" name="Ink 46">
                    <a:extLst>
                      <a:ext uri="{FF2B5EF4-FFF2-40B4-BE49-F238E27FC236}">
                        <a16:creationId xmlns:a16="http://schemas.microsoft.com/office/drawing/2014/main" id="{6F318EA2-813A-CB4E-BCB8-79186B157AEB}"/>
                      </a:ext>
                    </a:extLst>
                  </p:cNvPr>
                  <p:cNvPicPr/>
                  <p:nvPr/>
                </p:nvPicPr>
                <p:blipFill>
                  <a:blip r:embed="rId14"/>
                  <a:stretch>
                    <a:fillRect/>
                  </a:stretch>
                </p:blipFill>
                <p:spPr>
                  <a:xfrm>
                    <a:off x="6874100" y="152839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49" name="Ink 48">
                    <a:extLst>
                      <a:ext uri="{FF2B5EF4-FFF2-40B4-BE49-F238E27FC236}">
                        <a16:creationId xmlns:a16="http://schemas.microsoft.com/office/drawing/2014/main" id="{91A6ADE5-482F-C843-AEF3-B313CFCC80FB}"/>
                      </a:ext>
                    </a:extLst>
                  </p14:cNvPr>
                  <p14:cNvContentPartPr/>
                  <p14:nvPr/>
                </p14:nvContentPartPr>
                <p14:xfrm>
                  <a:off x="6937100" y="1593191"/>
                  <a:ext cx="360" cy="360"/>
                </p14:xfrm>
              </p:contentPart>
            </mc:Choice>
            <mc:Fallback xmlns="">
              <p:pic>
                <p:nvPicPr>
                  <p:cNvPr id="49" name="Ink 48">
                    <a:extLst>
                      <a:ext uri="{FF2B5EF4-FFF2-40B4-BE49-F238E27FC236}">
                        <a16:creationId xmlns:a16="http://schemas.microsoft.com/office/drawing/2014/main" id="{91A6ADE5-482F-C843-AEF3-B313CFCC80FB}"/>
                      </a:ext>
                    </a:extLst>
                  </p:cNvPr>
                  <p:cNvPicPr/>
                  <p:nvPr/>
                </p:nvPicPr>
                <p:blipFill>
                  <a:blip r:embed="rId14"/>
                  <a:stretch>
                    <a:fillRect/>
                  </a:stretch>
                </p:blipFill>
                <p:spPr>
                  <a:xfrm>
                    <a:off x="6874100" y="15305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51" name="Ink 50">
                    <a:extLst>
                      <a:ext uri="{FF2B5EF4-FFF2-40B4-BE49-F238E27FC236}">
                        <a16:creationId xmlns:a16="http://schemas.microsoft.com/office/drawing/2014/main" id="{76278C05-A673-E640-A49D-496793A470A9}"/>
                      </a:ext>
                    </a:extLst>
                  </p14:cNvPr>
                  <p14:cNvContentPartPr/>
                  <p14:nvPr/>
                </p14:nvContentPartPr>
                <p14:xfrm>
                  <a:off x="6937100" y="1513991"/>
                  <a:ext cx="360" cy="360"/>
                </p14:xfrm>
              </p:contentPart>
            </mc:Choice>
            <mc:Fallback xmlns="">
              <p:pic>
                <p:nvPicPr>
                  <p:cNvPr id="51" name="Ink 50">
                    <a:extLst>
                      <a:ext uri="{FF2B5EF4-FFF2-40B4-BE49-F238E27FC236}">
                        <a16:creationId xmlns:a16="http://schemas.microsoft.com/office/drawing/2014/main" id="{76278C05-A673-E640-A49D-496793A470A9}"/>
                      </a:ext>
                    </a:extLst>
                  </p:cNvPr>
                  <p:cNvPicPr/>
                  <p:nvPr/>
                </p:nvPicPr>
                <p:blipFill>
                  <a:blip r:embed="rId14"/>
                  <a:stretch>
                    <a:fillRect/>
                  </a:stretch>
                </p:blipFill>
                <p:spPr>
                  <a:xfrm>
                    <a:off x="6874100" y="14513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53" name="Ink 52">
                    <a:extLst>
                      <a:ext uri="{FF2B5EF4-FFF2-40B4-BE49-F238E27FC236}">
                        <a16:creationId xmlns:a16="http://schemas.microsoft.com/office/drawing/2014/main" id="{B60EC627-39FD-5B4A-B5C4-980DED7A43A0}"/>
                      </a:ext>
                    </a:extLst>
                  </p14:cNvPr>
                  <p14:cNvContentPartPr/>
                  <p14:nvPr/>
                </p14:nvContentPartPr>
                <p14:xfrm>
                  <a:off x="7221140" y="1611911"/>
                  <a:ext cx="360" cy="360"/>
                </p14:xfrm>
              </p:contentPart>
            </mc:Choice>
            <mc:Fallback xmlns="">
              <p:pic>
                <p:nvPicPr>
                  <p:cNvPr id="53" name="Ink 52">
                    <a:extLst>
                      <a:ext uri="{FF2B5EF4-FFF2-40B4-BE49-F238E27FC236}">
                        <a16:creationId xmlns:a16="http://schemas.microsoft.com/office/drawing/2014/main" id="{B60EC627-39FD-5B4A-B5C4-980DED7A43A0}"/>
                      </a:ext>
                    </a:extLst>
                  </p:cNvPr>
                  <p:cNvPicPr/>
                  <p:nvPr/>
                </p:nvPicPr>
                <p:blipFill>
                  <a:blip r:embed="rId14"/>
                  <a:stretch>
                    <a:fillRect/>
                  </a:stretch>
                </p:blipFill>
                <p:spPr>
                  <a:xfrm>
                    <a:off x="7158500" y="15492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55" name="Ink 54">
                    <a:extLst>
                      <a:ext uri="{FF2B5EF4-FFF2-40B4-BE49-F238E27FC236}">
                        <a16:creationId xmlns:a16="http://schemas.microsoft.com/office/drawing/2014/main" id="{8B66E19C-96DD-4946-8B3C-9D32B92AD8F1}"/>
                      </a:ext>
                    </a:extLst>
                  </p14:cNvPr>
                  <p14:cNvContentPartPr/>
                  <p14:nvPr/>
                </p14:nvContentPartPr>
                <p14:xfrm>
                  <a:off x="7221140" y="1611911"/>
                  <a:ext cx="360" cy="360"/>
                </p14:xfrm>
              </p:contentPart>
            </mc:Choice>
            <mc:Fallback xmlns="">
              <p:pic>
                <p:nvPicPr>
                  <p:cNvPr id="55" name="Ink 54">
                    <a:extLst>
                      <a:ext uri="{FF2B5EF4-FFF2-40B4-BE49-F238E27FC236}">
                        <a16:creationId xmlns:a16="http://schemas.microsoft.com/office/drawing/2014/main" id="{8B66E19C-96DD-4946-8B3C-9D32B92AD8F1}"/>
                      </a:ext>
                    </a:extLst>
                  </p:cNvPr>
                  <p:cNvPicPr/>
                  <p:nvPr/>
                </p:nvPicPr>
                <p:blipFill>
                  <a:blip r:embed="rId14"/>
                  <a:stretch>
                    <a:fillRect/>
                  </a:stretch>
                </p:blipFill>
                <p:spPr>
                  <a:xfrm>
                    <a:off x="7158500" y="15492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57" name="Ink 56">
                    <a:extLst>
                      <a:ext uri="{FF2B5EF4-FFF2-40B4-BE49-F238E27FC236}">
                        <a16:creationId xmlns:a16="http://schemas.microsoft.com/office/drawing/2014/main" id="{3898697F-6B05-3F46-AD64-4A4CE374B7A4}"/>
                      </a:ext>
                    </a:extLst>
                  </p14:cNvPr>
                  <p14:cNvContentPartPr/>
                  <p14:nvPr/>
                </p14:nvContentPartPr>
                <p14:xfrm>
                  <a:off x="7135820" y="1649351"/>
                  <a:ext cx="360" cy="360"/>
                </p14:xfrm>
              </p:contentPart>
            </mc:Choice>
            <mc:Fallback xmlns="">
              <p:pic>
                <p:nvPicPr>
                  <p:cNvPr id="57" name="Ink 56">
                    <a:extLst>
                      <a:ext uri="{FF2B5EF4-FFF2-40B4-BE49-F238E27FC236}">
                        <a16:creationId xmlns:a16="http://schemas.microsoft.com/office/drawing/2014/main" id="{3898697F-6B05-3F46-AD64-4A4CE374B7A4}"/>
                      </a:ext>
                    </a:extLst>
                  </p:cNvPr>
                  <p:cNvPicPr/>
                  <p:nvPr/>
                </p:nvPicPr>
                <p:blipFill>
                  <a:blip r:embed="rId14"/>
                  <a:stretch>
                    <a:fillRect/>
                  </a:stretch>
                </p:blipFill>
                <p:spPr>
                  <a:xfrm>
                    <a:off x="7072820" y="15863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59" name="Ink 58">
                    <a:extLst>
                      <a:ext uri="{FF2B5EF4-FFF2-40B4-BE49-F238E27FC236}">
                        <a16:creationId xmlns:a16="http://schemas.microsoft.com/office/drawing/2014/main" id="{F77ABEF8-A865-6F45-B83B-FD7A8C3E5891}"/>
                      </a:ext>
                    </a:extLst>
                  </p14:cNvPr>
                  <p14:cNvContentPartPr/>
                  <p14:nvPr/>
                </p14:nvContentPartPr>
                <p14:xfrm>
                  <a:off x="7233740" y="1590311"/>
                  <a:ext cx="360" cy="360"/>
                </p14:xfrm>
              </p:contentPart>
            </mc:Choice>
            <mc:Fallback xmlns="">
              <p:pic>
                <p:nvPicPr>
                  <p:cNvPr id="59" name="Ink 58">
                    <a:extLst>
                      <a:ext uri="{FF2B5EF4-FFF2-40B4-BE49-F238E27FC236}">
                        <a16:creationId xmlns:a16="http://schemas.microsoft.com/office/drawing/2014/main" id="{F77ABEF8-A865-6F45-B83B-FD7A8C3E5891}"/>
                      </a:ext>
                    </a:extLst>
                  </p:cNvPr>
                  <p:cNvPicPr/>
                  <p:nvPr/>
                </p:nvPicPr>
                <p:blipFill>
                  <a:blip r:embed="rId14"/>
                  <a:stretch>
                    <a:fillRect/>
                  </a:stretch>
                </p:blipFill>
                <p:spPr>
                  <a:xfrm>
                    <a:off x="7171100" y="15273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61" name="Ink 60">
                    <a:extLst>
                      <a:ext uri="{FF2B5EF4-FFF2-40B4-BE49-F238E27FC236}">
                        <a16:creationId xmlns:a16="http://schemas.microsoft.com/office/drawing/2014/main" id="{9A3EBA35-1507-8546-9C9B-E14F4CBA73B4}"/>
                      </a:ext>
                    </a:extLst>
                  </p14:cNvPr>
                  <p14:cNvContentPartPr/>
                  <p14:nvPr/>
                </p14:nvContentPartPr>
                <p14:xfrm>
                  <a:off x="7031060" y="1575551"/>
                  <a:ext cx="360" cy="360"/>
                </p14:xfrm>
              </p:contentPart>
            </mc:Choice>
            <mc:Fallback xmlns="">
              <p:pic>
                <p:nvPicPr>
                  <p:cNvPr id="61" name="Ink 60">
                    <a:extLst>
                      <a:ext uri="{FF2B5EF4-FFF2-40B4-BE49-F238E27FC236}">
                        <a16:creationId xmlns:a16="http://schemas.microsoft.com/office/drawing/2014/main" id="{9A3EBA35-1507-8546-9C9B-E14F4CBA73B4}"/>
                      </a:ext>
                    </a:extLst>
                  </p:cNvPr>
                  <p:cNvPicPr/>
                  <p:nvPr/>
                </p:nvPicPr>
                <p:blipFill>
                  <a:blip r:embed="rId14"/>
                  <a:stretch>
                    <a:fillRect/>
                  </a:stretch>
                </p:blipFill>
                <p:spPr>
                  <a:xfrm>
                    <a:off x="6968420" y="15129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63" name="Ink 62">
                    <a:extLst>
                      <a:ext uri="{FF2B5EF4-FFF2-40B4-BE49-F238E27FC236}">
                        <a16:creationId xmlns:a16="http://schemas.microsoft.com/office/drawing/2014/main" id="{BBAEFA13-EF7E-D041-8AA4-6E420C45604E}"/>
                      </a:ext>
                    </a:extLst>
                  </p14:cNvPr>
                  <p14:cNvContentPartPr/>
                  <p14:nvPr/>
                </p14:nvContentPartPr>
                <p14:xfrm>
                  <a:off x="7017740" y="1484471"/>
                  <a:ext cx="360" cy="360"/>
                </p14:xfrm>
              </p:contentPart>
            </mc:Choice>
            <mc:Fallback xmlns="">
              <p:pic>
                <p:nvPicPr>
                  <p:cNvPr id="63" name="Ink 62">
                    <a:extLst>
                      <a:ext uri="{FF2B5EF4-FFF2-40B4-BE49-F238E27FC236}">
                        <a16:creationId xmlns:a16="http://schemas.microsoft.com/office/drawing/2014/main" id="{BBAEFA13-EF7E-D041-8AA4-6E420C45604E}"/>
                      </a:ext>
                    </a:extLst>
                  </p:cNvPr>
                  <p:cNvPicPr/>
                  <p:nvPr/>
                </p:nvPicPr>
                <p:blipFill>
                  <a:blip r:embed="rId14"/>
                  <a:stretch>
                    <a:fillRect/>
                  </a:stretch>
                </p:blipFill>
                <p:spPr>
                  <a:xfrm>
                    <a:off x="6955100" y="1421831"/>
                    <a:ext cx="126000" cy="126000"/>
                  </a:xfrm>
                  <a:prstGeom prst="rect">
                    <a:avLst/>
                  </a:prstGeom>
                </p:spPr>
              </p:pic>
            </mc:Fallback>
          </mc:AlternateContent>
        </p:grpSp>
      </p:grpSp>
    </p:spTree>
    <p:extLst>
      <p:ext uri="{BB962C8B-B14F-4D97-AF65-F5344CB8AC3E}">
        <p14:creationId xmlns:p14="http://schemas.microsoft.com/office/powerpoint/2010/main" val="845861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9F894-E56B-7B47-B000-8DCFE302C31D}"/>
              </a:ext>
            </a:extLst>
          </p:cNvPr>
          <p:cNvSpPr>
            <a:spLocks noGrp="1"/>
          </p:cNvSpPr>
          <p:nvPr>
            <p:ph type="title"/>
          </p:nvPr>
        </p:nvSpPr>
        <p:spPr/>
        <p:txBody>
          <a:bodyPr/>
          <a:lstStyle/>
          <a:p>
            <a:r>
              <a:rPr lang="en-US" dirty="0"/>
              <a:t>Using a metadata repository to describe data</a:t>
            </a:r>
          </a:p>
        </p:txBody>
      </p:sp>
      <p:sp>
        <p:nvSpPr>
          <p:cNvPr id="3" name="Slide Number Placeholder 2">
            <a:extLst>
              <a:ext uri="{FF2B5EF4-FFF2-40B4-BE49-F238E27FC236}">
                <a16:creationId xmlns:a16="http://schemas.microsoft.com/office/drawing/2014/main" id="{0A1EED74-0E9F-294B-985B-2ECEA141F5F0}"/>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17</a:t>
            </a:fld>
            <a:endParaRPr lang="en-US" sz="1000"/>
          </a:p>
        </p:txBody>
      </p:sp>
      <p:cxnSp>
        <p:nvCxnSpPr>
          <p:cNvPr id="7" name="Straight Arrow Connector 196">
            <a:extLst>
              <a:ext uri="{FF2B5EF4-FFF2-40B4-BE49-F238E27FC236}">
                <a16:creationId xmlns:a16="http://schemas.microsoft.com/office/drawing/2014/main" id="{F63B1C14-AC55-AD40-90A3-93268E704BA9}"/>
              </a:ext>
            </a:extLst>
          </p:cNvPr>
          <p:cNvCxnSpPr>
            <a:stCxn id="118" idx="2"/>
            <a:endCxn id="129" idx="1"/>
          </p:cNvCxnSpPr>
          <p:nvPr/>
        </p:nvCxnSpPr>
        <p:spPr bwMode="auto">
          <a:xfrm rot="16200000" flipH="1">
            <a:off x="5015251" y="2050198"/>
            <a:ext cx="1481138" cy="1455738"/>
          </a:xfrm>
          <a:prstGeom prst="bentConnector3">
            <a:avLst>
              <a:gd name="adj1" fmla="val 79398"/>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8" name="Can 7">
            <a:extLst>
              <a:ext uri="{FF2B5EF4-FFF2-40B4-BE49-F238E27FC236}">
                <a16:creationId xmlns:a16="http://schemas.microsoft.com/office/drawing/2014/main" id="{B7C91CD3-150E-9046-B44C-5F49CEF0E0DA}"/>
              </a:ext>
            </a:extLst>
          </p:cNvPr>
          <p:cNvSpPr/>
          <p:nvPr/>
        </p:nvSpPr>
        <p:spPr>
          <a:xfrm>
            <a:off x="4827923" y="3496440"/>
            <a:ext cx="555625" cy="3571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 name="Can 8">
            <a:extLst>
              <a:ext uri="{FF2B5EF4-FFF2-40B4-BE49-F238E27FC236}">
                <a16:creationId xmlns:a16="http://schemas.microsoft.com/office/drawing/2014/main" id="{D4577C59-69FF-7342-829B-896EBC3E241A}"/>
              </a:ext>
            </a:extLst>
          </p:cNvPr>
          <p:cNvSpPr/>
          <p:nvPr/>
        </p:nvSpPr>
        <p:spPr>
          <a:xfrm>
            <a:off x="5378764" y="348850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 name="Can 9">
            <a:extLst>
              <a:ext uri="{FF2B5EF4-FFF2-40B4-BE49-F238E27FC236}">
                <a16:creationId xmlns:a16="http://schemas.microsoft.com/office/drawing/2014/main" id="{4121F635-D8FB-8B4A-A93D-15645B21DB03}"/>
              </a:ext>
            </a:extLst>
          </p:cNvPr>
          <p:cNvSpPr/>
          <p:nvPr/>
        </p:nvSpPr>
        <p:spPr>
          <a:xfrm>
            <a:off x="5826439" y="370122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1" name="Straight Arrow Connector 199">
            <a:extLst>
              <a:ext uri="{FF2B5EF4-FFF2-40B4-BE49-F238E27FC236}">
                <a16:creationId xmlns:a16="http://schemas.microsoft.com/office/drawing/2014/main" id="{6C23161E-63F6-6E43-B573-E328EC53DFB5}"/>
              </a:ext>
            </a:extLst>
          </p:cNvPr>
          <p:cNvCxnSpPr>
            <a:endCxn id="10" idx="1"/>
          </p:cNvCxnSpPr>
          <p:nvPr/>
        </p:nvCxnSpPr>
        <p:spPr bwMode="auto">
          <a:xfrm rot="16200000" flipH="1">
            <a:off x="4646133" y="2362163"/>
            <a:ext cx="1581150" cy="1096963"/>
          </a:xfrm>
          <a:prstGeom prst="bentConnector3">
            <a:avLst>
              <a:gd name="adj1" fmla="val 76391"/>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 name="Straight Arrow Connector 196">
            <a:extLst>
              <a:ext uri="{FF2B5EF4-FFF2-40B4-BE49-F238E27FC236}">
                <a16:creationId xmlns:a16="http://schemas.microsoft.com/office/drawing/2014/main" id="{E565D900-F55B-E941-A161-22200AC491CC}"/>
              </a:ext>
            </a:extLst>
          </p:cNvPr>
          <p:cNvCxnSpPr>
            <a:stCxn id="53" idx="2"/>
            <a:endCxn id="9" idx="1"/>
          </p:cNvCxnSpPr>
          <p:nvPr/>
        </p:nvCxnSpPr>
        <p:spPr bwMode="auto">
          <a:xfrm rot="16200000" flipH="1">
            <a:off x="4376268" y="2284355"/>
            <a:ext cx="1381125" cy="1027112"/>
          </a:xfrm>
          <a:prstGeom prst="bentConnector3">
            <a:avLst>
              <a:gd name="adj1" fmla="val 74302"/>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3" name="Can 12">
            <a:extLst>
              <a:ext uri="{FF2B5EF4-FFF2-40B4-BE49-F238E27FC236}">
                <a16:creationId xmlns:a16="http://schemas.microsoft.com/office/drawing/2014/main" id="{662A0EB6-5FB3-9245-9B66-0653A1019311}"/>
              </a:ext>
            </a:extLst>
          </p:cNvPr>
          <p:cNvSpPr/>
          <p:nvPr/>
        </p:nvSpPr>
        <p:spPr>
          <a:xfrm>
            <a:off x="5464489" y="3915511"/>
            <a:ext cx="436562" cy="258762"/>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4" name="Straight Arrow Connector 199">
            <a:extLst>
              <a:ext uri="{FF2B5EF4-FFF2-40B4-BE49-F238E27FC236}">
                <a16:creationId xmlns:a16="http://schemas.microsoft.com/office/drawing/2014/main" id="{27319729-9E30-F240-91C2-78F6933E5210}"/>
              </a:ext>
            </a:extLst>
          </p:cNvPr>
          <p:cNvCxnSpPr>
            <a:stCxn id="53" idx="2"/>
            <a:endCxn id="13" idx="1"/>
          </p:cNvCxnSpPr>
          <p:nvPr/>
        </p:nvCxnSpPr>
        <p:spPr bwMode="auto">
          <a:xfrm rot="16200000" flipH="1">
            <a:off x="4213540" y="2447074"/>
            <a:ext cx="1808163" cy="11287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6" name="Straight Arrow Connector 199">
            <a:extLst>
              <a:ext uri="{FF2B5EF4-FFF2-40B4-BE49-F238E27FC236}">
                <a16:creationId xmlns:a16="http://schemas.microsoft.com/office/drawing/2014/main" id="{B28BA1EF-C1DD-EF42-8620-FFA8ACB292BE}"/>
              </a:ext>
            </a:extLst>
          </p:cNvPr>
          <p:cNvCxnSpPr>
            <a:endCxn id="8" idx="1"/>
          </p:cNvCxnSpPr>
          <p:nvPr/>
        </p:nvCxnSpPr>
        <p:spPr bwMode="auto">
          <a:xfrm rot="16200000" flipH="1">
            <a:off x="3987341" y="2378045"/>
            <a:ext cx="1406525" cy="8302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7" name="Can 46">
            <a:extLst>
              <a:ext uri="{FF2B5EF4-FFF2-40B4-BE49-F238E27FC236}">
                <a16:creationId xmlns:a16="http://schemas.microsoft.com/office/drawing/2014/main" id="{7E009483-E97B-D84D-ADF7-41AE87292A33}"/>
              </a:ext>
            </a:extLst>
          </p:cNvPr>
          <p:cNvSpPr/>
          <p:nvPr/>
        </p:nvSpPr>
        <p:spPr>
          <a:xfrm>
            <a:off x="2857814" y="3775811"/>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8" name="Can 47">
            <a:extLst>
              <a:ext uri="{FF2B5EF4-FFF2-40B4-BE49-F238E27FC236}">
                <a16:creationId xmlns:a16="http://schemas.microsoft.com/office/drawing/2014/main" id="{9ED7E71E-42B5-9241-BBE2-557A49CA30F4}"/>
              </a:ext>
            </a:extLst>
          </p:cNvPr>
          <p:cNvSpPr/>
          <p:nvPr/>
        </p:nvSpPr>
        <p:spPr>
          <a:xfrm>
            <a:off x="4227884" y="3799624"/>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9" name="Straight Arrow Connector 196">
            <a:extLst>
              <a:ext uri="{FF2B5EF4-FFF2-40B4-BE49-F238E27FC236}">
                <a16:creationId xmlns:a16="http://schemas.microsoft.com/office/drawing/2014/main" id="{8EDA2CCC-FE80-7046-8F1F-6BCA25C88376}"/>
              </a:ext>
            </a:extLst>
          </p:cNvPr>
          <p:cNvCxnSpPr>
            <a:stCxn id="53" idx="2"/>
            <a:endCxn id="48" idx="1"/>
          </p:cNvCxnSpPr>
          <p:nvPr/>
        </p:nvCxnSpPr>
        <p:spPr bwMode="auto">
          <a:xfrm rot="5400000">
            <a:off x="3683372" y="2929678"/>
            <a:ext cx="1692275" cy="4762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0" name="Can 49">
            <a:extLst>
              <a:ext uri="{FF2B5EF4-FFF2-40B4-BE49-F238E27FC236}">
                <a16:creationId xmlns:a16="http://schemas.microsoft.com/office/drawing/2014/main" id="{3E6D11E6-F237-664F-8E10-B1F7723B037B}"/>
              </a:ext>
            </a:extLst>
          </p:cNvPr>
          <p:cNvSpPr/>
          <p:nvPr/>
        </p:nvSpPr>
        <p:spPr>
          <a:xfrm>
            <a:off x="3769039" y="3829787"/>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1" name="Straight Arrow Connector 199">
            <a:extLst>
              <a:ext uri="{FF2B5EF4-FFF2-40B4-BE49-F238E27FC236}">
                <a16:creationId xmlns:a16="http://schemas.microsoft.com/office/drawing/2014/main" id="{C57D7C5F-07AD-9B4E-A822-B8BB88396F17}"/>
              </a:ext>
            </a:extLst>
          </p:cNvPr>
          <p:cNvCxnSpPr>
            <a:endCxn id="50" idx="1"/>
          </p:cNvCxnSpPr>
          <p:nvPr/>
        </p:nvCxnSpPr>
        <p:spPr bwMode="auto">
          <a:xfrm rot="5400000">
            <a:off x="3377778" y="2605041"/>
            <a:ext cx="1774825" cy="674687"/>
          </a:xfrm>
          <a:prstGeom prst="bentConnector3">
            <a:avLst>
              <a:gd name="adj1" fmla="val 70956"/>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2" name="Straight Arrow Connector 196">
            <a:extLst>
              <a:ext uri="{FF2B5EF4-FFF2-40B4-BE49-F238E27FC236}">
                <a16:creationId xmlns:a16="http://schemas.microsoft.com/office/drawing/2014/main" id="{9084C136-B5FE-A64F-8C9A-22D5F26D509E}"/>
              </a:ext>
            </a:extLst>
          </p:cNvPr>
          <p:cNvCxnSpPr>
            <a:stCxn id="53" idx="2"/>
            <a:endCxn id="47" idx="1"/>
          </p:cNvCxnSpPr>
          <p:nvPr/>
        </p:nvCxnSpPr>
        <p:spPr bwMode="auto">
          <a:xfrm rot="5400000">
            <a:off x="2950309" y="2172832"/>
            <a:ext cx="1668463" cy="1537494"/>
          </a:xfrm>
          <a:prstGeom prst="bentConnector3">
            <a:avLst>
              <a:gd name="adj1" fmla="val 6685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3" name="Rectangle 52">
            <a:extLst>
              <a:ext uri="{FF2B5EF4-FFF2-40B4-BE49-F238E27FC236}">
                <a16:creationId xmlns:a16="http://schemas.microsoft.com/office/drawing/2014/main" id="{BD4D469E-184B-8D4D-9A62-D7D99CBB7F7E}"/>
              </a:ext>
            </a:extLst>
          </p:cNvPr>
          <p:cNvSpPr/>
          <p:nvPr/>
        </p:nvSpPr>
        <p:spPr>
          <a:xfrm>
            <a:off x="3930964" y="1232638"/>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4" name="Rectangle 53">
            <a:extLst>
              <a:ext uri="{FF2B5EF4-FFF2-40B4-BE49-F238E27FC236}">
                <a16:creationId xmlns:a16="http://schemas.microsoft.com/office/drawing/2014/main" id="{EC22CF59-2658-8747-A418-9E37F18C27A5}"/>
              </a:ext>
            </a:extLst>
          </p:cNvPr>
          <p:cNvSpPr/>
          <p:nvPr/>
        </p:nvSpPr>
        <p:spPr>
          <a:xfrm>
            <a:off x="4307201" y="1353286"/>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5" name="Rectangle 54">
            <a:extLst>
              <a:ext uri="{FF2B5EF4-FFF2-40B4-BE49-F238E27FC236}">
                <a16:creationId xmlns:a16="http://schemas.microsoft.com/office/drawing/2014/main" id="{95D10F3D-2E90-3A4D-A4AC-048BF1077411}"/>
              </a:ext>
            </a:extLst>
          </p:cNvPr>
          <p:cNvSpPr/>
          <p:nvPr/>
        </p:nvSpPr>
        <p:spPr bwMode="auto">
          <a:xfrm>
            <a:off x="3946897" y="1267569"/>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6" name="Rectangle 55">
            <a:extLst>
              <a:ext uri="{FF2B5EF4-FFF2-40B4-BE49-F238E27FC236}">
                <a16:creationId xmlns:a16="http://schemas.microsoft.com/office/drawing/2014/main" id="{8AE4E712-D623-FE46-8FC8-5FEDA569D430}"/>
              </a:ext>
            </a:extLst>
          </p:cNvPr>
          <p:cNvSpPr/>
          <p:nvPr/>
        </p:nvSpPr>
        <p:spPr>
          <a:xfrm>
            <a:off x="3967476" y="1910500"/>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7" name="Round Diagonal Corner Rectangle 56">
            <a:extLst>
              <a:ext uri="{FF2B5EF4-FFF2-40B4-BE49-F238E27FC236}">
                <a16:creationId xmlns:a16="http://schemas.microsoft.com/office/drawing/2014/main" id="{83FE983F-480A-FD49-A639-761A9E9E1D22}"/>
              </a:ext>
            </a:extLst>
          </p:cNvPr>
          <p:cNvSpPr/>
          <p:nvPr/>
        </p:nvSpPr>
        <p:spPr>
          <a:xfrm>
            <a:off x="4589781" y="1483461"/>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58" name="Cross 57">
            <a:extLst>
              <a:ext uri="{FF2B5EF4-FFF2-40B4-BE49-F238E27FC236}">
                <a16:creationId xmlns:a16="http://schemas.microsoft.com/office/drawing/2014/main" id="{FF4FE3BF-902E-B748-8FAD-F712629EFD8D}"/>
              </a:ext>
            </a:extLst>
          </p:cNvPr>
          <p:cNvSpPr/>
          <p:nvPr/>
        </p:nvSpPr>
        <p:spPr>
          <a:xfrm>
            <a:off x="4589781" y="1632686"/>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59" name="Group 4">
            <a:extLst>
              <a:ext uri="{FF2B5EF4-FFF2-40B4-BE49-F238E27FC236}">
                <a16:creationId xmlns:a16="http://schemas.microsoft.com/office/drawing/2014/main" id="{9F7D5785-8041-AD45-A908-B83091A4DF37}"/>
              </a:ext>
            </a:extLst>
          </p:cNvPr>
          <p:cNvGrpSpPr>
            <a:grpSpLocks/>
          </p:cNvGrpSpPr>
          <p:nvPr/>
        </p:nvGrpSpPr>
        <p:grpSpPr bwMode="auto">
          <a:xfrm>
            <a:off x="4421559" y="1712090"/>
            <a:ext cx="42863" cy="79375"/>
            <a:chOff x="603250" y="4737100"/>
            <a:chExt cx="355600" cy="654050"/>
          </a:xfrm>
        </p:grpSpPr>
        <p:sp>
          <p:nvSpPr>
            <p:cNvPr id="60" name="Delay 59">
              <a:extLst>
                <a:ext uri="{FF2B5EF4-FFF2-40B4-BE49-F238E27FC236}">
                  <a16:creationId xmlns:a16="http://schemas.microsoft.com/office/drawing/2014/main" id="{DCD3EFA1-CC29-004E-B3E0-20EABA21C0F3}"/>
                </a:ext>
              </a:extLst>
            </p:cNvPr>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1" name="Oval 60">
              <a:extLst>
                <a:ext uri="{FF2B5EF4-FFF2-40B4-BE49-F238E27FC236}">
                  <a16:creationId xmlns:a16="http://schemas.microsoft.com/office/drawing/2014/main" id="{A0F4D7A2-E89B-E143-A89B-7F1748171DAC}"/>
                </a:ext>
              </a:extLst>
            </p:cNvPr>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62" name="Group 4">
            <a:extLst>
              <a:ext uri="{FF2B5EF4-FFF2-40B4-BE49-F238E27FC236}">
                <a16:creationId xmlns:a16="http://schemas.microsoft.com/office/drawing/2014/main" id="{E2227526-7135-8A42-A6AF-44E378EA8A85}"/>
              </a:ext>
            </a:extLst>
          </p:cNvPr>
          <p:cNvGrpSpPr>
            <a:grpSpLocks/>
          </p:cNvGrpSpPr>
          <p:nvPr/>
        </p:nvGrpSpPr>
        <p:grpSpPr bwMode="auto">
          <a:xfrm>
            <a:off x="4454839" y="1458062"/>
            <a:ext cx="44450" cy="85725"/>
            <a:chOff x="603250" y="4737100"/>
            <a:chExt cx="355600" cy="654050"/>
          </a:xfrm>
        </p:grpSpPr>
        <p:sp>
          <p:nvSpPr>
            <p:cNvPr id="63" name="Delay 62">
              <a:extLst>
                <a:ext uri="{FF2B5EF4-FFF2-40B4-BE49-F238E27FC236}">
                  <a16:creationId xmlns:a16="http://schemas.microsoft.com/office/drawing/2014/main" id="{FC05E831-94EA-1B4B-9D65-DB5074797F88}"/>
                </a:ext>
              </a:extLst>
            </p:cNvPr>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4" name="Oval 63">
              <a:extLst>
                <a:ext uri="{FF2B5EF4-FFF2-40B4-BE49-F238E27FC236}">
                  <a16:creationId xmlns:a16="http://schemas.microsoft.com/office/drawing/2014/main" id="{ACAC2FD8-F854-4E45-9476-C602813414CA}"/>
                </a:ext>
              </a:extLst>
            </p:cNvPr>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65" name="Straight Connector 64">
            <a:extLst>
              <a:ext uri="{FF2B5EF4-FFF2-40B4-BE49-F238E27FC236}">
                <a16:creationId xmlns:a16="http://schemas.microsoft.com/office/drawing/2014/main" id="{A82A13B5-C050-004D-8A59-6249A821CC7E}"/>
              </a:ext>
            </a:extLst>
          </p:cNvPr>
          <p:cNvCxnSpPr>
            <a:stCxn id="63" idx="2"/>
            <a:endCxn id="57" idx="2"/>
          </p:cNvCxnSpPr>
          <p:nvPr/>
        </p:nvCxnSpPr>
        <p:spPr bwMode="auto">
          <a:xfrm>
            <a:off x="4499347" y="1512059"/>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6" name="Straight Connector 65">
            <a:extLst>
              <a:ext uri="{FF2B5EF4-FFF2-40B4-BE49-F238E27FC236}">
                <a16:creationId xmlns:a16="http://schemas.microsoft.com/office/drawing/2014/main" id="{5D3F6163-1C78-4F44-A2A7-D54110F1DA18}"/>
              </a:ext>
            </a:extLst>
          </p:cNvPr>
          <p:cNvCxnSpPr>
            <a:stCxn id="58" idx="0"/>
            <a:endCxn id="57" idx="1"/>
          </p:cNvCxnSpPr>
          <p:nvPr/>
        </p:nvCxnSpPr>
        <p:spPr bwMode="auto">
          <a:xfrm flipH="1" flipV="1">
            <a:off x="4619939" y="1546961"/>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7" name="Straight Connector 66">
            <a:extLst>
              <a:ext uri="{FF2B5EF4-FFF2-40B4-BE49-F238E27FC236}">
                <a16:creationId xmlns:a16="http://schemas.microsoft.com/office/drawing/2014/main" id="{C7395179-FF7C-8A45-9E7D-1EB5D3DE2029}"/>
              </a:ext>
            </a:extLst>
          </p:cNvPr>
          <p:cNvCxnSpPr>
            <a:stCxn id="58" idx="2"/>
            <a:endCxn id="60" idx="2"/>
          </p:cNvCxnSpPr>
          <p:nvPr/>
        </p:nvCxnSpPr>
        <p:spPr bwMode="auto">
          <a:xfrm flipH="1">
            <a:off x="4464422" y="1689865"/>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8" name="Rectangle 67">
            <a:extLst>
              <a:ext uri="{FF2B5EF4-FFF2-40B4-BE49-F238E27FC236}">
                <a16:creationId xmlns:a16="http://schemas.microsoft.com/office/drawing/2014/main" id="{A6CB6703-164F-1842-A698-037249F89FAE}"/>
              </a:ext>
            </a:extLst>
          </p:cNvPr>
          <p:cNvSpPr/>
          <p:nvPr/>
        </p:nvSpPr>
        <p:spPr>
          <a:xfrm>
            <a:off x="3969064" y="1854937"/>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69" name="Rectangle 68">
            <a:extLst>
              <a:ext uri="{FF2B5EF4-FFF2-40B4-BE49-F238E27FC236}">
                <a16:creationId xmlns:a16="http://schemas.microsoft.com/office/drawing/2014/main" id="{8C5C18A8-5A3B-264F-96F8-B8EEBB09EAA9}"/>
              </a:ext>
            </a:extLst>
          </p:cNvPr>
          <p:cNvSpPr/>
          <p:nvPr/>
        </p:nvSpPr>
        <p:spPr>
          <a:xfrm>
            <a:off x="4835846" y="1356461"/>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0" name="Rectangle 69">
            <a:extLst>
              <a:ext uri="{FF2B5EF4-FFF2-40B4-BE49-F238E27FC236}">
                <a16:creationId xmlns:a16="http://schemas.microsoft.com/office/drawing/2014/main" id="{6F091A21-557E-FD43-A981-B4BFCE2971D2}"/>
              </a:ext>
            </a:extLst>
          </p:cNvPr>
          <p:cNvSpPr/>
          <p:nvPr/>
        </p:nvSpPr>
        <p:spPr>
          <a:xfrm>
            <a:off x="4307259" y="1351698"/>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1" name="Rectangle 70">
            <a:extLst>
              <a:ext uri="{FF2B5EF4-FFF2-40B4-BE49-F238E27FC236}">
                <a16:creationId xmlns:a16="http://schemas.microsoft.com/office/drawing/2014/main" id="{64FB6D30-5386-504C-8C2D-51D6F2F55DBF}"/>
              </a:ext>
            </a:extLst>
          </p:cNvPr>
          <p:cNvSpPr/>
          <p:nvPr/>
        </p:nvSpPr>
        <p:spPr>
          <a:xfrm>
            <a:off x="4837427" y="1394561"/>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2" name="Rectangle 71">
            <a:extLst>
              <a:ext uri="{FF2B5EF4-FFF2-40B4-BE49-F238E27FC236}">
                <a16:creationId xmlns:a16="http://schemas.microsoft.com/office/drawing/2014/main" id="{FA957AD5-B9B4-C443-AB77-5852E8B7A9A7}"/>
              </a:ext>
            </a:extLst>
          </p:cNvPr>
          <p:cNvSpPr/>
          <p:nvPr/>
        </p:nvSpPr>
        <p:spPr>
          <a:xfrm>
            <a:off x="4856476" y="1432661"/>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3" name="Rectangle 72">
            <a:extLst>
              <a:ext uri="{FF2B5EF4-FFF2-40B4-BE49-F238E27FC236}">
                <a16:creationId xmlns:a16="http://schemas.microsoft.com/office/drawing/2014/main" id="{8A24B49B-C9AA-E046-96BE-AC5DEDAAB960}"/>
              </a:ext>
            </a:extLst>
          </p:cNvPr>
          <p:cNvSpPr/>
          <p:nvPr/>
        </p:nvSpPr>
        <p:spPr>
          <a:xfrm>
            <a:off x="3967481" y="1361224"/>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74" name="Group 193">
            <a:extLst>
              <a:ext uri="{FF2B5EF4-FFF2-40B4-BE49-F238E27FC236}">
                <a16:creationId xmlns:a16="http://schemas.microsoft.com/office/drawing/2014/main" id="{422D850F-C2FB-6A48-A17B-44F536914911}"/>
              </a:ext>
            </a:extLst>
          </p:cNvPr>
          <p:cNvGrpSpPr>
            <a:grpSpLocks/>
          </p:cNvGrpSpPr>
          <p:nvPr/>
        </p:nvGrpSpPr>
        <p:grpSpPr bwMode="auto">
          <a:xfrm>
            <a:off x="3981764" y="1385046"/>
            <a:ext cx="252412" cy="369887"/>
            <a:chOff x="552317" y="2476596"/>
            <a:chExt cx="701871" cy="1650326"/>
          </a:xfrm>
        </p:grpSpPr>
        <p:grpSp>
          <p:nvGrpSpPr>
            <p:cNvPr id="75" name="Group 218">
              <a:extLst>
                <a:ext uri="{FF2B5EF4-FFF2-40B4-BE49-F238E27FC236}">
                  <a16:creationId xmlns:a16="http://schemas.microsoft.com/office/drawing/2014/main" id="{F1C1398C-8E3D-7848-8801-811E41BA3385}"/>
                </a:ext>
              </a:extLst>
            </p:cNvPr>
            <p:cNvGrpSpPr>
              <a:grpSpLocks/>
            </p:cNvGrpSpPr>
            <p:nvPr/>
          </p:nvGrpSpPr>
          <p:grpSpPr bwMode="auto">
            <a:xfrm>
              <a:off x="552317" y="2476596"/>
              <a:ext cx="692981" cy="531812"/>
              <a:chOff x="1933176" y="4572069"/>
              <a:chExt cx="813220" cy="531812"/>
            </a:xfrm>
          </p:grpSpPr>
          <p:sp>
            <p:nvSpPr>
              <p:cNvPr id="86" name="Rectangle 85">
                <a:extLst>
                  <a:ext uri="{FF2B5EF4-FFF2-40B4-BE49-F238E27FC236}">
                    <a16:creationId xmlns:a16="http://schemas.microsoft.com/office/drawing/2014/main" id="{7A7941B2-512D-9643-A68C-8A3F790095FC}"/>
                  </a:ext>
                </a:extLst>
              </p:cNvPr>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7" name="Rectangle 86">
                <a:extLst>
                  <a:ext uri="{FF2B5EF4-FFF2-40B4-BE49-F238E27FC236}">
                    <a16:creationId xmlns:a16="http://schemas.microsoft.com/office/drawing/2014/main" id="{F5A49B9F-24C8-814A-955B-F1D81670031B}"/>
                  </a:ext>
                </a:extLst>
              </p:cNvPr>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8" name="Rectangle 87">
                <a:extLst>
                  <a:ext uri="{FF2B5EF4-FFF2-40B4-BE49-F238E27FC236}">
                    <a16:creationId xmlns:a16="http://schemas.microsoft.com/office/drawing/2014/main" id="{45398CDE-32B3-3A4C-AA50-77B652BD21F9}"/>
                  </a:ext>
                </a:extLst>
              </p:cNvPr>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9" name="Rectangle 88">
                <a:extLst>
                  <a:ext uri="{FF2B5EF4-FFF2-40B4-BE49-F238E27FC236}">
                    <a16:creationId xmlns:a16="http://schemas.microsoft.com/office/drawing/2014/main" id="{B8C4FB41-0844-2541-8670-8EFBC5106183}"/>
                  </a:ext>
                </a:extLst>
              </p:cNvPr>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6" name="Group 218">
              <a:extLst>
                <a:ext uri="{FF2B5EF4-FFF2-40B4-BE49-F238E27FC236}">
                  <a16:creationId xmlns:a16="http://schemas.microsoft.com/office/drawing/2014/main" id="{23299FE6-9964-E84C-AED4-D0194996E91D}"/>
                </a:ext>
              </a:extLst>
            </p:cNvPr>
            <p:cNvGrpSpPr>
              <a:grpSpLocks/>
            </p:cNvGrpSpPr>
            <p:nvPr/>
          </p:nvGrpSpPr>
          <p:grpSpPr bwMode="auto">
            <a:xfrm>
              <a:off x="559469" y="3064221"/>
              <a:ext cx="690274" cy="404812"/>
              <a:chOff x="1936353" y="4699069"/>
              <a:chExt cx="810043" cy="404812"/>
            </a:xfrm>
          </p:grpSpPr>
          <p:sp>
            <p:nvSpPr>
              <p:cNvPr id="83" name="Rectangle 82">
                <a:extLst>
                  <a:ext uri="{FF2B5EF4-FFF2-40B4-BE49-F238E27FC236}">
                    <a16:creationId xmlns:a16="http://schemas.microsoft.com/office/drawing/2014/main" id="{22324257-47BC-3C4E-9109-AFFA7A787AA3}"/>
                  </a:ext>
                </a:extLst>
              </p:cNvPr>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4" name="Rectangle 83">
                <a:extLst>
                  <a:ext uri="{FF2B5EF4-FFF2-40B4-BE49-F238E27FC236}">
                    <a16:creationId xmlns:a16="http://schemas.microsoft.com/office/drawing/2014/main" id="{3972AE0F-2505-2B44-BED7-80554EF46F86}"/>
                  </a:ext>
                </a:extLst>
              </p:cNvPr>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5" name="Rectangle 84">
                <a:extLst>
                  <a:ext uri="{FF2B5EF4-FFF2-40B4-BE49-F238E27FC236}">
                    <a16:creationId xmlns:a16="http://schemas.microsoft.com/office/drawing/2014/main" id="{E10DA30F-5D35-C145-A3D6-45AABD2EAB53}"/>
                  </a:ext>
                </a:extLst>
              </p:cNvPr>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7" name="Group 218">
              <a:extLst>
                <a:ext uri="{FF2B5EF4-FFF2-40B4-BE49-F238E27FC236}">
                  <a16:creationId xmlns:a16="http://schemas.microsoft.com/office/drawing/2014/main" id="{21A00E78-957C-A84C-B220-B439C4EB5B8F}"/>
                </a:ext>
              </a:extLst>
            </p:cNvPr>
            <p:cNvGrpSpPr>
              <a:grpSpLocks/>
            </p:cNvGrpSpPr>
            <p:nvPr/>
          </p:nvGrpSpPr>
          <p:grpSpPr bwMode="auto">
            <a:xfrm>
              <a:off x="578418" y="3561833"/>
              <a:ext cx="671326" cy="252412"/>
              <a:chOff x="1958589" y="4851469"/>
              <a:chExt cx="787807" cy="252412"/>
            </a:xfrm>
          </p:grpSpPr>
          <p:sp>
            <p:nvSpPr>
              <p:cNvPr id="81" name="Rectangle 80">
                <a:extLst>
                  <a:ext uri="{FF2B5EF4-FFF2-40B4-BE49-F238E27FC236}">
                    <a16:creationId xmlns:a16="http://schemas.microsoft.com/office/drawing/2014/main" id="{168486E9-4A41-6C43-A8A1-AB09286A796A}"/>
                  </a:ext>
                </a:extLst>
              </p:cNvPr>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2" name="Rectangle 81">
                <a:extLst>
                  <a:ext uri="{FF2B5EF4-FFF2-40B4-BE49-F238E27FC236}">
                    <a16:creationId xmlns:a16="http://schemas.microsoft.com/office/drawing/2014/main" id="{80E78E78-B552-D348-8635-679441FCD08F}"/>
                  </a:ext>
                </a:extLst>
              </p:cNvPr>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8" name="Group 218">
              <a:extLst>
                <a:ext uri="{FF2B5EF4-FFF2-40B4-BE49-F238E27FC236}">
                  <a16:creationId xmlns:a16="http://schemas.microsoft.com/office/drawing/2014/main" id="{C8917F95-E779-E341-AD4D-E7CD7C07F7B2}"/>
                </a:ext>
              </a:extLst>
            </p:cNvPr>
            <p:cNvGrpSpPr>
              <a:grpSpLocks/>
            </p:cNvGrpSpPr>
            <p:nvPr/>
          </p:nvGrpSpPr>
          <p:grpSpPr bwMode="auto">
            <a:xfrm>
              <a:off x="582862" y="3874510"/>
              <a:ext cx="671326" cy="252412"/>
              <a:chOff x="1958589" y="4851469"/>
              <a:chExt cx="787807" cy="252412"/>
            </a:xfrm>
          </p:grpSpPr>
          <p:sp>
            <p:nvSpPr>
              <p:cNvPr id="79" name="Rectangle 78">
                <a:extLst>
                  <a:ext uri="{FF2B5EF4-FFF2-40B4-BE49-F238E27FC236}">
                    <a16:creationId xmlns:a16="http://schemas.microsoft.com/office/drawing/2014/main" id="{0029D178-FB15-D046-8B75-F283426CF386}"/>
                  </a:ext>
                </a:extLst>
              </p:cNvPr>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0" name="Rectangle 79">
                <a:extLst>
                  <a:ext uri="{FF2B5EF4-FFF2-40B4-BE49-F238E27FC236}">
                    <a16:creationId xmlns:a16="http://schemas.microsoft.com/office/drawing/2014/main" id="{4522344D-06B0-B04B-BF68-F52EA22C7411}"/>
                  </a:ext>
                </a:extLst>
              </p:cNvPr>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90" name="Rectangle 89">
            <a:extLst>
              <a:ext uri="{FF2B5EF4-FFF2-40B4-BE49-F238E27FC236}">
                <a16:creationId xmlns:a16="http://schemas.microsoft.com/office/drawing/2014/main" id="{BC6E471E-297D-9844-B5F4-E6D14EA9D961}"/>
              </a:ext>
            </a:extLst>
          </p:cNvPr>
          <p:cNvSpPr/>
          <p:nvPr/>
        </p:nvSpPr>
        <p:spPr bwMode="auto">
          <a:xfrm>
            <a:off x="4897751" y="1439013"/>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91" name="Straight Connector 90">
            <a:extLst>
              <a:ext uri="{FF2B5EF4-FFF2-40B4-BE49-F238E27FC236}">
                <a16:creationId xmlns:a16="http://schemas.microsoft.com/office/drawing/2014/main" id="{843021E8-BFCA-DE4A-98B2-050431FD4CB1}"/>
              </a:ext>
            </a:extLst>
          </p:cNvPr>
          <p:cNvCxnSpPr/>
          <p:nvPr/>
        </p:nvCxnSpPr>
        <p:spPr bwMode="auto">
          <a:xfrm>
            <a:off x="50358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2" name="Straight Connector 91">
            <a:extLst>
              <a:ext uri="{FF2B5EF4-FFF2-40B4-BE49-F238E27FC236}">
                <a16:creationId xmlns:a16="http://schemas.microsoft.com/office/drawing/2014/main" id="{0128ABEC-3C63-CB40-A64A-4C5D8383A9B2}"/>
              </a:ext>
            </a:extLst>
          </p:cNvPr>
          <p:cNvCxnSpPr/>
          <p:nvPr/>
        </p:nvCxnSpPr>
        <p:spPr bwMode="auto">
          <a:xfrm flipH="1">
            <a:off x="4856476" y="160728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3" name="Straight Connector 92">
            <a:extLst>
              <a:ext uri="{FF2B5EF4-FFF2-40B4-BE49-F238E27FC236}">
                <a16:creationId xmlns:a16="http://schemas.microsoft.com/office/drawing/2014/main" id="{7264CB78-23CA-434F-919A-9BB8D6695A34}"/>
              </a:ext>
            </a:extLst>
          </p:cNvPr>
          <p:cNvCxnSpPr/>
          <p:nvPr/>
        </p:nvCxnSpPr>
        <p:spPr bwMode="auto">
          <a:xfrm flipH="1">
            <a:off x="4856476" y="16422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4" name="Straight Connector 93">
            <a:extLst>
              <a:ext uri="{FF2B5EF4-FFF2-40B4-BE49-F238E27FC236}">
                <a16:creationId xmlns:a16="http://schemas.microsoft.com/office/drawing/2014/main" id="{98EE8FFF-1E81-8D47-9786-52D5B10354A7}"/>
              </a:ext>
            </a:extLst>
          </p:cNvPr>
          <p:cNvCxnSpPr/>
          <p:nvPr/>
        </p:nvCxnSpPr>
        <p:spPr bwMode="auto">
          <a:xfrm flipH="1">
            <a:off x="4856476" y="167554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5" name="Straight Connector 94">
            <a:extLst>
              <a:ext uri="{FF2B5EF4-FFF2-40B4-BE49-F238E27FC236}">
                <a16:creationId xmlns:a16="http://schemas.microsoft.com/office/drawing/2014/main" id="{046F7FA2-6650-B04E-9F10-06142DC9BD85}"/>
              </a:ext>
            </a:extLst>
          </p:cNvPr>
          <p:cNvCxnSpPr/>
          <p:nvPr/>
        </p:nvCxnSpPr>
        <p:spPr bwMode="auto">
          <a:xfrm flipH="1">
            <a:off x="4856476" y="171047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6" name="Straight Connector 95">
            <a:extLst>
              <a:ext uri="{FF2B5EF4-FFF2-40B4-BE49-F238E27FC236}">
                <a16:creationId xmlns:a16="http://schemas.microsoft.com/office/drawing/2014/main" id="{40FCB568-FB5F-8B42-A856-C72D160565CF}"/>
              </a:ext>
            </a:extLst>
          </p:cNvPr>
          <p:cNvCxnSpPr/>
          <p:nvPr/>
        </p:nvCxnSpPr>
        <p:spPr bwMode="auto">
          <a:xfrm flipH="1">
            <a:off x="4856476" y="17438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7" name="Straight Connector 96">
            <a:extLst>
              <a:ext uri="{FF2B5EF4-FFF2-40B4-BE49-F238E27FC236}">
                <a16:creationId xmlns:a16="http://schemas.microsoft.com/office/drawing/2014/main" id="{67C7DFCF-F59C-9445-9833-3692FEEEE9F5}"/>
              </a:ext>
            </a:extLst>
          </p:cNvPr>
          <p:cNvCxnSpPr/>
          <p:nvPr/>
        </p:nvCxnSpPr>
        <p:spPr bwMode="auto">
          <a:xfrm flipH="1">
            <a:off x="4856476" y="177873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8" name="Straight Connector 97">
            <a:extLst>
              <a:ext uri="{FF2B5EF4-FFF2-40B4-BE49-F238E27FC236}">
                <a16:creationId xmlns:a16="http://schemas.microsoft.com/office/drawing/2014/main" id="{1A3FD93D-7EB2-9044-9B4E-BF87EA9F95AF}"/>
              </a:ext>
            </a:extLst>
          </p:cNvPr>
          <p:cNvCxnSpPr/>
          <p:nvPr/>
        </p:nvCxnSpPr>
        <p:spPr bwMode="auto">
          <a:xfrm flipH="1">
            <a:off x="4854889" y="14707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9" name="Straight Connector 98">
            <a:extLst>
              <a:ext uri="{FF2B5EF4-FFF2-40B4-BE49-F238E27FC236}">
                <a16:creationId xmlns:a16="http://schemas.microsoft.com/office/drawing/2014/main" id="{C57044B5-EAD0-E549-B234-D6FECCFB8EF3}"/>
              </a:ext>
            </a:extLst>
          </p:cNvPr>
          <p:cNvCxnSpPr/>
          <p:nvPr/>
        </p:nvCxnSpPr>
        <p:spPr bwMode="auto">
          <a:xfrm flipH="1">
            <a:off x="4854889" y="150409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0" name="Straight Connector 99">
            <a:extLst>
              <a:ext uri="{FF2B5EF4-FFF2-40B4-BE49-F238E27FC236}">
                <a16:creationId xmlns:a16="http://schemas.microsoft.com/office/drawing/2014/main" id="{AD5CA45A-0A58-D841-84EB-B2A900AE1C9A}"/>
              </a:ext>
            </a:extLst>
          </p:cNvPr>
          <p:cNvCxnSpPr/>
          <p:nvPr/>
        </p:nvCxnSpPr>
        <p:spPr bwMode="auto">
          <a:xfrm flipH="1">
            <a:off x="4854889" y="153902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1" name="Straight Connector 100">
            <a:extLst>
              <a:ext uri="{FF2B5EF4-FFF2-40B4-BE49-F238E27FC236}">
                <a16:creationId xmlns:a16="http://schemas.microsoft.com/office/drawing/2014/main" id="{AAF91E0C-2EBA-3644-A405-5B5D3AF19315}"/>
              </a:ext>
            </a:extLst>
          </p:cNvPr>
          <p:cNvCxnSpPr/>
          <p:nvPr/>
        </p:nvCxnSpPr>
        <p:spPr bwMode="auto">
          <a:xfrm flipH="1">
            <a:off x="4854889" y="15723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a:extLst>
              <a:ext uri="{FF2B5EF4-FFF2-40B4-BE49-F238E27FC236}">
                <a16:creationId xmlns:a16="http://schemas.microsoft.com/office/drawing/2014/main" id="{6C50BC13-E678-6346-AA3B-A929FE134329}"/>
              </a:ext>
            </a:extLst>
          </p:cNvPr>
          <p:cNvCxnSpPr/>
          <p:nvPr/>
        </p:nvCxnSpPr>
        <p:spPr bwMode="auto">
          <a:xfrm>
            <a:off x="48834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03" name="Group 97">
            <a:extLst>
              <a:ext uri="{FF2B5EF4-FFF2-40B4-BE49-F238E27FC236}">
                <a16:creationId xmlns:a16="http://schemas.microsoft.com/office/drawing/2014/main" id="{4F422092-97A9-514F-A407-9AD358C67427}"/>
              </a:ext>
            </a:extLst>
          </p:cNvPr>
          <p:cNvGrpSpPr>
            <a:grpSpLocks/>
          </p:cNvGrpSpPr>
          <p:nvPr/>
        </p:nvGrpSpPr>
        <p:grpSpPr bwMode="auto">
          <a:xfrm>
            <a:off x="4859677" y="1432663"/>
            <a:ext cx="23813" cy="25400"/>
            <a:chOff x="8112931" y="3217866"/>
            <a:chExt cx="110967" cy="110967"/>
          </a:xfrm>
        </p:grpSpPr>
        <p:sp>
          <p:nvSpPr>
            <p:cNvPr id="104" name="Oval 103">
              <a:extLst>
                <a:ext uri="{FF2B5EF4-FFF2-40B4-BE49-F238E27FC236}">
                  <a16:creationId xmlns:a16="http://schemas.microsoft.com/office/drawing/2014/main" id="{A502C7A1-64BD-384D-90F0-6CC17854311E}"/>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5" name="Oval 104">
              <a:extLst>
                <a:ext uri="{FF2B5EF4-FFF2-40B4-BE49-F238E27FC236}">
                  <a16:creationId xmlns:a16="http://schemas.microsoft.com/office/drawing/2014/main" id="{F7E9ADA2-EBB0-D04D-A005-8BC4A1EC41FD}"/>
                </a:ext>
              </a:extLst>
            </p:cNvPr>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06" name="Group 98">
            <a:extLst>
              <a:ext uri="{FF2B5EF4-FFF2-40B4-BE49-F238E27FC236}">
                <a16:creationId xmlns:a16="http://schemas.microsoft.com/office/drawing/2014/main" id="{A826EF34-14B8-634D-AFD0-1F255407489D}"/>
              </a:ext>
            </a:extLst>
          </p:cNvPr>
          <p:cNvGrpSpPr>
            <a:grpSpLocks/>
          </p:cNvGrpSpPr>
          <p:nvPr/>
        </p:nvGrpSpPr>
        <p:grpSpPr bwMode="auto">
          <a:xfrm>
            <a:off x="4859677" y="1442187"/>
            <a:ext cx="23813" cy="23812"/>
            <a:chOff x="8112931" y="3217866"/>
            <a:chExt cx="110967" cy="110967"/>
          </a:xfrm>
        </p:grpSpPr>
        <p:sp>
          <p:nvSpPr>
            <p:cNvPr id="107" name="Oval 106">
              <a:extLst>
                <a:ext uri="{FF2B5EF4-FFF2-40B4-BE49-F238E27FC236}">
                  <a16:creationId xmlns:a16="http://schemas.microsoft.com/office/drawing/2014/main" id="{63758D01-35FB-4342-861E-67DA6899793E}"/>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8" name="Oval 107">
              <a:extLst>
                <a:ext uri="{FF2B5EF4-FFF2-40B4-BE49-F238E27FC236}">
                  <a16:creationId xmlns:a16="http://schemas.microsoft.com/office/drawing/2014/main" id="{67E11049-8729-974B-A31A-DCD947D90693}"/>
                </a:ext>
              </a:extLst>
            </p:cNvPr>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09" name="Group 101">
            <a:extLst>
              <a:ext uri="{FF2B5EF4-FFF2-40B4-BE49-F238E27FC236}">
                <a16:creationId xmlns:a16="http://schemas.microsoft.com/office/drawing/2014/main" id="{1793284E-847F-2A4B-AEB3-7F8D49CA447B}"/>
              </a:ext>
            </a:extLst>
          </p:cNvPr>
          <p:cNvGrpSpPr>
            <a:grpSpLocks/>
          </p:cNvGrpSpPr>
          <p:nvPr/>
        </p:nvGrpSpPr>
        <p:grpSpPr bwMode="auto">
          <a:xfrm>
            <a:off x="4859677" y="1475524"/>
            <a:ext cx="23813" cy="25400"/>
            <a:chOff x="8112931" y="3217866"/>
            <a:chExt cx="110967" cy="110967"/>
          </a:xfrm>
        </p:grpSpPr>
        <p:sp>
          <p:nvSpPr>
            <p:cNvPr id="110" name="Oval 109">
              <a:extLst>
                <a:ext uri="{FF2B5EF4-FFF2-40B4-BE49-F238E27FC236}">
                  <a16:creationId xmlns:a16="http://schemas.microsoft.com/office/drawing/2014/main" id="{37C221B9-2ED8-564F-8605-258D9956F2C4}"/>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1" name="Oval 110">
              <a:extLst>
                <a:ext uri="{FF2B5EF4-FFF2-40B4-BE49-F238E27FC236}">
                  <a16:creationId xmlns:a16="http://schemas.microsoft.com/office/drawing/2014/main" id="{B49ABCE2-E045-7847-9486-6CBEEDBB48BD}"/>
                </a:ext>
              </a:extLst>
            </p:cNvPr>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2" name="Group 104">
            <a:extLst>
              <a:ext uri="{FF2B5EF4-FFF2-40B4-BE49-F238E27FC236}">
                <a16:creationId xmlns:a16="http://schemas.microsoft.com/office/drawing/2014/main" id="{435E9953-40F9-D04F-B7E8-950FAD06F5F3}"/>
              </a:ext>
            </a:extLst>
          </p:cNvPr>
          <p:cNvGrpSpPr>
            <a:grpSpLocks/>
          </p:cNvGrpSpPr>
          <p:nvPr/>
        </p:nvGrpSpPr>
        <p:grpSpPr bwMode="auto">
          <a:xfrm>
            <a:off x="4859677" y="1510470"/>
            <a:ext cx="23813" cy="23813"/>
            <a:chOff x="8112931" y="3217866"/>
            <a:chExt cx="110967" cy="110967"/>
          </a:xfrm>
        </p:grpSpPr>
        <p:sp>
          <p:nvSpPr>
            <p:cNvPr id="113" name="Oval 112">
              <a:extLst>
                <a:ext uri="{FF2B5EF4-FFF2-40B4-BE49-F238E27FC236}">
                  <a16:creationId xmlns:a16="http://schemas.microsoft.com/office/drawing/2014/main" id="{EBB06264-8002-2543-9BB6-4748F0C39F21}"/>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4" name="Oval 113">
              <a:extLst>
                <a:ext uri="{FF2B5EF4-FFF2-40B4-BE49-F238E27FC236}">
                  <a16:creationId xmlns:a16="http://schemas.microsoft.com/office/drawing/2014/main" id="{8C6EAD73-82F1-5A48-9B30-F8D1C921CEA0}"/>
                </a:ext>
              </a:extLst>
            </p:cNvPr>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115" name="Rectangle 114">
            <a:extLst>
              <a:ext uri="{FF2B5EF4-FFF2-40B4-BE49-F238E27FC236}">
                <a16:creationId xmlns:a16="http://schemas.microsoft.com/office/drawing/2014/main" id="{F4E32DD0-CF62-6C49-9019-FDF8460276D3}"/>
              </a:ext>
            </a:extLst>
          </p:cNvPr>
          <p:cNvSpPr/>
          <p:nvPr/>
        </p:nvSpPr>
        <p:spPr bwMode="auto">
          <a:xfrm>
            <a:off x="3994472" y="1921611"/>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Rectangle 115">
            <a:extLst>
              <a:ext uri="{FF2B5EF4-FFF2-40B4-BE49-F238E27FC236}">
                <a16:creationId xmlns:a16="http://schemas.microsoft.com/office/drawing/2014/main" id="{705BD8AD-603C-364B-BF80-B29634E58734}"/>
              </a:ext>
            </a:extLst>
          </p:cNvPr>
          <p:cNvSpPr/>
          <p:nvPr/>
        </p:nvSpPr>
        <p:spPr bwMode="auto">
          <a:xfrm>
            <a:off x="4162739" y="1920052"/>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7" name="Rectangle 116">
            <a:extLst>
              <a:ext uri="{FF2B5EF4-FFF2-40B4-BE49-F238E27FC236}">
                <a16:creationId xmlns:a16="http://schemas.microsoft.com/office/drawing/2014/main" id="{A53CB80D-3C45-C348-9769-53538A328A28}"/>
              </a:ext>
            </a:extLst>
          </p:cNvPr>
          <p:cNvSpPr/>
          <p:nvPr/>
        </p:nvSpPr>
        <p:spPr bwMode="auto">
          <a:xfrm>
            <a:off x="4575489" y="1921640"/>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8" name="Rectangle 117">
            <a:extLst>
              <a:ext uri="{FF2B5EF4-FFF2-40B4-BE49-F238E27FC236}">
                <a16:creationId xmlns:a16="http://schemas.microsoft.com/office/drawing/2014/main" id="{62739890-6117-4849-A9D2-04BC9CB0336A}"/>
              </a:ext>
            </a:extLst>
          </p:cNvPr>
          <p:cNvSpPr/>
          <p:nvPr/>
        </p:nvSpPr>
        <p:spPr bwMode="auto">
          <a:xfrm>
            <a:off x="4939026" y="1918437"/>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9" name="Rounded Rectangle 118">
            <a:extLst>
              <a:ext uri="{FF2B5EF4-FFF2-40B4-BE49-F238E27FC236}">
                <a16:creationId xmlns:a16="http://schemas.microsoft.com/office/drawing/2014/main" id="{DBB88D4D-E5EE-D249-A3D7-B54FCA3279BD}"/>
              </a:ext>
            </a:extLst>
          </p:cNvPr>
          <p:cNvSpPr/>
          <p:nvPr/>
        </p:nvSpPr>
        <p:spPr>
          <a:xfrm>
            <a:off x="5029164" y="1860536"/>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120" name="Straight Connector 119">
            <a:extLst>
              <a:ext uri="{FF2B5EF4-FFF2-40B4-BE49-F238E27FC236}">
                <a16:creationId xmlns:a16="http://schemas.microsoft.com/office/drawing/2014/main" id="{E11EC258-1B01-3A49-80C9-6E84402FAEF5}"/>
              </a:ext>
            </a:extLst>
          </p:cNvPr>
          <p:cNvCxnSpPr/>
          <p:nvPr/>
        </p:nvCxnSpPr>
        <p:spPr bwMode="auto">
          <a:xfrm flipH="1">
            <a:off x="3967476" y="194542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1" name="Straight Connector 120">
            <a:extLst>
              <a:ext uri="{FF2B5EF4-FFF2-40B4-BE49-F238E27FC236}">
                <a16:creationId xmlns:a16="http://schemas.microsoft.com/office/drawing/2014/main" id="{A463F0B9-FE2D-0C40-9967-E4AE94F13942}"/>
              </a:ext>
            </a:extLst>
          </p:cNvPr>
          <p:cNvCxnSpPr/>
          <p:nvPr/>
        </p:nvCxnSpPr>
        <p:spPr bwMode="auto">
          <a:xfrm flipH="1">
            <a:off x="3967476" y="198034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2" name="Straight Connector 121">
            <a:extLst>
              <a:ext uri="{FF2B5EF4-FFF2-40B4-BE49-F238E27FC236}">
                <a16:creationId xmlns:a16="http://schemas.microsoft.com/office/drawing/2014/main" id="{0D831B2A-D35F-EC4C-8001-3288DE11A802}"/>
              </a:ext>
            </a:extLst>
          </p:cNvPr>
          <p:cNvCxnSpPr/>
          <p:nvPr/>
        </p:nvCxnSpPr>
        <p:spPr bwMode="auto">
          <a:xfrm flipH="1">
            <a:off x="3967476" y="2013686"/>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3" name="Straight Connector 122">
            <a:extLst>
              <a:ext uri="{FF2B5EF4-FFF2-40B4-BE49-F238E27FC236}">
                <a16:creationId xmlns:a16="http://schemas.microsoft.com/office/drawing/2014/main" id="{690E0B8B-C3F0-CC46-A2DD-EE5A8C98A294}"/>
              </a:ext>
            </a:extLst>
          </p:cNvPr>
          <p:cNvCxnSpPr/>
          <p:nvPr/>
        </p:nvCxnSpPr>
        <p:spPr bwMode="auto">
          <a:xfrm flipH="1">
            <a:off x="3967476" y="2048611"/>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4" name="Straight Connector 123">
            <a:extLst>
              <a:ext uri="{FF2B5EF4-FFF2-40B4-BE49-F238E27FC236}">
                <a16:creationId xmlns:a16="http://schemas.microsoft.com/office/drawing/2014/main" id="{B050D7A2-B69E-7C4A-8802-79442F9D381A}"/>
              </a:ext>
            </a:extLst>
          </p:cNvPr>
          <p:cNvCxnSpPr>
            <a:stCxn id="56" idx="0"/>
            <a:endCxn id="56" idx="2"/>
          </p:cNvCxnSpPr>
          <p:nvPr/>
        </p:nvCxnSpPr>
        <p:spPr bwMode="auto">
          <a:xfrm>
            <a:off x="4558026" y="1910500"/>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5" name="Straight Connector 124">
            <a:extLst>
              <a:ext uri="{FF2B5EF4-FFF2-40B4-BE49-F238E27FC236}">
                <a16:creationId xmlns:a16="http://schemas.microsoft.com/office/drawing/2014/main" id="{580E9977-707E-4C43-808D-308C61A1D622}"/>
              </a:ext>
            </a:extLst>
          </p:cNvPr>
          <p:cNvCxnSpPr/>
          <p:nvPr/>
        </p:nvCxnSpPr>
        <p:spPr bwMode="auto">
          <a:xfrm>
            <a:off x="4918389" y="1907352"/>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6" name="Straight Connector 125">
            <a:extLst>
              <a:ext uri="{FF2B5EF4-FFF2-40B4-BE49-F238E27FC236}">
                <a16:creationId xmlns:a16="http://schemas.microsoft.com/office/drawing/2014/main" id="{DB9C0117-1965-CF4E-AC5C-186D0713ABFA}"/>
              </a:ext>
            </a:extLst>
          </p:cNvPr>
          <p:cNvCxnSpPr/>
          <p:nvPr/>
        </p:nvCxnSpPr>
        <p:spPr bwMode="auto">
          <a:xfrm>
            <a:off x="4150039" y="1912115"/>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27" name="Rectangle 126">
            <a:extLst>
              <a:ext uri="{FF2B5EF4-FFF2-40B4-BE49-F238E27FC236}">
                <a16:creationId xmlns:a16="http://schemas.microsoft.com/office/drawing/2014/main" id="{FB6A89B8-5A11-364B-87B5-924E999611AC}"/>
              </a:ext>
            </a:extLst>
          </p:cNvPr>
          <p:cNvSpPr/>
          <p:nvPr/>
        </p:nvSpPr>
        <p:spPr bwMode="auto">
          <a:xfrm>
            <a:off x="4853310" y="1404086"/>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8" name="Rectangle 127">
            <a:extLst>
              <a:ext uri="{FF2B5EF4-FFF2-40B4-BE49-F238E27FC236}">
                <a16:creationId xmlns:a16="http://schemas.microsoft.com/office/drawing/2014/main" id="{DDE743BF-9438-FB4D-97B1-A810AF36840B}"/>
              </a:ext>
            </a:extLst>
          </p:cNvPr>
          <p:cNvSpPr/>
          <p:nvPr/>
        </p:nvSpPr>
        <p:spPr>
          <a:xfrm>
            <a:off x="3969108" y="1351698"/>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129" name="Can 128">
            <a:extLst>
              <a:ext uri="{FF2B5EF4-FFF2-40B4-BE49-F238E27FC236}">
                <a16:creationId xmlns:a16="http://schemas.microsoft.com/office/drawing/2014/main" id="{63C7A2F2-8EE4-4D44-978E-1DEC0D6EAC0B}"/>
              </a:ext>
            </a:extLst>
          </p:cNvPr>
          <p:cNvSpPr/>
          <p:nvPr/>
        </p:nvSpPr>
        <p:spPr>
          <a:xfrm>
            <a:off x="6213789" y="3518636"/>
            <a:ext cx="538162" cy="6000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0" name="Can 129">
            <a:extLst>
              <a:ext uri="{FF2B5EF4-FFF2-40B4-BE49-F238E27FC236}">
                <a16:creationId xmlns:a16="http://schemas.microsoft.com/office/drawing/2014/main" id="{9D667D88-A6CA-D545-BE62-6BA8A609C314}"/>
              </a:ext>
            </a:extLst>
          </p:cNvPr>
          <p:cNvSpPr/>
          <p:nvPr/>
        </p:nvSpPr>
        <p:spPr>
          <a:xfrm>
            <a:off x="6661470" y="3732977"/>
            <a:ext cx="422275" cy="434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2" name="Can 131">
            <a:extLst>
              <a:ext uri="{FF2B5EF4-FFF2-40B4-BE49-F238E27FC236}">
                <a16:creationId xmlns:a16="http://schemas.microsoft.com/office/drawing/2014/main" id="{BF526264-189A-054B-9A4B-BA1CFF1D9920}"/>
              </a:ext>
            </a:extLst>
          </p:cNvPr>
          <p:cNvSpPr/>
          <p:nvPr/>
        </p:nvSpPr>
        <p:spPr>
          <a:xfrm>
            <a:off x="7280202" y="3629853"/>
            <a:ext cx="770021" cy="499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nvGrpSpPr>
          <p:cNvPr id="133" name="Group 132">
            <a:extLst>
              <a:ext uri="{FF2B5EF4-FFF2-40B4-BE49-F238E27FC236}">
                <a16:creationId xmlns:a16="http://schemas.microsoft.com/office/drawing/2014/main" id="{A045DBE7-E055-0B44-A5F6-45883A540370}"/>
              </a:ext>
            </a:extLst>
          </p:cNvPr>
          <p:cNvGrpSpPr/>
          <p:nvPr/>
        </p:nvGrpSpPr>
        <p:grpSpPr>
          <a:xfrm>
            <a:off x="3964214" y="2502295"/>
            <a:ext cx="1333499" cy="493538"/>
            <a:chOff x="5454524" y="2009903"/>
            <a:chExt cx="1160032" cy="929955"/>
          </a:xfrm>
        </p:grpSpPr>
        <p:sp>
          <p:nvSpPr>
            <p:cNvPr id="134" name="Can 133">
              <a:extLst>
                <a:ext uri="{FF2B5EF4-FFF2-40B4-BE49-F238E27FC236}">
                  <a16:creationId xmlns:a16="http://schemas.microsoft.com/office/drawing/2014/main" id="{9B17FEAE-C5D3-5D4E-83D9-4E7730A20435}"/>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35" name="Multidocument 134">
              <a:extLst>
                <a:ext uri="{FF2B5EF4-FFF2-40B4-BE49-F238E27FC236}">
                  <a16:creationId xmlns:a16="http://schemas.microsoft.com/office/drawing/2014/main" id="{912120C2-4CBD-3247-8ED1-8CA0F6DEC639}"/>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sp>
        <p:nvSpPr>
          <p:cNvPr id="142" name="Rounded Rectangular Callout 141">
            <a:extLst>
              <a:ext uri="{FF2B5EF4-FFF2-40B4-BE49-F238E27FC236}">
                <a16:creationId xmlns:a16="http://schemas.microsoft.com/office/drawing/2014/main" id="{8D3F435A-8798-B249-9EA2-B39248F054A6}"/>
              </a:ext>
            </a:extLst>
          </p:cNvPr>
          <p:cNvSpPr/>
          <p:nvPr/>
        </p:nvSpPr>
        <p:spPr>
          <a:xfrm>
            <a:off x="6662009" y="2097935"/>
            <a:ext cx="1347538" cy="618335"/>
          </a:xfrm>
          <a:prstGeom prst="wedgeRoundRectCallout">
            <a:avLst>
              <a:gd name="adj1" fmla="val -148969"/>
              <a:gd name="adj2" fmla="val 54717"/>
              <a:gd name="adj3" fmla="val 16667"/>
            </a:avLst>
          </a:prstGeom>
          <a:solidFill>
            <a:srgbClr val="FFFF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Metadata</a:t>
            </a:r>
          </a:p>
          <a:p>
            <a:pPr algn="ctr"/>
            <a:r>
              <a:rPr lang="en-US" dirty="0">
                <a:ln w="0"/>
                <a:solidFill>
                  <a:schemeClr val="accent6">
                    <a:lumMod val="50000"/>
                  </a:schemeClr>
                </a:solidFill>
                <a:effectLst>
                  <a:outerShdw blurRad="38100" dist="19050" dir="2700000" algn="tl" rotWithShape="0">
                    <a:schemeClr val="dk1">
                      <a:alpha val="40000"/>
                    </a:schemeClr>
                  </a:outerShdw>
                </a:effectLst>
              </a:rPr>
              <a:t>Repository</a:t>
            </a:r>
          </a:p>
        </p:txBody>
      </p:sp>
      <p:grpSp>
        <p:nvGrpSpPr>
          <p:cNvPr id="131" name="Group 130">
            <a:extLst>
              <a:ext uri="{FF2B5EF4-FFF2-40B4-BE49-F238E27FC236}">
                <a16:creationId xmlns:a16="http://schemas.microsoft.com/office/drawing/2014/main" id="{8BF4AC99-A2D3-5542-A35C-C690468DBC28}"/>
              </a:ext>
            </a:extLst>
          </p:cNvPr>
          <p:cNvGrpSpPr/>
          <p:nvPr/>
        </p:nvGrpSpPr>
        <p:grpSpPr>
          <a:xfrm>
            <a:off x="212787" y="1000990"/>
            <a:ext cx="2529597" cy="2529597"/>
            <a:chOff x="6175074" y="375402"/>
            <a:chExt cx="2529597" cy="2529597"/>
          </a:xfrm>
        </p:grpSpPr>
        <p:pic>
          <p:nvPicPr>
            <p:cNvPr id="136" name="Picture 135" descr="A picture containing plate, clock, table&#10;&#10;Description automatically generated">
              <a:extLst>
                <a:ext uri="{FF2B5EF4-FFF2-40B4-BE49-F238E27FC236}">
                  <a16:creationId xmlns:a16="http://schemas.microsoft.com/office/drawing/2014/main" id="{7E9E96AD-B41E-7849-BD47-C5F27DFF59D0}"/>
                </a:ext>
              </a:extLst>
            </p:cNvPr>
            <p:cNvPicPr>
              <a:picLocks noChangeAspect="1"/>
            </p:cNvPicPr>
            <p:nvPr/>
          </p:nvPicPr>
          <p:blipFill>
            <a:blip r:embed="rId2"/>
            <a:stretch>
              <a:fillRect/>
            </a:stretch>
          </p:blipFill>
          <p:spPr>
            <a:xfrm>
              <a:off x="6175074" y="375402"/>
              <a:ext cx="2529597" cy="2529597"/>
            </a:xfrm>
            <a:prstGeom prst="rect">
              <a:avLst/>
            </a:prstGeom>
          </p:spPr>
        </p:pic>
        <mc:AlternateContent xmlns:mc="http://schemas.openxmlformats.org/markup-compatibility/2006" xmlns:p14="http://schemas.microsoft.com/office/powerpoint/2010/main">
          <mc:Choice Requires="p14">
            <p:contentPart p14:bwMode="auto" r:id="rId3">
              <p14:nvContentPartPr>
                <p14:cNvPr id="137" name="Ink 136">
                  <a:extLst>
                    <a:ext uri="{FF2B5EF4-FFF2-40B4-BE49-F238E27FC236}">
                      <a16:creationId xmlns:a16="http://schemas.microsoft.com/office/drawing/2014/main" id="{A39AE8DC-5838-294A-AB69-B28E3CBD9448}"/>
                    </a:ext>
                  </a:extLst>
                </p14:cNvPr>
                <p14:cNvContentPartPr/>
                <p14:nvPr/>
              </p14:nvContentPartPr>
              <p14:xfrm>
                <a:off x="7149500" y="1222751"/>
                <a:ext cx="47520" cy="46800"/>
              </p14:xfrm>
            </p:contentPart>
          </mc:Choice>
          <mc:Fallback xmlns="">
            <p:pic>
              <p:nvPicPr>
                <p:cNvPr id="137" name="Ink 136">
                  <a:extLst>
                    <a:ext uri="{FF2B5EF4-FFF2-40B4-BE49-F238E27FC236}">
                      <a16:creationId xmlns:a16="http://schemas.microsoft.com/office/drawing/2014/main" id="{A39AE8DC-5838-294A-AB69-B28E3CBD9448}"/>
                    </a:ext>
                  </a:extLst>
                </p:cNvPr>
                <p:cNvPicPr/>
                <p:nvPr/>
              </p:nvPicPr>
              <p:blipFill>
                <a:blip r:embed="rId4"/>
                <a:stretch>
                  <a:fillRect/>
                </a:stretch>
              </p:blipFill>
              <p:spPr>
                <a:xfrm>
                  <a:off x="7140860" y="1214111"/>
                  <a:ext cx="65160" cy="64440"/>
                </a:xfrm>
                <a:prstGeom prst="rect">
                  <a:avLst/>
                </a:prstGeom>
              </p:spPr>
            </p:pic>
          </mc:Fallback>
        </mc:AlternateContent>
        <p:grpSp>
          <p:nvGrpSpPr>
            <p:cNvPr id="138" name="Group 137">
              <a:extLst>
                <a:ext uri="{FF2B5EF4-FFF2-40B4-BE49-F238E27FC236}">
                  <a16:creationId xmlns:a16="http://schemas.microsoft.com/office/drawing/2014/main" id="{A5D1639F-171F-3D45-AF40-7FFCF412E04C}"/>
                </a:ext>
              </a:extLst>
            </p:cNvPr>
            <p:cNvGrpSpPr/>
            <p:nvPr/>
          </p:nvGrpSpPr>
          <p:grpSpPr>
            <a:xfrm>
              <a:off x="6934580" y="1369271"/>
              <a:ext cx="423720" cy="349200"/>
              <a:chOff x="6934580" y="1369271"/>
              <a:chExt cx="423720" cy="349200"/>
            </a:xfrm>
          </p:grpSpPr>
          <mc:AlternateContent xmlns:mc="http://schemas.openxmlformats.org/markup-compatibility/2006" xmlns:p14="http://schemas.microsoft.com/office/powerpoint/2010/main">
            <mc:Choice Requires="p14">
              <p:contentPart p14:bwMode="auto" r:id="rId5">
                <p14:nvContentPartPr>
                  <p14:cNvPr id="139" name="Ink 138">
                    <a:extLst>
                      <a:ext uri="{FF2B5EF4-FFF2-40B4-BE49-F238E27FC236}">
                        <a16:creationId xmlns:a16="http://schemas.microsoft.com/office/drawing/2014/main" id="{367C565A-0400-5247-9A5A-9404DC2F9B88}"/>
                      </a:ext>
                    </a:extLst>
                  </p14:cNvPr>
                  <p14:cNvContentPartPr/>
                  <p14:nvPr/>
                </p14:nvContentPartPr>
                <p14:xfrm>
                  <a:off x="7003700" y="1370711"/>
                  <a:ext cx="131760" cy="347400"/>
                </p14:xfrm>
              </p:contentPart>
            </mc:Choice>
            <mc:Fallback xmlns="">
              <p:pic>
                <p:nvPicPr>
                  <p:cNvPr id="139" name="Ink 138">
                    <a:extLst>
                      <a:ext uri="{FF2B5EF4-FFF2-40B4-BE49-F238E27FC236}">
                        <a16:creationId xmlns:a16="http://schemas.microsoft.com/office/drawing/2014/main" id="{367C565A-0400-5247-9A5A-9404DC2F9B88}"/>
                      </a:ext>
                    </a:extLst>
                  </p:cNvPr>
                  <p:cNvPicPr/>
                  <p:nvPr/>
                </p:nvPicPr>
                <p:blipFill>
                  <a:blip r:embed="rId6"/>
                  <a:stretch>
                    <a:fillRect/>
                  </a:stretch>
                </p:blipFill>
                <p:spPr>
                  <a:xfrm>
                    <a:off x="6994700" y="1362071"/>
                    <a:ext cx="149400" cy="3650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40" name="Ink 139">
                    <a:extLst>
                      <a:ext uri="{FF2B5EF4-FFF2-40B4-BE49-F238E27FC236}">
                        <a16:creationId xmlns:a16="http://schemas.microsoft.com/office/drawing/2014/main" id="{B83BB2E1-1E51-7F44-915A-220E6234AB77}"/>
                      </a:ext>
                    </a:extLst>
                  </p14:cNvPr>
                  <p14:cNvContentPartPr/>
                  <p14:nvPr/>
                </p14:nvContentPartPr>
                <p14:xfrm>
                  <a:off x="7135100" y="1369271"/>
                  <a:ext cx="128520" cy="246240"/>
                </p14:xfrm>
              </p:contentPart>
            </mc:Choice>
            <mc:Fallback xmlns="">
              <p:pic>
                <p:nvPicPr>
                  <p:cNvPr id="140" name="Ink 139">
                    <a:extLst>
                      <a:ext uri="{FF2B5EF4-FFF2-40B4-BE49-F238E27FC236}">
                        <a16:creationId xmlns:a16="http://schemas.microsoft.com/office/drawing/2014/main" id="{B83BB2E1-1E51-7F44-915A-220E6234AB77}"/>
                      </a:ext>
                    </a:extLst>
                  </p:cNvPr>
                  <p:cNvPicPr/>
                  <p:nvPr/>
                </p:nvPicPr>
                <p:blipFill>
                  <a:blip r:embed="rId8"/>
                  <a:stretch>
                    <a:fillRect/>
                  </a:stretch>
                </p:blipFill>
                <p:spPr>
                  <a:xfrm>
                    <a:off x="7126100" y="1360631"/>
                    <a:ext cx="146160" cy="2638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41" name="Ink 140">
                    <a:extLst>
                      <a:ext uri="{FF2B5EF4-FFF2-40B4-BE49-F238E27FC236}">
                        <a16:creationId xmlns:a16="http://schemas.microsoft.com/office/drawing/2014/main" id="{04E6493F-0FDA-7547-993A-30BF38497AB5}"/>
                      </a:ext>
                    </a:extLst>
                  </p14:cNvPr>
                  <p14:cNvContentPartPr/>
                  <p14:nvPr/>
                </p14:nvContentPartPr>
                <p14:xfrm>
                  <a:off x="7283780" y="1375391"/>
                  <a:ext cx="59760" cy="178560"/>
                </p14:xfrm>
              </p:contentPart>
            </mc:Choice>
            <mc:Fallback xmlns="">
              <p:pic>
                <p:nvPicPr>
                  <p:cNvPr id="141" name="Ink 140">
                    <a:extLst>
                      <a:ext uri="{FF2B5EF4-FFF2-40B4-BE49-F238E27FC236}">
                        <a16:creationId xmlns:a16="http://schemas.microsoft.com/office/drawing/2014/main" id="{04E6493F-0FDA-7547-993A-30BF38497AB5}"/>
                      </a:ext>
                    </a:extLst>
                  </p:cNvPr>
                  <p:cNvPicPr/>
                  <p:nvPr/>
                </p:nvPicPr>
                <p:blipFill>
                  <a:blip r:embed="rId10"/>
                  <a:stretch>
                    <a:fillRect/>
                  </a:stretch>
                </p:blipFill>
                <p:spPr>
                  <a:xfrm>
                    <a:off x="7274780" y="1366751"/>
                    <a:ext cx="77400" cy="1962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43" name="Ink 142">
                    <a:extLst>
                      <a:ext uri="{FF2B5EF4-FFF2-40B4-BE49-F238E27FC236}">
                        <a16:creationId xmlns:a16="http://schemas.microsoft.com/office/drawing/2014/main" id="{5CDCE74A-191C-8647-8B23-4588FF10E2AE}"/>
                      </a:ext>
                    </a:extLst>
                  </p14:cNvPr>
                  <p14:cNvContentPartPr/>
                  <p14:nvPr/>
                </p14:nvContentPartPr>
                <p14:xfrm>
                  <a:off x="7268300" y="1510031"/>
                  <a:ext cx="360" cy="360"/>
                </p14:xfrm>
              </p:contentPart>
            </mc:Choice>
            <mc:Fallback xmlns="">
              <p:pic>
                <p:nvPicPr>
                  <p:cNvPr id="143" name="Ink 142">
                    <a:extLst>
                      <a:ext uri="{FF2B5EF4-FFF2-40B4-BE49-F238E27FC236}">
                        <a16:creationId xmlns:a16="http://schemas.microsoft.com/office/drawing/2014/main" id="{5CDCE74A-191C-8647-8B23-4588FF10E2AE}"/>
                      </a:ext>
                    </a:extLst>
                  </p:cNvPr>
                  <p:cNvPicPr/>
                  <p:nvPr/>
                </p:nvPicPr>
                <p:blipFill>
                  <a:blip r:embed="rId12"/>
                  <a:stretch>
                    <a:fillRect/>
                  </a:stretch>
                </p:blipFill>
                <p:spPr>
                  <a:xfrm>
                    <a:off x="7259660" y="150139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44" name="Ink 143">
                    <a:extLst>
                      <a:ext uri="{FF2B5EF4-FFF2-40B4-BE49-F238E27FC236}">
                        <a16:creationId xmlns:a16="http://schemas.microsoft.com/office/drawing/2014/main" id="{CB9AF268-D1AA-7149-82F9-C536BA3370BE}"/>
                      </a:ext>
                    </a:extLst>
                  </p14:cNvPr>
                  <p14:cNvContentPartPr/>
                  <p14:nvPr/>
                </p14:nvContentPartPr>
                <p14:xfrm>
                  <a:off x="7270460" y="1519031"/>
                  <a:ext cx="360" cy="360"/>
                </p14:xfrm>
              </p:contentPart>
            </mc:Choice>
            <mc:Fallback xmlns="">
              <p:pic>
                <p:nvPicPr>
                  <p:cNvPr id="144" name="Ink 143">
                    <a:extLst>
                      <a:ext uri="{FF2B5EF4-FFF2-40B4-BE49-F238E27FC236}">
                        <a16:creationId xmlns:a16="http://schemas.microsoft.com/office/drawing/2014/main" id="{CB9AF268-D1AA-7149-82F9-C536BA3370BE}"/>
                      </a:ext>
                    </a:extLst>
                  </p:cNvPr>
                  <p:cNvPicPr/>
                  <p:nvPr/>
                </p:nvPicPr>
                <p:blipFill>
                  <a:blip r:embed="rId14"/>
                  <a:stretch>
                    <a:fillRect/>
                  </a:stretch>
                </p:blipFill>
                <p:spPr>
                  <a:xfrm>
                    <a:off x="7207820" y="145603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5" name="Ink 144">
                    <a:extLst>
                      <a:ext uri="{FF2B5EF4-FFF2-40B4-BE49-F238E27FC236}">
                        <a16:creationId xmlns:a16="http://schemas.microsoft.com/office/drawing/2014/main" id="{175B6683-FACC-4448-846B-78FB96D49C87}"/>
                      </a:ext>
                    </a:extLst>
                  </p14:cNvPr>
                  <p14:cNvContentPartPr/>
                  <p14:nvPr/>
                </p14:nvContentPartPr>
                <p14:xfrm>
                  <a:off x="7255700" y="1646111"/>
                  <a:ext cx="360" cy="360"/>
                </p14:xfrm>
              </p:contentPart>
            </mc:Choice>
            <mc:Fallback xmlns="">
              <p:pic>
                <p:nvPicPr>
                  <p:cNvPr id="145" name="Ink 144">
                    <a:extLst>
                      <a:ext uri="{FF2B5EF4-FFF2-40B4-BE49-F238E27FC236}">
                        <a16:creationId xmlns:a16="http://schemas.microsoft.com/office/drawing/2014/main" id="{175B6683-FACC-4448-846B-78FB96D49C87}"/>
                      </a:ext>
                    </a:extLst>
                  </p:cNvPr>
                  <p:cNvPicPr/>
                  <p:nvPr/>
                </p:nvPicPr>
                <p:blipFill>
                  <a:blip r:embed="rId14"/>
                  <a:stretch>
                    <a:fillRect/>
                  </a:stretch>
                </p:blipFill>
                <p:spPr>
                  <a:xfrm>
                    <a:off x="7193060" y="15831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46" name="Ink 145">
                    <a:extLst>
                      <a:ext uri="{FF2B5EF4-FFF2-40B4-BE49-F238E27FC236}">
                        <a16:creationId xmlns:a16="http://schemas.microsoft.com/office/drawing/2014/main" id="{44CDAD39-C249-E747-BABD-5A57CB1D94C0}"/>
                      </a:ext>
                    </a:extLst>
                  </p14:cNvPr>
                  <p14:cNvContentPartPr/>
                  <p14:nvPr/>
                </p14:nvContentPartPr>
                <p14:xfrm>
                  <a:off x="7239860" y="1613351"/>
                  <a:ext cx="360" cy="360"/>
                </p14:xfrm>
              </p:contentPart>
            </mc:Choice>
            <mc:Fallback xmlns="">
              <p:pic>
                <p:nvPicPr>
                  <p:cNvPr id="146" name="Ink 145">
                    <a:extLst>
                      <a:ext uri="{FF2B5EF4-FFF2-40B4-BE49-F238E27FC236}">
                        <a16:creationId xmlns:a16="http://schemas.microsoft.com/office/drawing/2014/main" id="{44CDAD39-C249-E747-BABD-5A57CB1D94C0}"/>
                      </a:ext>
                    </a:extLst>
                  </p:cNvPr>
                  <p:cNvPicPr/>
                  <p:nvPr/>
                </p:nvPicPr>
                <p:blipFill>
                  <a:blip r:embed="rId14"/>
                  <a:stretch>
                    <a:fillRect/>
                  </a:stretch>
                </p:blipFill>
                <p:spPr>
                  <a:xfrm>
                    <a:off x="7177220" y="15507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47" name="Ink 146">
                    <a:extLst>
                      <a:ext uri="{FF2B5EF4-FFF2-40B4-BE49-F238E27FC236}">
                        <a16:creationId xmlns:a16="http://schemas.microsoft.com/office/drawing/2014/main" id="{441FF483-D772-0844-869B-C6654EBBC828}"/>
                      </a:ext>
                    </a:extLst>
                  </p14:cNvPr>
                  <p14:cNvContentPartPr/>
                  <p14:nvPr/>
                </p14:nvContentPartPr>
                <p14:xfrm>
                  <a:off x="7236260" y="1653671"/>
                  <a:ext cx="360" cy="360"/>
                </p14:xfrm>
              </p:contentPart>
            </mc:Choice>
            <mc:Fallback xmlns="">
              <p:pic>
                <p:nvPicPr>
                  <p:cNvPr id="147" name="Ink 146">
                    <a:extLst>
                      <a:ext uri="{FF2B5EF4-FFF2-40B4-BE49-F238E27FC236}">
                        <a16:creationId xmlns:a16="http://schemas.microsoft.com/office/drawing/2014/main" id="{441FF483-D772-0844-869B-C6654EBBC828}"/>
                      </a:ext>
                    </a:extLst>
                  </p:cNvPr>
                  <p:cNvPicPr/>
                  <p:nvPr/>
                </p:nvPicPr>
                <p:blipFill>
                  <a:blip r:embed="rId14"/>
                  <a:stretch>
                    <a:fillRect/>
                  </a:stretch>
                </p:blipFill>
                <p:spPr>
                  <a:xfrm>
                    <a:off x="7173260" y="159103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48" name="Ink 147">
                    <a:extLst>
                      <a:ext uri="{FF2B5EF4-FFF2-40B4-BE49-F238E27FC236}">
                        <a16:creationId xmlns:a16="http://schemas.microsoft.com/office/drawing/2014/main" id="{25647794-BB84-FC42-8750-F1749AD1C38A}"/>
                      </a:ext>
                    </a:extLst>
                  </p14:cNvPr>
                  <p14:cNvContentPartPr/>
                  <p14:nvPr/>
                </p14:nvContentPartPr>
                <p14:xfrm>
                  <a:off x="7296740" y="1678511"/>
                  <a:ext cx="360" cy="360"/>
                </p14:xfrm>
              </p:contentPart>
            </mc:Choice>
            <mc:Fallback xmlns="">
              <p:pic>
                <p:nvPicPr>
                  <p:cNvPr id="148" name="Ink 147">
                    <a:extLst>
                      <a:ext uri="{FF2B5EF4-FFF2-40B4-BE49-F238E27FC236}">
                        <a16:creationId xmlns:a16="http://schemas.microsoft.com/office/drawing/2014/main" id="{25647794-BB84-FC42-8750-F1749AD1C38A}"/>
                      </a:ext>
                    </a:extLst>
                  </p:cNvPr>
                  <p:cNvPicPr/>
                  <p:nvPr/>
                </p:nvPicPr>
                <p:blipFill>
                  <a:blip r:embed="rId14"/>
                  <a:stretch>
                    <a:fillRect/>
                  </a:stretch>
                </p:blipFill>
                <p:spPr>
                  <a:xfrm>
                    <a:off x="7234100" y="16158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49" name="Ink 148">
                    <a:extLst>
                      <a:ext uri="{FF2B5EF4-FFF2-40B4-BE49-F238E27FC236}">
                        <a16:creationId xmlns:a16="http://schemas.microsoft.com/office/drawing/2014/main" id="{A305AAE4-58CB-CB4E-AD23-049A6A25EC5D}"/>
                      </a:ext>
                    </a:extLst>
                  </p14:cNvPr>
                  <p14:cNvContentPartPr/>
                  <p14:nvPr/>
                </p14:nvContentPartPr>
                <p14:xfrm>
                  <a:off x="7355420" y="1634231"/>
                  <a:ext cx="360" cy="360"/>
                </p14:xfrm>
              </p:contentPart>
            </mc:Choice>
            <mc:Fallback xmlns="">
              <p:pic>
                <p:nvPicPr>
                  <p:cNvPr id="149" name="Ink 148">
                    <a:extLst>
                      <a:ext uri="{FF2B5EF4-FFF2-40B4-BE49-F238E27FC236}">
                        <a16:creationId xmlns:a16="http://schemas.microsoft.com/office/drawing/2014/main" id="{A305AAE4-58CB-CB4E-AD23-049A6A25EC5D}"/>
                      </a:ext>
                    </a:extLst>
                  </p:cNvPr>
                  <p:cNvPicPr/>
                  <p:nvPr/>
                </p:nvPicPr>
                <p:blipFill>
                  <a:blip r:embed="rId14"/>
                  <a:stretch>
                    <a:fillRect/>
                  </a:stretch>
                </p:blipFill>
                <p:spPr>
                  <a:xfrm>
                    <a:off x="7292420" y="157159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50" name="Ink 149">
                    <a:extLst>
                      <a:ext uri="{FF2B5EF4-FFF2-40B4-BE49-F238E27FC236}">
                        <a16:creationId xmlns:a16="http://schemas.microsoft.com/office/drawing/2014/main" id="{8A482012-F36B-1448-933D-DF9B6B16F477}"/>
                      </a:ext>
                    </a:extLst>
                  </p14:cNvPr>
                  <p14:cNvContentPartPr/>
                  <p14:nvPr/>
                </p14:nvContentPartPr>
                <p14:xfrm>
                  <a:off x="7357940" y="1530551"/>
                  <a:ext cx="360" cy="360"/>
                </p14:xfrm>
              </p:contentPart>
            </mc:Choice>
            <mc:Fallback xmlns="">
              <p:pic>
                <p:nvPicPr>
                  <p:cNvPr id="150" name="Ink 149">
                    <a:extLst>
                      <a:ext uri="{FF2B5EF4-FFF2-40B4-BE49-F238E27FC236}">
                        <a16:creationId xmlns:a16="http://schemas.microsoft.com/office/drawing/2014/main" id="{8A482012-F36B-1448-933D-DF9B6B16F477}"/>
                      </a:ext>
                    </a:extLst>
                  </p:cNvPr>
                  <p:cNvPicPr/>
                  <p:nvPr/>
                </p:nvPicPr>
                <p:blipFill>
                  <a:blip r:embed="rId14"/>
                  <a:stretch>
                    <a:fillRect/>
                  </a:stretch>
                </p:blipFill>
                <p:spPr>
                  <a:xfrm>
                    <a:off x="7295300" y="14675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51" name="Ink 150">
                    <a:extLst>
                      <a:ext uri="{FF2B5EF4-FFF2-40B4-BE49-F238E27FC236}">
                        <a16:creationId xmlns:a16="http://schemas.microsoft.com/office/drawing/2014/main" id="{DA37F5C5-C03C-C445-A08E-290A7E145BC0}"/>
                      </a:ext>
                    </a:extLst>
                  </p14:cNvPr>
                  <p14:cNvContentPartPr/>
                  <p14:nvPr/>
                </p14:nvContentPartPr>
                <p14:xfrm>
                  <a:off x="7307180" y="1453511"/>
                  <a:ext cx="360" cy="360"/>
                </p14:xfrm>
              </p:contentPart>
            </mc:Choice>
            <mc:Fallback xmlns="">
              <p:pic>
                <p:nvPicPr>
                  <p:cNvPr id="151" name="Ink 150">
                    <a:extLst>
                      <a:ext uri="{FF2B5EF4-FFF2-40B4-BE49-F238E27FC236}">
                        <a16:creationId xmlns:a16="http://schemas.microsoft.com/office/drawing/2014/main" id="{DA37F5C5-C03C-C445-A08E-290A7E145BC0}"/>
                      </a:ext>
                    </a:extLst>
                  </p:cNvPr>
                  <p:cNvPicPr/>
                  <p:nvPr/>
                </p:nvPicPr>
                <p:blipFill>
                  <a:blip r:embed="rId14"/>
                  <a:stretch>
                    <a:fillRect/>
                  </a:stretch>
                </p:blipFill>
                <p:spPr>
                  <a:xfrm>
                    <a:off x="7244540" y="13905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52" name="Ink 151">
                    <a:extLst>
                      <a:ext uri="{FF2B5EF4-FFF2-40B4-BE49-F238E27FC236}">
                        <a16:creationId xmlns:a16="http://schemas.microsoft.com/office/drawing/2014/main" id="{B72C89D6-BF73-BB47-A054-5E381020A348}"/>
                      </a:ext>
                    </a:extLst>
                  </p14:cNvPr>
                  <p14:cNvContentPartPr/>
                  <p14:nvPr/>
                </p14:nvContentPartPr>
                <p14:xfrm>
                  <a:off x="6970580" y="1442351"/>
                  <a:ext cx="360" cy="360"/>
                </p14:xfrm>
              </p:contentPart>
            </mc:Choice>
            <mc:Fallback xmlns="">
              <p:pic>
                <p:nvPicPr>
                  <p:cNvPr id="152" name="Ink 151">
                    <a:extLst>
                      <a:ext uri="{FF2B5EF4-FFF2-40B4-BE49-F238E27FC236}">
                        <a16:creationId xmlns:a16="http://schemas.microsoft.com/office/drawing/2014/main" id="{B72C89D6-BF73-BB47-A054-5E381020A348}"/>
                      </a:ext>
                    </a:extLst>
                  </p:cNvPr>
                  <p:cNvPicPr/>
                  <p:nvPr/>
                </p:nvPicPr>
                <p:blipFill>
                  <a:blip r:embed="rId14"/>
                  <a:stretch>
                    <a:fillRect/>
                  </a:stretch>
                </p:blipFill>
                <p:spPr>
                  <a:xfrm>
                    <a:off x="6907940" y="13793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53" name="Ink 152">
                    <a:extLst>
                      <a:ext uri="{FF2B5EF4-FFF2-40B4-BE49-F238E27FC236}">
                        <a16:creationId xmlns:a16="http://schemas.microsoft.com/office/drawing/2014/main" id="{EA9AC923-DA50-B545-A059-7CB9FA9F4687}"/>
                      </a:ext>
                    </a:extLst>
                  </p14:cNvPr>
                  <p14:cNvContentPartPr/>
                  <p14:nvPr/>
                </p14:nvContentPartPr>
                <p14:xfrm>
                  <a:off x="7004060" y="1524791"/>
                  <a:ext cx="360" cy="360"/>
                </p14:xfrm>
              </p:contentPart>
            </mc:Choice>
            <mc:Fallback xmlns="">
              <p:pic>
                <p:nvPicPr>
                  <p:cNvPr id="153" name="Ink 152">
                    <a:extLst>
                      <a:ext uri="{FF2B5EF4-FFF2-40B4-BE49-F238E27FC236}">
                        <a16:creationId xmlns:a16="http://schemas.microsoft.com/office/drawing/2014/main" id="{EA9AC923-DA50-B545-A059-7CB9FA9F4687}"/>
                      </a:ext>
                    </a:extLst>
                  </p:cNvPr>
                  <p:cNvPicPr/>
                  <p:nvPr/>
                </p:nvPicPr>
                <p:blipFill>
                  <a:blip r:embed="rId14"/>
                  <a:stretch>
                    <a:fillRect/>
                  </a:stretch>
                </p:blipFill>
                <p:spPr>
                  <a:xfrm>
                    <a:off x="6941060" y="14621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54" name="Ink 153">
                    <a:extLst>
                      <a:ext uri="{FF2B5EF4-FFF2-40B4-BE49-F238E27FC236}">
                        <a16:creationId xmlns:a16="http://schemas.microsoft.com/office/drawing/2014/main" id="{01D6B4F0-CE72-7043-9D66-193948399B09}"/>
                      </a:ext>
                    </a:extLst>
                  </p14:cNvPr>
                  <p14:cNvContentPartPr/>
                  <p14:nvPr/>
                </p14:nvContentPartPr>
                <p14:xfrm>
                  <a:off x="7023140" y="1605431"/>
                  <a:ext cx="360" cy="360"/>
                </p14:xfrm>
              </p:contentPart>
            </mc:Choice>
            <mc:Fallback xmlns="">
              <p:pic>
                <p:nvPicPr>
                  <p:cNvPr id="154" name="Ink 153">
                    <a:extLst>
                      <a:ext uri="{FF2B5EF4-FFF2-40B4-BE49-F238E27FC236}">
                        <a16:creationId xmlns:a16="http://schemas.microsoft.com/office/drawing/2014/main" id="{01D6B4F0-CE72-7043-9D66-193948399B09}"/>
                      </a:ext>
                    </a:extLst>
                  </p:cNvPr>
                  <p:cNvPicPr/>
                  <p:nvPr/>
                </p:nvPicPr>
                <p:blipFill>
                  <a:blip r:embed="rId14"/>
                  <a:stretch>
                    <a:fillRect/>
                  </a:stretch>
                </p:blipFill>
                <p:spPr>
                  <a:xfrm>
                    <a:off x="6960140" y="154243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55" name="Ink 154">
                    <a:extLst>
                      <a:ext uri="{FF2B5EF4-FFF2-40B4-BE49-F238E27FC236}">
                        <a16:creationId xmlns:a16="http://schemas.microsoft.com/office/drawing/2014/main" id="{F42A84F9-59E0-974D-B837-601E21B62091}"/>
                      </a:ext>
                    </a:extLst>
                  </p14:cNvPr>
                  <p14:cNvContentPartPr/>
                  <p14:nvPr/>
                </p14:nvContentPartPr>
                <p14:xfrm>
                  <a:off x="7024580" y="1677071"/>
                  <a:ext cx="360" cy="360"/>
                </p14:xfrm>
              </p:contentPart>
            </mc:Choice>
            <mc:Fallback xmlns="">
              <p:pic>
                <p:nvPicPr>
                  <p:cNvPr id="155" name="Ink 154">
                    <a:extLst>
                      <a:ext uri="{FF2B5EF4-FFF2-40B4-BE49-F238E27FC236}">
                        <a16:creationId xmlns:a16="http://schemas.microsoft.com/office/drawing/2014/main" id="{F42A84F9-59E0-974D-B837-601E21B62091}"/>
                      </a:ext>
                    </a:extLst>
                  </p:cNvPr>
                  <p:cNvPicPr/>
                  <p:nvPr/>
                </p:nvPicPr>
                <p:blipFill>
                  <a:blip r:embed="rId14"/>
                  <a:stretch>
                    <a:fillRect/>
                  </a:stretch>
                </p:blipFill>
                <p:spPr>
                  <a:xfrm>
                    <a:off x="6961580" y="16140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56" name="Ink 155">
                    <a:extLst>
                      <a:ext uri="{FF2B5EF4-FFF2-40B4-BE49-F238E27FC236}">
                        <a16:creationId xmlns:a16="http://schemas.microsoft.com/office/drawing/2014/main" id="{673CE22B-BA0C-624E-9023-67BE4BEE3B33}"/>
                      </a:ext>
                    </a:extLst>
                  </p14:cNvPr>
                  <p14:cNvContentPartPr/>
                  <p14:nvPr/>
                </p14:nvContentPartPr>
                <p14:xfrm>
                  <a:off x="7008380" y="1718111"/>
                  <a:ext cx="360" cy="360"/>
                </p14:xfrm>
              </p:contentPart>
            </mc:Choice>
            <mc:Fallback xmlns="">
              <p:pic>
                <p:nvPicPr>
                  <p:cNvPr id="156" name="Ink 155">
                    <a:extLst>
                      <a:ext uri="{FF2B5EF4-FFF2-40B4-BE49-F238E27FC236}">
                        <a16:creationId xmlns:a16="http://schemas.microsoft.com/office/drawing/2014/main" id="{673CE22B-BA0C-624E-9023-67BE4BEE3B33}"/>
                      </a:ext>
                    </a:extLst>
                  </p:cNvPr>
                  <p:cNvPicPr/>
                  <p:nvPr/>
                </p:nvPicPr>
                <p:blipFill>
                  <a:blip r:embed="rId14"/>
                  <a:stretch>
                    <a:fillRect/>
                  </a:stretch>
                </p:blipFill>
                <p:spPr>
                  <a:xfrm>
                    <a:off x="6945740" y="16551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157" name="Ink 156">
                    <a:extLst>
                      <a:ext uri="{FF2B5EF4-FFF2-40B4-BE49-F238E27FC236}">
                        <a16:creationId xmlns:a16="http://schemas.microsoft.com/office/drawing/2014/main" id="{1AC1CA9F-470B-D240-BF55-47D8B190E467}"/>
                      </a:ext>
                    </a:extLst>
                  </p14:cNvPr>
                  <p14:cNvContentPartPr/>
                  <p14:nvPr/>
                </p14:nvContentPartPr>
                <p14:xfrm>
                  <a:off x="6934580" y="1660511"/>
                  <a:ext cx="360" cy="360"/>
                </p14:xfrm>
              </p:contentPart>
            </mc:Choice>
            <mc:Fallback xmlns="">
              <p:pic>
                <p:nvPicPr>
                  <p:cNvPr id="157" name="Ink 156">
                    <a:extLst>
                      <a:ext uri="{FF2B5EF4-FFF2-40B4-BE49-F238E27FC236}">
                        <a16:creationId xmlns:a16="http://schemas.microsoft.com/office/drawing/2014/main" id="{1AC1CA9F-470B-D240-BF55-47D8B190E467}"/>
                      </a:ext>
                    </a:extLst>
                  </p:cNvPr>
                  <p:cNvPicPr/>
                  <p:nvPr/>
                </p:nvPicPr>
                <p:blipFill>
                  <a:blip r:embed="rId14"/>
                  <a:stretch>
                    <a:fillRect/>
                  </a:stretch>
                </p:blipFill>
                <p:spPr>
                  <a:xfrm>
                    <a:off x="6871580" y="15978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58" name="Ink 157">
                    <a:extLst>
                      <a:ext uri="{FF2B5EF4-FFF2-40B4-BE49-F238E27FC236}">
                        <a16:creationId xmlns:a16="http://schemas.microsoft.com/office/drawing/2014/main" id="{4C4B8B01-DEC9-C84A-A910-59B3A1271BDC}"/>
                      </a:ext>
                    </a:extLst>
                  </p14:cNvPr>
                  <p14:cNvContentPartPr/>
                  <p14:nvPr/>
                </p14:nvContentPartPr>
                <p14:xfrm>
                  <a:off x="6953300" y="1536671"/>
                  <a:ext cx="360" cy="360"/>
                </p14:xfrm>
              </p:contentPart>
            </mc:Choice>
            <mc:Fallback xmlns="">
              <p:pic>
                <p:nvPicPr>
                  <p:cNvPr id="158" name="Ink 157">
                    <a:extLst>
                      <a:ext uri="{FF2B5EF4-FFF2-40B4-BE49-F238E27FC236}">
                        <a16:creationId xmlns:a16="http://schemas.microsoft.com/office/drawing/2014/main" id="{4C4B8B01-DEC9-C84A-A910-59B3A1271BDC}"/>
                      </a:ext>
                    </a:extLst>
                  </p:cNvPr>
                  <p:cNvPicPr/>
                  <p:nvPr/>
                </p:nvPicPr>
                <p:blipFill>
                  <a:blip r:embed="rId14"/>
                  <a:stretch>
                    <a:fillRect/>
                  </a:stretch>
                </p:blipFill>
                <p:spPr>
                  <a:xfrm>
                    <a:off x="6890300" y="147403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159" name="Ink 158">
                    <a:extLst>
                      <a:ext uri="{FF2B5EF4-FFF2-40B4-BE49-F238E27FC236}">
                        <a16:creationId xmlns:a16="http://schemas.microsoft.com/office/drawing/2014/main" id="{5ED0A24A-4ADB-E440-9E7C-75259FF973C2}"/>
                      </a:ext>
                    </a:extLst>
                  </p14:cNvPr>
                  <p14:cNvContentPartPr/>
                  <p14:nvPr/>
                </p14:nvContentPartPr>
                <p14:xfrm>
                  <a:off x="6937100" y="1591031"/>
                  <a:ext cx="360" cy="360"/>
                </p14:xfrm>
              </p:contentPart>
            </mc:Choice>
            <mc:Fallback xmlns="">
              <p:pic>
                <p:nvPicPr>
                  <p:cNvPr id="159" name="Ink 158">
                    <a:extLst>
                      <a:ext uri="{FF2B5EF4-FFF2-40B4-BE49-F238E27FC236}">
                        <a16:creationId xmlns:a16="http://schemas.microsoft.com/office/drawing/2014/main" id="{5ED0A24A-4ADB-E440-9E7C-75259FF973C2}"/>
                      </a:ext>
                    </a:extLst>
                  </p:cNvPr>
                  <p:cNvPicPr/>
                  <p:nvPr/>
                </p:nvPicPr>
                <p:blipFill>
                  <a:blip r:embed="rId14"/>
                  <a:stretch>
                    <a:fillRect/>
                  </a:stretch>
                </p:blipFill>
                <p:spPr>
                  <a:xfrm>
                    <a:off x="6874100" y="152839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60" name="Ink 159">
                    <a:extLst>
                      <a:ext uri="{FF2B5EF4-FFF2-40B4-BE49-F238E27FC236}">
                        <a16:creationId xmlns:a16="http://schemas.microsoft.com/office/drawing/2014/main" id="{AFB234EA-080C-774A-8984-D5474DF53309}"/>
                      </a:ext>
                    </a:extLst>
                  </p14:cNvPr>
                  <p14:cNvContentPartPr/>
                  <p14:nvPr/>
                </p14:nvContentPartPr>
                <p14:xfrm>
                  <a:off x="6937100" y="1593191"/>
                  <a:ext cx="360" cy="360"/>
                </p14:xfrm>
              </p:contentPart>
            </mc:Choice>
            <mc:Fallback xmlns="">
              <p:pic>
                <p:nvPicPr>
                  <p:cNvPr id="160" name="Ink 159">
                    <a:extLst>
                      <a:ext uri="{FF2B5EF4-FFF2-40B4-BE49-F238E27FC236}">
                        <a16:creationId xmlns:a16="http://schemas.microsoft.com/office/drawing/2014/main" id="{AFB234EA-080C-774A-8984-D5474DF53309}"/>
                      </a:ext>
                    </a:extLst>
                  </p:cNvPr>
                  <p:cNvPicPr/>
                  <p:nvPr/>
                </p:nvPicPr>
                <p:blipFill>
                  <a:blip r:embed="rId14"/>
                  <a:stretch>
                    <a:fillRect/>
                  </a:stretch>
                </p:blipFill>
                <p:spPr>
                  <a:xfrm>
                    <a:off x="6874100" y="15305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61" name="Ink 160">
                    <a:extLst>
                      <a:ext uri="{FF2B5EF4-FFF2-40B4-BE49-F238E27FC236}">
                        <a16:creationId xmlns:a16="http://schemas.microsoft.com/office/drawing/2014/main" id="{4E5469CF-CA02-034F-A48B-9928A2E470F8}"/>
                      </a:ext>
                    </a:extLst>
                  </p14:cNvPr>
                  <p14:cNvContentPartPr/>
                  <p14:nvPr/>
                </p14:nvContentPartPr>
                <p14:xfrm>
                  <a:off x="6937100" y="1513991"/>
                  <a:ext cx="360" cy="360"/>
                </p14:xfrm>
              </p:contentPart>
            </mc:Choice>
            <mc:Fallback xmlns="">
              <p:pic>
                <p:nvPicPr>
                  <p:cNvPr id="161" name="Ink 160">
                    <a:extLst>
                      <a:ext uri="{FF2B5EF4-FFF2-40B4-BE49-F238E27FC236}">
                        <a16:creationId xmlns:a16="http://schemas.microsoft.com/office/drawing/2014/main" id="{4E5469CF-CA02-034F-A48B-9928A2E470F8}"/>
                      </a:ext>
                    </a:extLst>
                  </p:cNvPr>
                  <p:cNvPicPr/>
                  <p:nvPr/>
                </p:nvPicPr>
                <p:blipFill>
                  <a:blip r:embed="rId14"/>
                  <a:stretch>
                    <a:fillRect/>
                  </a:stretch>
                </p:blipFill>
                <p:spPr>
                  <a:xfrm>
                    <a:off x="6874100" y="14513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62" name="Ink 161">
                    <a:extLst>
                      <a:ext uri="{FF2B5EF4-FFF2-40B4-BE49-F238E27FC236}">
                        <a16:creationId xmlns:a16="http://schemas.microsoft.com/office/drawing/2014/main" id="{4CAE7DB9-DB22-1E41-9168-62E1C42F4B7D}"/>
                      </a:ext>
                    </a:extLst>
                  </p14:cNvPr>
                  <p14:cNvContentPartPr/>
                  <p14:nvPr/>
                </p14:nvContentPartPr>
                <p14:xfrm>
                  <a:off x="7221140" y="1611911"/>
                  <a:ext cx="360" cy="360"/>
                </p14:xfrm>
              </p:contentPart>
            </mc:Choice>
            <mc:Fallback xmlns="">
              <p:pic>
                <p:nvPicPr>
                  <p:cNvPr id="162" name="Ink 161">
                    <a:extLst>
                      <a:ext uri="{FF2B5EF4-FFF2-40B4-BE49-F238E27FC236}">
                        <a16:creationId xmlns:a16="http://schemas.microsoft.com/office/drawing/2014/main" id="{4CAE7DB9-DB22-1E41-9168-62E1C42F4B7D}"/>
                      </a:ext>
                    </a:extLst>
                  </p:cNvPr>
                  <p:cNvPicPr/>
                  <p:nvPr/>
                </p:nvPicPr>
                <p:blipFill>
                  <a:blip r:embed="rId14"/>
                  <a:stretch>
                    <a:fillRect/>
                  </a:stretch>
                </p:blipFill>
                <p:spPr>
                  <a:xfrm>
                    <a:off x="7158500" y="15492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163" name="Ink 162">
                    <a:extLst>
                      <a:ext uri="{FF2B5EF4-FFF2-40B4-BE49-F238E27FC236}">
                        <a16:creationId xmlns:a16="http://schemas.microsoft.com/office/drawing/2014/main" id="{581F04E8-C15B-444C-BD02-FC12D69A9B0E}"/>
                      </a:ext>
                    </a:extLst>
                  </p14:cNvPr>
                  <p14:cNvContentPartPr/>
                  <p14:nvPr/>
                </p14:nvContentPartPr>
                <p14:xfrm>
                  <a:off x="7221140" y="1611911"/>
                  <a:ext cx="360" cy="360"/>
                </p14:xfrm>
              </p:contentPart>
            </mc:Choice>
            <mc:Fallback xmlns="">
              <p:pic>
                <p:nvPicPr>
                  <p:cNvPr id="163" name="Ink 162">
                    <a:extLst>
                      <a:ext uri="{FF2B5EF4-FFF2-40B4-BE49-F238E27FC236}">
                        <a16:creationId xmlns:a16="http://schemas.microsoft.com/office/drawing/2014/main" id="{581F04E8-C15B-444C-BD02-FC12D69A9B0E}"/>
                      </a:ext>
                    </a:extLst>
                  </p:cNvPr>
                  <p:cNvPicPr/>
                  <p:nvPr/>
                </p:nvPicPr>
                <p:blipFill>
                  <a:blip r:embed="rId14"/>
                  <a:stretch>
                    <a:fillRect/>
                  </a:stretch>
                </p:blipFill>
                <p:spPr>
                  <a:xfrm>
                    <a:off x="7158500" y="15492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64" name="Ink 163">
                    <a:extLst>
                      <a:ext uri="{FF2B5EF4-FFF2-40B4-BE49-F238E27FC236}">
                        <a16:creationId xmlns:a16="http://schemas.microsoft.com/office/drawing/2014/main" id="{DDE3811F-2FBC-6C4A-8044-23663BB7C06F}"/>
                      </a:ext>
                    </a:extLst>
                  </p14:cNvPr>
                  <p14:cNvContentPartPr/>
                  <p14:nvPr/>
                </p14:nvContentPartPr>
                <p14:xfrm>
                  <a:off x="7135820" y="1649351"/>
                  <a:ext cx="360" cy="360"/>
                </p14:xfrm>
              </p:contentPart>
            </mc:Choice>
            <mc:Fallback xmlns="">
              <p:pic>
                <p:nvPicPr>
                  <p:cNvPr id="164" name="Ink 163">
                    <a:extLst>
                      <a:ext uri="{FF2B5EF4-FFF2-40B4-BE49-F238E27FC236}">
                        <a16:creationId xmlns:a16="http://schemas.microsoft.com/office/drawing/2014/main" id="{DDE3811F-2FBC-6C4A-8044-23663BB7C06F}"/>
                      </a:ext>
                    </a:extLst>
                  </p:cNvPr>
                  <p:cNvPicPr/>
                  <p:nvPr/>
                </p:nvPicPr>
                <p:blipFill>
                  <a:blip r:embed="rId14"/>
                  <a:stretch>
                    <a:fillRect/>
                  </a:stretch>
                </p:blipFill>
                <p:spPr>
                  <a:xfrm>
                    <a:off x="7072820" y="15863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165" name="Ink 164">
                    <a:extLst>
                      <a:ext uri="{FF2B5EF4-FFF2-40B4-BE49-F238E27FC236}">
                        <a16:creationId xmlns:a16="http://schemas.microsoft.com/office/drawing/2014/main" id="{D0F1B424-CA2D-6140-AD0E-106F1D28ACBD}"/>
                      </a:ext>
                    </a:extLst>
                  </p14:cNvPr>
                  <p14:cNvContentPartPr/>
                  <p14:nvPr/>
                </p14:nvContentPartPr>
                <p14:xfrm>
                  <a:off x="7233740" y="1590311"/>
                  <a:ext cx="360" cy="360"/>
                </p14:xfrm>
              </p:contentPart>
            </mc:Choice>
            <mc:Fallback xmlns="">
              <p:pic>
                <p:nvPicPr>
                  <p:cNvPr id="165" name="Ink 164">
                    <a:extLst>
                      <a:ext uri="{FF2B5EF4-FFF2-40B4-BE49-F238E27FC236}">
                        <a16:creationId xmlns:a16="http://schemas.microsoft.com/office/drawing/2014/main" id="{D0F1B424-CA2D-6140-AD0E-106F1D28ACBD}"/>
                      </a:ext>
                    </a:extLst>
                  </p:cNvPr>
                  <p:cNvPicPr/>
                  <p:nvPr/>
                </p:nvPicPr>
                <p:blipFill>
                  <a:blip r:embed="rId14"/>
                  <a:stretch>
                    <a:fillRect/>
                  </a:stretch>
                </p:blipFill>
                <p:spPr>
                  <a:xfrm>
                    <a:off x="7171100" y="15273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66" name="Ink 165">
                    <a:extLst>
                      <a:ext uri="{FF2B5EF4-FFF2-40B4-BE49-F238E27FC236}">
                        <a16:creationId xmlns:a16="http://schemas.microsoft.com/office/drawing/2014/main" id="{7721C7DF-63C4-EB4F-A697-04B5883EFB1D}"/>
                      </a:ext>
                    </a:extLst>
                  </p14:cNvPr>
                  <p14:cNvContentPartPr/>
                  <p14:nvPr/>
                </p14:nvContentPartPr>
                <p14:xfrm>
                  <a:off x="7031060" y="1575551"/>
                  <a:ext cx="360" cy="360"/>
                </p14:xfrm>
              </p:contentPart>
            </mc:Choice>
            <mc:Fallback xmlns="">
              <p:pic>
                <p:nvPicPr>
                  <p:cNvPr id="166" name="Ink 165">
                    <a:extLst>
                      <a:ext uri="{FF2B5EF4-FFF2-40B4-BE49-F238E27FC236}">
                        <a16:creationId xmlns:a16="http://schemas.microsoft.com/office/drawing/2014/main" id="{7721C7DF-63C4-EB4F-A697-04B5883EFB1D}"/>
                      </a:ext>
                    </a:extLst>
                  </p:cNvPr>
                  <p:cNvPicPr/>
                  <p:nvPr/>
                </p:nvPicPr>
                <p:blipFill>
                  <a:blip r:embed="rId14"/>
                  <a:stretch>
                    <a:fillRect/>
                  </a:stretch>
                </p:blipFill>
                <p:spPr>
                  <a:xfrm>
                    <a:off x="6968420" y="151291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167" name="Ink 166">
                    <a:extLst>
                      <a:ext uri="{FF2B5EF4-FFF2-40B4-BE49-F238E27FC236}">
                        <a16:creationId xmlns:a16="http://schemas.microsoft.com/office/drawing/2014/main" id="{560A34AC-6453-094C-8C23-3ABE99DA47A8}"/>
                      </a:ext>
                    </a:extLst>
                  </p14:cNvPr>
                  <p14:cNvContentPartPr/>
                  <p14:nvPr/>
                </p14:nvContentPartPr>
                <p14:xfrm>
                  <a:off x="7017740" y="1484471"/>
                  <a:ext cx="360" cy="360"/>
                </p14:xfrm>
              </p:contentPart>
            </mc:Choice>
            <mc:Fallback xmlns="">
              <p:pic>
                <p:nvPicPr>
                  <p:cNvPr id="167" name="Ink 166">
                    <a:extLst>
                      <a:ext uri="{FF2B5EF4-FFF2-40B4-BE49-F238E27FC236}">
                        <a16:creationId xmlns:a16="http://schemas.microsoft.com/office/drawing/2014/main" id="{560A34AC-6453-094C-8C23-3ABE99DA47A8}"/>
                      </a:ext>
                    </a:extLst>
                  </p:cNvPr>
                  <p:cNvPicPr/>
                  <p:nvPr/>
                </p:nvPicPr>
                <p:blipFill>
                  <a:blip r:embed="rId14"/>
                  <a:stretch>
                    <a:fillRect/>
                  </a:stretch>
                </p:blipFill>
                <p:spPr>
                  <a:xfrm>
                    <a:off x="6955100" y="1421831"/>
                    <a:ext cx="126000" cy="126000"/>
                  </a:xfrm>
                  <a:prstGeom prst="rect">
                    <a:avLst/>
                  </a:prstGeom>
                </p:spPr>
              </p:pic>
            </mc:Fallback>
          </mc:AlternateContent>
        </p:grpSp>
      </p:grpSp>
    </p:spTree>
    <p:extLst>
      <p:ext uri="{BB962C8B-B14F-4D97-AF65-F5344CB8AC3E}">
        <p14:creationId xmlns:p14="http://schemas.microsoft.com/office/powerpoint/2010/main" val="2916447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3" name="Straight Arrow Connector 196"/>
          <p:cNvCxnSpPr>
            <a:stCxn id="165" idx="2"/>
            <a:endCxn id="56" idx="0"/>
          </p:cNvCxnSpPr>
          <p:nvPr/>
        </p:nvCxnSpPr>
        <p:spPr bwMode="auto">
          <a:xfrm rot="16200000" flipH="1">
            <a:off x="2386543" y="2580224"/>
            <a:ext cx="1605359" cy="665956"/>
          </a:xfrm>
          <a:prstGeom prst="bentConnector3">
            <a:avLst>
              <a:gd name="adj1" fmla="val 72603"/>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40" name="Straight Arrow Connector 196"/>
          <p:cNvCxnSpPr>
            <a:stCxn id="126" idx="2"/>
            <a:endCxn id="137" idx="1"/>
          </p:cNvCxnSpPr>
          <p:nvPr/>
        </p:nvCxnSpPr>
        <p:spPr bwMode="auto">
          <a:xfrm rot="16200000" flipH="1">
            <a:off x="5015251" y="2050198"/>
            <a:ext cx="1481138" cy="1455738"/>
          </a:xfrm>
          <a:prstGeom prst="bentConnector3">
            <a:avLst>
              <a:gd name="adj1" fmla="val 79398"/>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2" name="Title 1"/>
          <p:cNvSpPr>
            <a:spLocks noGrp="1"/>
          </p:cNvSpPr>
          <p:nvPr>
            <p:ph type="title"/>
          </p:nvPr>
        </p:nvSpPr>
        <p:spPr/>
        <p:txBody>
          <a:bodyPr/>
          <a:lstStyle/>
          <a:p>
            <a:r>
              <a:rPr lang="en-GB" dirty="0"/>
              <a:t>Today’s reality – organizations buy lots of tools</a:t>
            </a:r>
          </a:p>
        </p:txBody>
      </p:sp>
      <p:sp>
        <p:nvSpPr>
          <p:cNvPr id="4" name="Can 3"/>
          <p:cNvSpPr/>
          <p:nvPr/>
        </p:nvSpPr>
        <p:spPr>
          <a:xfrm>
            <a:off x="4827923" y="3496440"/>
            <a:ext cx="555625" cy="3571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 name="Can 4"/>
          <p:cNvSpPr/>
          <p:nvPr/>
        </p:nvSpPr>
        <p:spPr>
          <a:xfrm>
            <a:off x="5378764" y="348850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 name="Can 5"/>
          <p:cNvSpPr/>
          <p:nvPr/>
        </p:nvSpPr>
        <p:spPr>
          <a:xfrm>
            <a:off x="5826439" y="370122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7" name="Straight Arrow Connector 199"/>
          <p:cNvCxnSpPr>
            <a:endCxn id="6" idx="1"/>
          </p:cNvCxnSpPr>
          <p:nvPr/>
        </p:nvCxnSpPr>
        <p:spPr bwMode="auto">
          <a:xfrm rot="16200000" flipH="1">
            <a:off x="4646133" y="2362163"/>
            <a:ext cx="1581150" cy="1096963"/>
          </a:xfrm>
          <a:prstGeom prst="bentConnector3">
            <a:avLst>
              <a:gd name="adj1" fmla="val 76391"/>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8" name="Straight Arrow Connector 196"/>
          <p:cNvCxnSpPr>
            <a:stCxn id="61" idx="2"/>
            <a:endCxn id="5" idx="1"/>
          </p:cNvCxnSpPr>
          <p:nvPr/>
        </p:nvCxnSpPr>
        <p:spPr bwMode="auto">
          <a:xfrm rot="16200000" flipH="1">
            <a:off x="4376268" y="2284355"/>
            <a:ext cx="1381125" cy="1027112"/>
          </a:xfrm>
          <a:prstGeom prst="bentConnector3">
            <a:avLst>
              <a:gd name="adj1" fmla="val 74302"/>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9" name="Can 8"/>
          <p:cNvSpPr/>
          <p:nvPr/>
        </p:nvSpPr>
        <p:spPr>
          <a:xfrm>
            <a:off x="5464489" y="3915511"/>
            <a:ext cx="436562" cy="258762"/>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0" name="Straight Arrow Connector 199"/>
          <p:cNvCxnSpPr>
            <a:stCxn id="61" idx="2"/>
            <a:endCxn id="9" idx="1"/>
          </p:cNvCxnSpPr>
          <p:nvPr/>
        </p:nvCxnSpPr>
        <p:spPr bwMode="auto">
          <a:xfrm rot="16200000" flipH="1">
            <a:off x="4213540" y="2447074"/>
            <a:ext cx="1808163" cy="11287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11" name="Group 137"/>
          <p:cNvGrpSpPr>
            <a:grpSpLocks/>
          </p:cNvGrpSpPr>
          <p:nvPr/>
        </p:nvGrpSpPr>
        <p:grpSpPr bwMode="auto">
          <a:xfrm>
            <a:off x="7220265" y="1231048"/>
            <a:ext cx="1228725" cy="863600"/>
            <a:chOff x="5523670" y="3674781"/>
            <a:chExt cx="1229360" cy="863600"/>
          </a:xfrm>
        </p:grpSpPr>
        <p:sp>
          <p:nvSpPr>
            <p:cNvPr id="12" name="Rectangle 11"/>
            <p:cNvSpPr/>
            <p:nvPr/>
          </p:nvSpPr>
          <p:spPr>
            <a:xfrm>
              <a:off x="5523670" y="3674781"/>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 name="Rectangle 12"/>
            <p:cNvSpPr/>
            <p:nvPr/>
          </p:nvSpPr>
          <p:spPr>
            <a:xfrm>
              <a:off x="5577673" y="3719231"/>
              <a:ext cx="1121354" cy="774700"/>
            </a:xfrm>
            <a:prstGeom prst="rect">
              <a:avLst/>
            </a:prstGeom>
            <a:solidFill>
              <a:srgbClr val="FFFFFF"/>
            </a:solidFill>
            <a:ln w="12700" cmpd="sng">
              <a:solidFill>
                <a:srgbClr val="99CC99"/>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 name="Rectangle 13"/>
            <p:cNvSpPr/>
            <p:nvPr/>
          </p:nvSpPr>
          <p:spPr>
            <a:xfrm>
              <a:off x="5569731" y="3887506"/>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 name="Rectangle 14"/>
            <p:cNvSpPr/>
            <p:nvPr/>
          </p:nvSpPr>
          <p:spPr>
            <a:xfrm>
              <a:off x="5569731" y="4051019"/>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 name="Rectangle 15"/>
            <p:cNvSpPr/>
            <p:nvPr/>
          </p:nvSpPr>
          <p:spPr>
            <a:xfrm>
              <a:off x="5569731" y="4214531"/>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 name="Rectangle 16"/>
            <p:cNvSpPr/>
            <p:nvPr/>
          </p:nvSpPr>
          <p:spPr>
            <a:xfrm>
              <a:off x="5569731" y="4378044"/>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 name="Straight Connector 17"/>
            <p:cNvCxnSpPr/>
            <p:nvPr/>
          </p:nvCxnSpPr>
          <p:spPr bwMode="auto">
            <a:xfrm>
              <a:off x="6146292"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9" name="Straight Connector 18"/>
            <p:cNvCxnSpPr/>
            <p:nvPr/>
          </p:nvCxnSpPr>
          <p:spPr bwMode="auto">
            <a:xfrm>
              <a:off x="629559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0" name="Straight Connector 19"/>
            <p:cNvCxnSpPr/>
            <p:nvPr/>
          </p:nvCxnSpPr>
          <p:spPr bwMode="auto">
            <a:xfrm>
              <a:off x="644648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1" name="Straight Connector 20"/>
            <p:cNvCxnSpPr/>
            <p:nvPr/>
          </p:nvCxnSpPr>
          <p:spPr bwMode="auto">
            <a:xfrm>
              <a:off x="659578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2" name="Straight Connector 21"/>
            <p:cNvCxnSpPr/>
            <p:nvPr/>
          </p:nvCxnSpPr>
          <p:spPr bwMode="auto">
            <a:xfrm>
              <a:off x="569679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3" name="Straight Connector 22"/>
            <p:cNvCxnSpPr/>
            <p:nvPr/>
          </p:nvCxnSpPr>
          <p:spPr bwMode="auto">
            <a:xfrm>
              <a:off x="584609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4" name="Straight Connector 23"/>
            <p:cNvCxnSpPr/>
            <p:nvPr/>
          </p:nvCxnSpPr>
          <p:spPr bwMode="auto">
            <a:xfrm>
              <a:off x="599698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25" name="Rectangle 24"/>
            <p:cNvSpPr/>
            <p:nvPr/>
          </p:nvSpPr>
          <p:spPr>
            <a:xfrm>
              <a:off x="5569731" y="3723994"/>
              <a:ext cx="1137237" cy="80962"/>
            </a:xfrm>
            <a:prstGeom prst="rect">
              <a:avLst/>
            </a:prstGeom>
            <a:solidFill>
              <a:schemeClr val="accent3">
                <a:lumMod val="75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26" name="Group 6"/>
          <p:cNvGrpSpPr>
            <a:grpSpLocks/>
          </p:cNvGrpSpPr>
          <p:nvPr/>
        </p:nvGrpSpPr>
        <p:grpSpPr bwMode="auto">
          <a:xfrm>
            <a:off x="5878843" y="1227874"/>
            <a:ext cx="1230313" cy="863600"/>
            <a:chOff x="5530107" y="3733058"/>
            <a:chExt cx="1229360" cy="863600"/>
          </a:xfrm>
        </p:grpSpPr>
        <p:sp>
          <p:nvSpPr>
            <p:cNvPr id="27" name="Rectangle 26"/>
            <p:cNvSpPr/>
            <p:nvPr/>
          </p:nvSpPr>
          <p:spPr>
            <a:xfrm>
              <a:off x="5530107" y="3733058"/>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8" name="Rectangle 27"/>
            <p:cNvSpPr/>
            <p:nvPr/>
          </p:nvSpPr>
          <p:spPr>
            <a:xfrm>
              <a:off x="5580868" y="3774333"/>
              <a:ext cx="1137356"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9" name="Rectangle 28"/>
            <p:cNvSpPr/>
            <p:nvPr/>
          </p:nvSpPr>
          <p:spPr>
            <a:xfrm>
              <a:off x="5590385" y="3885458"/>
              <a:ext cx="274425"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0" name="Rectangle 29"/>
            <p:cNvSpPr/>
            <p:nvPr/>
          </p:nvSpPr>
          <p:spPr>
            <a:xfrm>
              <a:off x="5896536" y="3885458"/>
              <a:ext cx="815343" cy="65563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1" name="Rectangle 30"/>
            <p:cNvSpPr/>
            <p:nvPr/>
          </p:nvSpPr>
          <p:spPr>
            <a:xfrm>
              <a:off x="5650664" y="39378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2" name="Rectangle 31"/>
            <p:cNvSpPr/>
            <p:nvPr/>
          </p:nvSpPr>
          <p:spPr>
            <a:xfrm>
              <a:off x="5952055" y="3942608"/>
              <a:ext cx="656716" cy="12541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3" name="Rectangle 32"/>
            <p:cNvSpPr/>
            <p:nvPr/>
          </p:nvSpPr>
          <p:spPr>
            <a:xfrm>
              <a:off x="6018678" y="4315671"/>
              <a:ext cx="344221" cy="1476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4" name="Rectangle 33"/>
            <p:cNvSpPr/>
            <p:nvPr/>
          </p:nvSpPr>
          <p:spPr>
            <a:xfrm>
              <a:off x="5959987" y="3956896"/>
              <a:ext cx="191938" cy="49847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5" name="Rectangle 34"/>
            <p:cNvSpPr/>
            <p:nvPr/>
          </p:nvSpPr>
          <p:spPr>
            <a:xfrm>
              <a:off x="6193168" y="4134696"/>
              <a:ext cx="407672" cy="1238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6" name="Rectangle 35"/>
            <p:cNvSpPr/>
            <p:nvPr/>
          </p:nvSpPr>
          <p:spPr>
            <a:xfrm>
              <a:off x="5650664" y="4061671"/>
              <a:ext cx="155454" cy="682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7" name="Rectangle 36"/>
            <p:cNvSpPr/>
            <p:nvPr/>
          </p:nvSpPr>
          <p:spPr>
            <a:xfrm>
              <a:off x="5650664" y="418390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8" name="Rectangle 37"/>
            <p:cNvSpPr/>
            <p:nvPr/>
          </p:nvSpPr>
          <p:spPr>
            <a:xfrm>
              <a:off x="6207445" y="43950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9" name="Rectangle 38"/>
            <p:cNvSpPr/>
            <p:nvPr/>
          </p:nvSpPr>
          <p:spPr>
            <a:xfrm>
              <a:off x="5650664" y="4307733"/>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0" name="Rectangle 39"/>
            <p:cNvSpPr/>
            <p:nvPr/>
          </p:nvSpPr>
          <p:spPr>
            <a:xfrm>
              <a:off x="6434281" y="4399808"/>
              <a:ext cx="155454" cy="682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1" name="Rectangle 40"/>
            <p:cNvSpPr/>
            <p:nvPr/>
          </p:nvSpPr>
          <p:spPr>
            <a:xfrm>
              <a:off x="6426350" y="430455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cxnSp>
        <p:nvCxnSpPr>
          <p:cNvPr id="42" name="Straight Arrow Connector 199"/>
          <p:cNvCxnSpPr>
            <a:endCxn id="4" idx="1"/>
          </p:cNvCxnSpPr>
          <p:nvPr/>
        </p:nvCxnSpPr>
        <p:spPr bwMode="auto">
          <a:xfrm rot="16200000" flipH="1">
            <a:off x="3987341" y="2378045"/>
            <a:ext cx="1406525" cy="8302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43" name="Can 42"/>
          <p:cNvSpPr/>
          <p:nvPr/>
        </p:nvSpPr>
        <p:spPr>
          <a:xfrm>
            <a:off x="1410021" y="353295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4" name="Can 43"/>
          <p:cNvSpPr/>
          <p:nvPr/>
        </p:nvSpPr>
        <p:spPr>
          <a:xfrm>
            <a:off x="1857689" y="374567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5" name="Straight Arrow Connector 199"/>
          <p:cNvCxnSpPr>
            <a:stCxn id="149" idx="2"/>
            <a:endCxn id="44" idx="1"/>
          </p:cNvCxnSpPr>
          <p:nvPr/>
        </p:nvCxnSpPr>
        <p:spPr bwMode="auto">
          <a:xfrm rot="16200000" flipH="1">
            <a:off x="1153655" y="2882854"/>
            <a:ext cx="1689100" cy="365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46" name="Straight Arrow Connector 196"/>
          <p:cNvCxnSpPr>
            <a:stCxn id="148" idx="2"/>
            <a:endCxn id="43" idx="1"/>
          </p:cNvCxnSpPr>
          <p:nvPr/>
        </p:nvCxnSpPr>
        <p:spPr bwMode="auto">
          <a:xfrm rot="5400000">
            <a:off x="913945" y="2755871"/>
            <a:ext cx="1474787" cy="7937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47" name="Can 46"/>
          <p:cNvSpPr/>
          <p:nvPr/>
        </p:nvSpPr>
        <p:spPr>
          <a:xfrm>
            <a:off x="1014738" y="3745648"/>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8" name="Straight Arrow Connector 199"/>
          <p:cNvCxnSpPr>
            <a:stCxn id="147" idx="2"/>
            <a:endCxn id="51" idx="1"/>
          </p:cNvCxnSpPr>
          <p:nvPr/>
        </p:nvCxnSpPr>
        <p:spPr bwMode="auto">
          <a:xfrm rot="16200000" flipH="1">
            <a:off x="1358875" y="2118858"/>
            <a:ext cx="1719263" cy="159464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49" name="Straight Arrow Connector 196"/>
          <p:cNvCxnSpPr>
            <a:stCxn id="144" idx="2"/>
            <a:endCxn id="47" idx="1"/>
          </p:cNvCxnSpPr>
          <p:nvPr/>
        </p:nvCxnSpPr>
        <p:spPr bwMode="auto">
          <a:xfrm rot="16200000" flipH="1">
            <a:off x="372608" y="2825704"/>
            <a:ext cx="1689100" cy="1508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50" name="Can 49"/>
          <p:cNvSpPr/>
          <p:nvPr/>
        </p:nvSpPr>
        <p:spPr>
          <a:xfrm>
            <a:off x="2408573" y="3561527"/>
            <a:ext cx="403225"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1" name="Can 50"/>
          <p:cNvSpPr/>
          <p:nvPr/>
        </p:nvSpPr>
        <p:spPr>
          <a:xfrm>
            <a:off x="2857814" y="3775811"/>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2" name="Straight Arrow Connector 199"/>
          <p:cNvCxnSpPr>
            <a:endCxn id="51" idx="1"/>
          </p:cNvCxnSpPr>
          <p:nvPr/>
        </p:nvCxnSpPr>
        <p:spPr bwMode="auto">
          <a:xfrm rot="16200000" flipH="1">
            <a:off x="2102174" y="2862999"/>
            <a:ext cx="1217613" cy="608012"/>
          </a:xfrm>
          <a:prstGeom prst="bentConnector3">
            <a:avLst>
              <a:gd name="adj1" fmla="val 6564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53" name="Straight Arrow Connector 196"/>
          <p:cNvCxnSpPr>
            <a:stCxn id="205" idx="3"/>
            <a:endCxn id="50" idx="1"/>
          </p:cNvCxnSpPr>
          <p:nvPr/>
        </p:nvCxnSpPr>
        <p:spPr bwMode="auto">
          <a:xfrm rot="16200000" flipH="1">
            <a:off x="2037513" y="2988858"/>
            <a:ext cx="558084" cy="587253"/>
          </a:xfrm>
          <a:prstGeom prst="bentConnector3">
            <a:avLst>
              <a:gd name="adj1" fmla="val 77633"/>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54" name="Can 53"/>
          <p:cNvSpPr/>
          <p:nvPr/>
        </p:nvSpPr>
        <p:spPr>
          <a:xfrm>
            <a:off x="4227884" y="3799624"/>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5" name="Straight Arrow Connector 196"/>
          <p:cNvCxnSpPr>
            <a:stCxn id="61" idx="2"/>
            <a:endCxn id="54" idx="1"/>
          </p:cNvCxnSpPr>
          <p:nvPr/>
        </p:nvCxnSpPr>
        <p:spPr bwMode="auto">
          <a:xfrm rot="5400000">
            <a:off x="3683372" y="2929678"/>
            <a:ext cx="1692275" cy="4762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56" name="Can 55"/>
          <p:cNvSpPr/>
          <p:nvPr/>
        </p:nvSpPr>
        <p:spPr>
          <a:xfrm>
            <a:off x="3321370" y="3615502"/>
            <a:ext cx="401637"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7" name="Can 56"/>
          <p:cNvSpPr/>
          <p:nvPr/>
        </p:nvSpPr>
        <p:spPr>
          <a:xfrm>
            <a:off x="3769039" y="3829787"/>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8" name="Straight Arrow Connector 199"/>
          <p:cNvCxnSpPr>
            <a:endCxn id="57" idx="1"/>
          </p:cNvCxnSpPr>
          <p:nvPr/>
        </p:nvCxnSpPr>
        <p:spPr bwMode="auto">
          <a:xfrm rot="5400000">
            <a:off x="3377778" y="2605041"/>
            <a:ext cx="1774825" cy="674687"/>
          </a:xfrm>
          <a:prstGeom prst="bentConnector3">
            <a:avLst>
              <a:gd name="adj1" fmla="val 70956"/>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59" name="Straight Arrow Connector 196"/>
          <p:cNvCxnSpPr>
            <a:stCxn id="61" idx="2"/>
            <a:endCxn id="51" idx="1"/>
          </p:cNvCxnSpPr>
          <p:nvPr/>
        </p:nvCxnSpPr>
        <p:spPr bwMode="auto">
          <a:xfrm rot="5400000">
            <a:off x="2950309" y="2172832"/>
            <a:ext cx="1668463" cy="1537494"/>
          </a:xfrm>
          <a:prstGeom prst="bentConnector3">
            <a:avLst>
              <a:gd name="adj1" fmla="val 6685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61" name="Rectangle 60"/>
          <p:cNvSpPr/>
          <p:nvPr/>
        </p:nvSpPr>
        <p:spPr>
          <a:xfrm>
            <a:off x="3930964" y="1232638"/>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2" name="Rectangle 61"/>
          <p:cNvSpPr/>
          <p:nvPr/>
        </p:nvSpPr>
        <p:spPr>
          <a:xfrm>
            <a:off x="4307201" y="1353286"/>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3" name="Rectangle 62"/>
          <p:cNvSpPr/>
          <p:nvPr/>
        </p:nvSpPr>
        <p:spPr bwMode="auto">
          <a:xfrm>
            <a:off x="3946897" y="1267569"/>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4" name="Rectangle 63"/>
          <p:cNvSpPr/>
          <p:nvPr/>
        </p:nvSpPr>
        <p:spPr>
          <a:xfrm>
            <a:off x="3967476" y="1910500"/>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5" name="Round Diagonal Corner Rectangle 64"/>
          <p:cNvSpPr/>
          <p:nvPr/>
        </p:nvSpPr>
        <p:spPr>
          <a:xfrm>
            <a:off x="4589781" y="1483461"/>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66" name="Cross 65"/>
          <p:cNvSpPr/>
          <p:nvPr/>
        </p:nvSpPr>
        <p:spPr>
          <a:xfrm>
            <a:off x="4589781" y="1632686"/>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67" name="Group 4"/>
          <p:cNvGrpSpPr>
            <a:grpSpLocks/>
          </p:cNvGrpSpPr>
          <p:nvPr/>
        </p:nvGrpSpPr>
        <p:grpSpPr bwMode="auto">
          <a:xfrm>
            <a:off x="4421559" y="1712090"/>
            <a:ext cx="42863" cy="79375"/>
            <a:chOff x="603250" y="4737100"/>
            <a:chExt cx="355600" cy="654050"/>
          </a:xfrm>
        </p:grpSpPr>
        <p:sp>
          <p:nvSpPr>
            <p:cNvPr id="68" name="Delay 67"/>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9" name="Oval 68"/>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70" name="Group 4"/>
          <p:cNvGrpSpPr>
            <a:grpSpLocks/>
          </p:cNvGrpSpPr>
          <p:nvPr/>
        </p:nvGrpSpPr>
        <p:grpSpPr bwMode="auto">
          <a:xfrm>
            <a:off x="4454839" y="1458062"/>
            <a:ext cx="44450" cy="85725"/>
            <a:chOff x="603250" y="4737100"/>
            <a:chExt cx="355600" cy="654050"/>
          </a:xfrm>
        </p:grpSpPr>
        <p:sp>
          <p:nvSpPr>
            <p:cNvPr id="71" name="Delay 70"/>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72" name="Oval 71"/>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73" name="Straight Connector 72"/>
          <p:cNvCxnSpPr>
            <a:stCxn id="71" idx="2"/>
            <a:endCxn id="65" idx="2"/>
          </p:cNvCxnSpPr>
          <p:nvPr/>
        </p:nvCxnSpPr>
        <p:spPr bwMode="auto">
          <a:xfrm>
            <a:off x="4499347" y="1512059"/>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4" name="Straight Connector 73"/>
          <p:cNvCxnSpPr>
            <a:stCxn id="66" idx="0"/>
            <a:endCxn id="65" idx="1"/>
          </p:cNvCxnSpPr>
          <p:nvPr/>
        </p:nvCxnSpPr>
        <p:spPr bwMode="auto">
          <a:xfrm flipH="1" flipV="1">
            <a:off x="4619939" y="1546961"/>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5" name="Straight Connector 74"/>
          <p:cNvCxnSpPr>
            <a:stCxn id="66" idx="2"/>
            <a:endCxn id="68" idx="2"/>
          </p:cNvCxnSpPr>
          <p:nvPr/>
        </p:nvCxnSpPr>
        <p:spPr bwMode="auto">
          <a:xfrm flipH="1">
            <a:off x="4464422" y="1689865"/>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76" name="Rectangle 75"/>
          <p:cNvSpPr/>
          <p:nvPr/>
        </p:nvSpPr>
        <p:spPr>
          <a:xfrm>
            <a:off x="3969064" y="1854937"/>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7" name="Rectangle 76"/>
          <p:cNvSpPr/>
          <p:nvPr/>
        </p:nvSpPr>
        <p:spPr>
          <a:xfrm>
            <a:off x="4835846" y="1356461"/>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8" name="Rectangle 77"/>
          <p:cNvSpPr/>
          <p:nvPr/>
        </p:nvSpPr>
        <p:spPr>
          <a:xfrm>
            <a:off x="4307259" y="1351698"/>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9" name="Rectangle 78"/>
          <p:cNvSpPr/>
          <p:nvPr/>
        </p:nvSpPr>
        <p:spPr>
          <a:xfrm>
            <a:off x="4837427" y="1394561"/>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0" name="Rectangle 79"/>
          <p:cNvSpPr/>
          <p:nvPr/>
        </p:nvSpPr>
        <p:spPr>
          <a:xfrm>
            <a:off x="4856476" y="1432661"/>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1" name="Rectangle 80"/>
          <p:cNvSpPr/>
          <p:nvPr/>
        </p:nvSpPr>
        <p:spPr>
          <a:xfrm>
            <a:off x="3967481" y="1361224"/>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82" name="Group 193"/>
          <p:cNvGrpSpPr>
            <a:grpSpLocks/>
          </p:cNvGrpSpPr>
          <p:nvPr/>
        </p:nvGrpSpPr>
        <p:grpSpPr bwMode="auto">
          <a:xfrm>
            <a:off x="3981764" y="1385046"/>
            <a:ext cx="252412" cy="369887"/>
            <a:chOff x="552317" y="2476596"/>
            <a:chExt cx="701871" cy="1650326"/>
          </a:xfrm>
        </p:grpSpPr>
        <p:grpSp>
          <p:nvGrpSpPr>
            <p:cNvPr id="83" name="Group 218"/>
            <p:cNvGrpSpPr>
              <a:grpSpLocks/>
            </p:cNvGrpSpPr>
            <p:nvPr/>
          </p:nvGrpSpPr>
          <p:grpSpPr bwMode="auto">
            <a:xfrm>
              <a:off x="552317" y="2476596"/>
              <a:ext cx="692981" cy="531812"/>
              <a:chOff x="1933176" y="4572069"/>
              <a:chExt cx="813220" cy="531812"/>
            </a:xfrm>
          </p:grpSpPr>
          <p:sp>
            <p:nvSpPr>
              <p:cNvPr id="94" name="Rectangle 93"/>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5" name="Rectangle 94"/>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6" name="Rectangle 95"/>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7" name="Rectangle 96"/>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4" name="Group 218"/>
            <p:cNvGrpSpPr>
              <a:grpSpLocks/>
            </p:cNvGrpSpPr>
            <p:nvPr/>
          </p:nvGrpSpPr>
          <p:grpSpPr bwMode="auto">
            <a:xfrm>
              <a:off x="559469" y="3064221"/>
              <a:ext cx="690274" cy="404812"/>
              <a:chOff x="1936353" y="4699069"/>
              <a:chExt cx="810043" cy="404812"/>
            </a:xfrm>
          </p:grpSpPr>
          <p:sp>
            <p:nvSpPr>
              <p:cNvPr id="91" name="Rectangle 90"/>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2" name="Rectangle 91"/>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3" name="Rectangle 92"/>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5" name="Group 218"/>
            <p:cNvGrpSpPr>
              <a:grpSpLocks/>
            </p:cNvGrpSpPr>
            <p:nvPr/>
          </p:nvGrpSpPr>
          <p:grpSpPr bwMode="auto">
            <a:xfrm>
              <a:off x="578418" y="3561833"/>
              <a:ext cx="671326" cy="252412"/>
              <a:chOff x="1958589" y="4851469"/>
              <a:chExt cx="787807" cy="252412"/>
            </a:xfrm>
          </p:grpSpPr>
          <p:sp>
            <p:nvSpPr>
              <p:cNvPr id="89" name="Rectangle 88"/>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0" name="Rectangle 89"/>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6" name="Group 218"/>
            <p:cNvGrpSpPr>
              <a:grpSpLocks/>
            </p:cNvGrpSpPr>
            <p:nvPr/>
          </p:nvGrpSpPr>
          <p:grpSpPr bwMode="auto">
            <a:xfrm>
              <a:off x="582862" y="3874510"/>
              <a:ext cx="671326" cy="252412"/>
              <a:chOff x="1958589" y="4851469"/>
              <a:chExt cx="787807" cy="252412"/>
            </a:xfrm>
          </p:grpSpPr>
          <p:sp>
            <p:nvSpPr>
              <p:cNvPr id="87" name="Rectangle 86"/>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8" name="Rectangle 87"/>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98" name="Rectangle 97"/>
          <p:cNvSpPr/>
          <p:nvPr/>
        </p:nvSpPr>
        <p:spPr bwMode="auto">
          <a:xfrm>
            <a:off x="4897751" y="1439013"/>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99" name="Straight Connector 98"/>
          <p:cNvCxnSpPr/>
          <p:nvPr/>
        </p:nvCxnSpPr>
        <p:spPr bwMode="auto">
          <a:xfrm>
            <a:off x="50358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0" name="Straight Connector 99"/>
          <p:cNvCxnSpPr/>
          <p:nvPr/>
        </p:nvCxnSpPr>
        <p:spPr bwMode="auto">
          <a:xfrm flipH="1">
            <a:off x="4856476" y="160728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1" name="Straight Connector 100"/>
          <p:cNvCxnSpPr/>
          <p:nvPr/>
        </p:nvCxnSpPr>
        <p:spPr bwMode="auto">
          <a:xfrm flipH="1">
            <a:off x="4856476" y="16422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2" name="Straight Connector 101"/>
          <p:cNvCxnSpPr/>
          <p:nvPr/>
        </p:nvCxnSpPr>
        <p:spPr bwMode="auto">
          <a:xfrm flipH="1">
            <a:off x="4856476" y="167554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3" name="Straight Connector 102"/>
          <p:cNvCxnSpPr/>
          <p:nvPr/>
        </p:nvCxnSpPr>
        <p:spPr bwMode="auto">
          <a:xfrm flipH="1">
            <a:off x="4856476" y="171047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4" name="Straight Connector 103"/>
          <p:cNvCxnSpPr/>
          <p:nvPr/>
        </p:nvCxnSpPr>
        <p:spPr bwMode="auto">
          <a:xfrm flipH="1">
            <a:off x="4856476" y="17438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5" name="Straight Connector 104"/>
          <p:cNvCxnSpPr/>
          <p:nvPr/>
        </p:nvCxnSpPr>
        <p:spPr bwMode="auto">
          <a:xfrm flipH="1">
            <a:off x="4856476" y="177873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6" name="Straight Connector 105"/>
          <p:cNvCxnSpPr/>
          <p:nvPr/>
        </p:nvCxnSpPr>
        <p:spPr bwMode="auto">
          <a:xfrm flipH="1">
            <a:off x="4854889" y="14707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7" name="Straight Connector 106"/>
          <p:cNvCxnSpPr/>
          <p:nvPr/>
        </p:nvCxnSpPr>
        <p:spPr bwMode="auto">
          <a:xfrm flipH="1">
            <a:off x="4854889" y="150409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8" name="Straight Connector 107"/>
          <p:cNvCxnSpPr/>
          <p:nvPr/>
        </p:nvCxnSpPr>
        <p:spPr bwMode="auto">
          <a:xfrm flipH="1">
            <a:off x="4854889" y="153902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9" name="Straight Connector 108"/>
          <p:cNvCxnSpPr/>
          <p:nvPr/>
        </p:nvCxnSpPr>
        <p:spPr bwMode="auto">
          <a:xfrm flipH="1">
            <a:off x="4854889" y="15723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10" name="Straight Connector 109"/>
          <p:cNvCxnSpPr/>
          <p:nvPr/>
        </p:nvCxnSpPr>
        <p:spPr bwMode="auto">
          <a:xfrm>
            <a:off x="48834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111" name="Group 97"/>
          <p:cNvGrpSpPr>
            <a:grpSpLocks/>
          </p:cNvGrpSpPr>
          <p:nvPr/>
        </p:nvGrpSpPr>
        <p:grpSpPr bwMode="auto">
          <a:xfrm>
            <a:off x="4859677" y="1432663"/>
            <a:ext cx="23813" cy="25400"/>
            <a:chOff x="8112931" y="3217866"/>
            <a:chExt cx="110967" cy="110967"/>
          </a:xfrm>
        </p:grpSpPr>
        <p:sp>
          <p:nvSpPr>
            <p:cNvPr id="112" name="Oval 111"/>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3" name="Oval 112"/>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4" name="Group 98"/>
          <p:cNvGrpSpPr>
            <a:grpSpLocks/>
          </p:cNvGrpSpPr>
          <p:nvPr/>
        </p:nvGrpSpPr>
        <p:grpSpPr bwMode="auto">
          <a:xfrm>
            <a:off x="4859677" y="1442187"/>
            <a:ext cx="23813" cy="23812"/>
            <a:chOff x="8112931" y="3217866"/>
            <a:chExt cx="110967" cy="110967"/>
          </a:xfrm>
        </p:grpSpPr>
        <p:sp>
          <p:nvSpPr>
            <p:cNvPr id="115" name="Oval 114"/>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Oval 115"/>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7" name="Group 101"/>
          <p:cNvGrpSpPr>
            <a:grpSpLocks/>
          </p:cNvGrpSpPr>
          <p:nvPr/>
        </p:nvGrpSpPr>
        <p:grpSpPr bwMode="auto">
          <a:xfrm>
            <a:off x="4859677" y="1475524"/>
            <a:ext cx="23813" cy="25400"/>
            <a:chOff x="8112931" y="3217866"/>
            <a:chExt cx="110967" cy="110967"/>
          </a:xfrm>
        </p:grpSpPr>
        <p:sp>
          <p:nvSpPr>
            <p:cNvPr id="118" name="Oval 117"/>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9" name="Oval 118"/>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20" name="Group 104"/>
          <p:cNvGrpSpPr>
            <a:grpSpLocks/>
          </p:cNvGrpSpPr>
          <p:nvPr/>
        </p:nvGrpSpPr>
        <p:grpSpPr bwMode="auto">
          <a:xfrm>
            <a:off x="4859677" y="1510470"/>
            <a:ext cx="23813" cy="23813"/>
            <a:chOff x="8112931" y="3217866"/>
            <a:chExt cx="110967" cy="110967"/>
          </a:xfrm>
        </p:grpSpPr>
        <p:sp>
          <p:nvSpPr>
            <p:cNvPr id="121" name="Oval 120"/>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2" name="Oval 121"/>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123" name="Rectangle 122"/>
          <p:cNvSpPr/>
          <p:nvPr/>
        </p:nvSpPr>
        <p:spPr bwMode="auto">
          <a:xfrm>
            <a:off x="3994472" y="1921611"/>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4" name="Rectangle 123"/>
          <p:cNvSpPr/>
          <p:nvPr/>
        </p:nvSpPr>
        <p:spPr bwMode="auto">
          <a:xfrm>
            <a:off x="4162739" y="1920052"/>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5" name="Rectangle 124"/>
          <p:cNvSpPr/>
          <p:nvPr/>
        </p:nvSpPr>
        <p:spPr bwMode="auto">
          <a:xfrm>
            <a:off x="4575489" y="1921640"/>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6" name="Rectangle 125"/>
          <p:cNvSpPr/>
          <p:nvPr/>
        </p:nvSpPr>
        <p:spPr bwMode="auto">
          <a:xfrm>
            <a:off x="4939026" y="1918437"/>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7" name="Rounded Rectangle 126"/>
          <p:cNvSpPr/>
          <p:nvPr/>
        </p:nvSpPr>
        <p:spPr>
          <a:xfrm>
            <a:off x="5029164" y="1860536"/>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128" name="Straight Connector 127"/>
          <p:cNvCxnSpPr/>
          <p:nvPr/>
        </p:nvCxnSpPr>
        <p:spPr bwMode="auto">
          <a:xfrm flipH="1">
            <a:off x="3967476" y="194542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29" name="Straight Connector 128"/>
          <p:cNvCxnSpPr/>
          <p:nvPr/>
        </p:nvCxnSpPr>
        <p:spPr bwMode="auto">
          <a:xfrm flipH="1">
            <a:off x="3967476" y="198034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0" name="Straight Connector 129"/>
          <p:cNvCxnSpPr/>
          <p:nvPr/>
        </p:nvCxnSpPr>
        <p:spPr bwMode="auto">
          <a:xfrm flipH="1">
            <a:off x="3967476" y="2013686"/>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1" name="Straight Connector 130"/>
          <p:cNvCxnSpPr/>
          <p:nvPr/>
        </p:nvCxnSpPr>
        <p:spPr bwMode="auto">
          <a:xfrm flipH="1">
            <a:off x="3967476" y="2048611"/>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2" name="Straight Connector 131"/>
          <p:cNvCxnSpPr>
            <a:stCxn id="64" idx="0"/>
            <a:endCxn id="64" idx="2"/>
          </p:cNvCxnSpPr>
          <p:nvPr/>
        </p:nvCxnSpPr>
        <p:spPr bwMode="auto">
          <a:xfrm>
            <a:off x="4558026" y="1910500"/>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3" name="Straight Connector 132"/>
          <p:cNvCxnSpPr/>
          <p:nvPr/>
        </p:nvCxnSpPr>
        <p:spPr bwMode="auto">
          <a:xfrm>
            <a:off x="4918389" y="1907352"/>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4" name="Straight Connector 133"/>
          <p:cNvCxnSpPr/>
          <p:nvPr/>
        </p:nvCxnSpPr>
        <p:spPr bwMode="auto">
          <a:xfrm>
            <a:off x="4150039" y="1912115"/>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35" name="Rectangle 134"/>
          <p:cNvSpPr/>
          <p:nvPr/>
        </p:nvSpPr>
        <p:spPr bwMode="auto">
          <a:xfrm>
            <a:off x="4853310" y="1404086"/>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6" name="Rectangle 135"/>
          <p:cNvSpPr/>
          <p:nvPr/>
        </p:nvSpPr>
        <p:spPr>
          <a:xfrm>
            <a:off x="3969108" y="1351698"/>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137" name="Can 136"/>
          <p:cNvSpPr/>
          <p:nvPr/>
        </p:nvSpPr>
        <p:spPr>
          <a:xfrm>
            <a:off x="6213789" y="3518636"/>
            <a:ext cx="538162" cy="6000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8" name="Can 137"/>
          <p:cNvSpPr/>
          <p:nvPr/>
        </p:nvSpPr>
        <p:spPr>
          <a:xfrm>
            <a:off x="6661470" y="3732977"/>
            <a:ext cx="422275" cy="434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39" name="Straight Arrow Connector 199"/>
          <p:cNvCxnSpPr>
            <a:stCxn id="27" idx="2"/>
            <a:endCxn id="138" idx="1"/>
          </p:cNvCxnSpPr>
          <p:nvPr/>
        </p:nvCxnSpPr>
        <p:spPr bwMode="auto">
          <a:xfrm rot="16200000" flipH="1">
            <a:off x="5862579" y="2722907"/>
            <a:ext cx="1641475" cy="378619"/>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141" name="Group 27668"/>
          <p:cNvGrpSpPr>
            <a:grpSpLocks/>
          </p:cNvGrpSpPr>
          <p:nvPr/>
        </p:nvGrpSpPr>
        <p:grpSpPr bwMode="auto">
          <a:xfrm>
            <a:off x="943308" y="1243750"/>
            <a:ext cx="1228725" cy="863600"/>
            <a:chOff x="640045" y="3157538"/>
            <a:chExt cx="1228725" cy="863600"/>
          </a:xfrm>
        </p:grpSpPr>
        <p:sp>
          <p:nvSpPr>
            <p:cNvPr id="142" name="Rectangle 141"/>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3" name="Rectangle 142"/>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4" name="Rectangle 143"/>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5" name="Rectangle 144"/>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6" name="Rectangle 145"/>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7" name="Rectangle 146"/>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8" name="Rectangle 147"/>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9" name="Rectangle 148"/>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0" name="Rectangle 149"/>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1" name="Rectangle 150"/>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2" name="Rectangle 151"/>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3" name="Rectangle 152"/>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4" name="Rectangle 153"/>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5" name="Rectangle 154"/>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56" name="Group 294"/>
            <p:cNvGrpSpPr>
              <a:grpSpLocks/>
            </p:cNvGrpSpPr>
            <p:nvPr/>
          </p:nvGrpSpPr>
          <p:grpSpPr bwMode="auto">
            <a:xfrm>
              <a:off x="997419" y="3522291"/>
              <a:ext cx="496710" cy="257828"/>
              <a:chOff x="339996" y="3313113"/>
              <a:chExt cx="1120775" cy="655637"/>
            </a:xfrm>
          </p:grpSpPr>
          <p:sp>
            <p:nvSpPr>
              <p:cNvPr id="157" name="Rectangle 156"/>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58" name="Straight Connector 157"/>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59" name="Straight Connector 158"/>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60" name="Rectangle 159"/>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1" name="Rectangle 160"/>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2" name="Rectangle 161"/>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3" name="Rectangle 162"/>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164" name="Group 27669"/>
          <p:cNvGrpSpPr>
            <a:grpSpLocks/>
          </p:cNvGrpSpPr>
          <p:nvPr/>
        </p:nvGrpSpPr>
        <p:grpSpPr bwMode="auto">
          <a:xfrm>
            <a:off x="2241907" y="1246924"/>
            <a:ext cx="1228725" cy="863600"/>
            <a:chOff x="1938138" y="3160713"/>
            <a:chExt cx="1228725" cy="863600"/>
          </a:xfrm>
        </p:grpSpPr>
        <p:sp>
          <p:nvSpPr>
            <p:cNvPr id="165" name="Rectangle 164"/>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6" name="Rectangle 165"/>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7" name="Rectangle 166"/>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8" name="Rectangle 167"/>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9" name="Rectangle 168"/>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0" name="Rectangle 169"/>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1" name="Rectangle 170"/>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2" name="Rectangle 171"/>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3" name="Rectangle 172"/>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4" name="Rectangle 173"/>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5" name="Rectangle 174"/>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6" name="Rectangle 175"/>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7" name="Rectangle 176"/>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8" name="Rectangle 177"/>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79" name="Group 309"/>
            <p:cNvGrpSpPr>
              <a:grpSpLocks/>
            </p:cNvGrpSpPr>
            <p:nvPr/>
          </p:nvGrpSpPr>
          <p:grpSpPr bwMode="auto">
            <a:xfrm>
              <a:off x="2285349" y="3540221"/>
              <a:ext cx="496710" cy="257828"/>
              <a:chOff x="339996" y="3313113"/>
              <a:chExt cx="1120775" cy="655637"/>
            </a:xfrm>
          </p:grpSpPr>
          <p:sp>
            <p:nvSpPr>
              <p:cNvPr id="187" name="Rectangle 186"/>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8" name="Straight Connector 187"/>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89" name="Straight Connector 188"/>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90" name="Rectangle 189"/>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1" name="Rectangle 190"/>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2" name="Rectangle 191"/>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3" name="Rectangle 192"/>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80" name="Group 317"/>
            <p:cNvGrpSpPr>
              <a:grpSpLocks/>
            </p:cNvGrpSpPr>
            <p:nvPr/>
          </p:nvGrpSpPr>
          <p:grpSpPr bwMode="auto">
            <a:xfrm>
              <a:off x="2178131" y="3451412"/>
              <a:ext cx="705511" cy="403412"/>
              <a:chOff x="2984959" y="3302000"/>
              <a:chExt cx="1120775" cy="660400"/>
            </a:xfrm>
          </p:grpSpPr>
          <p:sp>
            <p:nvSpPr>
              <p:cNvPr id="181" name="Rectangle 180"/>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2" name="Rectangle 181"/>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3" name="Rectangle 182"/>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4" name="Rectangle 183"/>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5" name="Rectangle 184"/>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6" name="Rectangle 185"/>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203" name="Can 202"/>
          <p:cNvSpPr/>
          <p:nvPr/>
        </p:nvSpPr>
        <p:spPr>
          <a:xfrm>
            <a:off x="7280202" y="3629853"/>
            <a:ext cx="770021" cy="499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nvGrpSpPr>
          <p:cNvPr id="204" name="Group 203"/>
          <p:cNvGrpSpPr/>
          <p:nvPr/>
        </p:nvGrpSpPr>
        <p:grpSpPr>
          <a:xfrm>
            <a:off x="934366" y="2509885"/>
            <a:ext cx="2177143" cy="493538"/>
            <a:chOff x="5454524" y="2009903"/>
            <a:chExt cx="1160032" cy="929955"/>
          </a:xfrm>
        </p:grpSpPr>
        <p:sp>
          <p:nvSpPr>
            <p:cNvPr id="205" name="Can 204"/>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6" name="Multidocument 205"/>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13" name="Group 212"/>
          <p:cNvGrpSpPr/>
          <p:nvPr/>
        </p:nvGrpSpPr>
        <p:grpSpPr>
          <a:xfrm>
            <a:off x="3964214" y="2502295"/>
            <a:ext cx="1333499" cy="493538"/>
            <a:chOff x="5454524" y="2009903"/>
            <a:chExt cx="1160032" cy="929955"/>
          </a:xfrm>
        </p:grpSpPr>
        <p:sp>
          <p:nvSpPr>
            <p:cNvPr id="214" name="Can 213"/>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5" name="Multidocument 214"/>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217" name="Straight Arrow Connector 199"/>
          <p:cNvCxnSpPr>
            <a:stCxn id="12" idx="2"/>
            <a:endCxn id="203" idx="0"/>
          </p:cNvCxnSpPr>
          <p:nvPr/>
        </p:nvCxnSpPr>
        <p:spPr bwMode="auto">
          <a:xfrm rot="5400000">
            <a:off x="6919834" y="2840054"/>
            <a:ext cx="1660170" cy="16941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07" name="Straight Arrow Connector 199">
            <a:extLst>
              <a:ext uri="{FF2B5EF4-FFF2-40B4-BE49-F238E27FC236}">
                <a16:creationId xmlns:a16="http://schemas.microsoft.com/office/drawing/2014/main" id="{9F6C2187-669B-C041-A85D-807F75FC616B}"/>
              </a:ext>
            </a:extLst>
          </p:cNvPr>
          <p:cNvCxnSpPr>
            <a:cxnSpLocks/>
          </p:cNvCxnSpPr>
          <p:nvPr/>
        </p:nvCxnSpPr>
        <p:spPr bwMode="auto">
          <a:xfrm rot="5400000">
            <a:off x="5434324" y="2641546"/>
            <a:ext cx="1609753" cy="509609"/>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08" name="Straight Arrow Connector 199">
            <a:extLst>
              <a:ext uri="{FF2B5EF4-FFF2-40B4-BE49-F238E27FC236}">
                <a16:creationId xmlns:a16="http://schemas.microsoft.com/office/drawing/2014/main" id="{ACDFC96E-D7D9-8D4E-9FBB-3D10E01FD024}"/>
              </a:ext>
            </a:extLst>
          </p:cNvPr>
          <p:cNvCxnSpPr>
            <a:cxnSpLocks/>
          </p:cNvCxnSpPr>
          <p:nvPr/>
        </p:nvCxnSpPr>
        <p:spPr bwMode="auto">
          <a:xfrm rot="16200000" flipH="1">
            <a:off x="6247920" y="2337553"/>
            <a:ext cx="1663373" cy="11712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220" name="Group 219"/>
          <p:cNvGrpSpPr/>
          <p:nvPr/>
        </p:nvGrpSpPr>
        <p:grpSpPr>
          <a:xfrm>
            <a:off x="6209337" y="2496559"/>
            <a:ext cx="615642" cy="493538"/>
            <a:chOff x="5454524" y="2009903"/>
            <a:chExt cx="1160032" cy="929955"/>
          </a:xfrm>
        </p:grpSpPr>
        <p:sp>
          <p:nvSpPr>
            <p:cNvPr id="221" name="Can 220"/>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2" name="Multidocument 221"/>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sp>
        <p:nvSpPr>
          <p:cNvPr id="209" name="Slide Number Placeholder 3">
            <a:extLst>
              <a:ext uri="{FF2B5EF4-FFF2-40B4-BE49-F238E27FC236}">
                <a16:creationId xmlns:a16="http://schemas.microsoft.com/office/drawing/2014/main" id="{79B938EC-FD79-FC4A-B51F-59C5D2B81BBD}"/>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18</a:t>
            </a:fld>
            <a:endParaRPr lang="en-US" sz="1000"/>
          </a:p>
        </p:txBody>
      </p:sp>
    </p:spTree>
    <p:extLst>
      <p:ext uri="{BB962C8B-B14F-4D97-AF65-F5344CB8AC3E}">
        <p14:creationId xmlns:p14="http://schemas.microsoft.com/office/powerpoint/2010/main" val="510030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 new manifesto for metadata and governance</a:t>
            </a:r>
          </a:p>
        </p:txBody>
      </p:sp>
      <p:sp>
        <p:nvSpPr>
          <p:cNvPr id="3" name="Content Placeholder 2"/>
          <p:cNvSpPr>
            <a:spLocks noGrp="1"/>
          </p:cNvSpPr>
          <p:nvPr>
            <p:ph idx="1"/>
          </p:nvPr>
        </p:nvSpPr>
        <p:spPr/>
        <p:txBody>
          <a:bodyPr>
            <a:normAutofit fontScale="85000" lnSpcReduction="10000"/>
          </a:bodyPr>
          <a:lstStyle/>
          <a:p>
            <a:pPr lvl="0"/>
            <a:r>
              <a:rPr lang="en-US" b="1" dirty="0"/>
              <a:t>The maintenance of metadata </a:t>
            </a:r>
            <a:r>
              <a:rPr lang="en-US" dirty="0"/>
              <a:t>must be automated to scale to the sheer volumes and variety of data involved in modern business.  Similarly the use of metadata should be used to drive the governance of data and create a business-friendly logical interface to the data landscape.</a:t>
            </a:r>
            <a:endParaRPr lang="en-GB" dirty="0"/>
          </a:p>
          <a:p>
            <a:pPr lvl="0"/>
            <a:r>
              <a:rPr lang="en-US" b="1" dirty="0"/>
              <a:t>The availability of metadata management must become ubiquitous </a:t>
            </a:r>
            <a:r>
              <a:rPr lang="en-US" dirty="0"/>
              <a:t>in cloud platforms and large data platforms, such as Apache Hadoop so that the processing engines on these platforms can rely on its availability and build capability around it.</a:t>
            </a:r>
            <a:endParaRPr lang="en-GB" dirty="0"/>
          </a:p>
          <a:p>
            <a:pPr lvl="0"/>
            <a:r>
              <a:rPr lang="en-US" b="1" dirty="0"/>
              <a:t>Metadata access must become open and remotely accessible so that tools from different vendors can work with metadata located on different platforms</a:t>
            </a:r>
            <a:r>
              <a:rPr lang="en-US" dirty="0"/>
              <a:t>.  This implies unique identifiers for metadata elements, some level of standardization in the types and formats for metadata and standard interfaces for manipulating metadata.</a:t>
            </a:r>
            <a:endParaRPr lang="en-GB" dirty="0"/>
          </a:p>
          <a:p>
            <a:pPr lvl="0"/>
            <a:r>
              <a:rPr lang="en-US" b="1" dirty="0"/>
              <a:t>Wherever possible, discovery and maintenance of metadata has to an integral </a:t>
            </a:r>
            <a:r>
              <a:rPr lang="en-US" dirty="0"/>
              <a:t>part of all tools that access, change and move information.</a:t>
            </a:r>
            <a:endParaRPr lang="en-GB" dirty="0"/>
          </a:p>
        </p:txBody>
      </p:sp>
      <p:sp>
        <p:nvSpPr>
          <p:cNvPr id="4" name="Footer Placeholder 3"/>
          <p:cNvSpPr>
            <a:spLocks noGrp="1"/>
          </p:cNvSpPr>
          <p:nvPr>
            <p:ph type="ftr" sz="quarter" idx="3"/>
          </p:nvPr>
        </p:nvSpPr>
        <p:spPr>
          <a:xfrm>
            <a:off x="2517360" y="6232870"/>
            <a:ext cx="6928265" cy="466380"/>
          </a:xfrm>
          <a:prstGeom prst="rect">
            <a:avLst/>
          </a:prstGeom>
        </p:spPr>
        <p:txBody>
          <a:bodyPr lIns="91438" tIns="45719" rIns="91438" bIns="45719"/>
          <a:lstStyle>
            <a:defPPr>
              <a:defRPr lang="en-US"/>
            </a:defPPr>
            <a:lvl1pPr marL="0" algn="l" defTabSz="914377" rtl="0" eaLnBrk="1" latinLnBrk="0" hangingPunct="1">
              <a:defRPr sz="1100" kern="1200">
                <a:solidFill>
                  <a:schemeClr val="tx1"/>
                </a:solidFill>
                <a:latin typeface="+mn-lt"/>
                <a:ea typeface="+mn-ea"/>
                <a:cs typeface="+mn-cs"/>
              </a:defRPr>
            </a:lvl1pPr>
            <a:lvl2pPr marL="457189" algn="l" defTabSz="914377" rtl="0" eaLnBrk="1" latinLnBrk="0" hangingPunct="1">
              <a:defRPr sz="1900" kern="1200">
                <a:solidFill>
                  <a:schemeClr val="tx1"/>
                </a:solidFill>
                <a:latin typeface="+mn-lt"/>
                <a:ea typeface="+mn-ea"/>
                <a:cs typeface="+mn-cs"/>
              </a:defRPr>
            </a:lvl2pPr>
            <a:lvl3pPr marL="914377" algn="l" defTabSz="914377" rtl="0" eaLnBrk="1" latinLnBrk="0" hangingPunct="1">
              <a:defRPr sz="1900" kern="1200">
                <a:solidFill>
                  <a:schemeClr val="tx1"/>
                </a:solidFill>
                <a:latin typeface="+mn-lt"/>
                <a:ea typeface="+mn-ea"/>
                <a:cs typeface="+mn-cs"/>
              </a:defRPr>
            </a:lvl3pPr>
            <a:lvl4pPr marL="1371566" algn="l" defTabSz="914377" rtl="0" eaLnBrk="1" latinLnBrk="0" hangingPunct="1">
              <a:defRPr sz="1900" kern="1200">
                <a:solidFill>
                  <a:schemeClr val="tx1"/>
                </a:solidFill>
                <a:latin typeface="+mn-lt"/>
                <a:ea typeface="+mn-ea"/>
                <a:cs typeface="+mn-cs"/>
              </a:defRPr>
            </a:lvl4pPr>
            <a:lvl5pPr marL="1828754" algn="l" defTabSz="914377" rtl="0" eaLnBrk="1" latinLnBrk="0" hangingPunct="1">
              <a:defRPr sz="1900" kern="1200">
                <a:solidFill>
                  <a:schemeClr val="tx1"/>
                </a:solidFill>
                <a:latin typeface="+mn-lt"/>
                <a:ea typeface="+mn-ea"/>
                <a:cs typeface="+mn-cs"/>
              </a:defRPr>
            </a:lvl5pPr>
            <a:lvl6pPr marL="2285943" algn="l" defTabSz="914377" rtl="0" eaLnBrk="1" latinLnBrk="0" hangingPunct="1">
              <a:defRPr sz="1900" kern="1200">
                <a:solidFill>
                  <a:schemeClr val="tx1"/>
                </a:solidFill>
                <a:latin typeface="+mn-lt"/>
                <a:ea typeface="+mn-ea"/>
                <a:cs typeface="+mn-cs"/>
              </a:defRPr>
            </a:lvl6pPr>
            <a:lvl7pPr marL="2743131" algn="l" defTabSz="914377" rtl="0" eaLnBrk="1" latinLnBrk="0" hangingPunct="1">
              <a:defRPr sz="1900" kern="1200">
                <a:solidFill>
                  <a:schemeClr val="tx1"/>
                </a:solidFill>
                <a:latin typeface="+mn-lt"/>
                <a:ea typeface="+mn-ea"/>
                <a:cs typeface="+mn-cs"/>
              </a:defRPr>
            </a:lvl7pPr>
            <a:lvl8pPr marL="3200320" algn="l" defTabSz="914377" rtl="0" eaLnBrk="1" latinLnBrk="0" hangingPunct="1">
              <a:defRPr sz="1900" kern="1200">
                <a:solidFill>
                  <a:schemeClr val="tx1"/>
                </a:solidFill>
                <a:latin typeface="+mn-lt"/>
                <a:ea typeface="+mn-ea"/>
                <a:cs typeface="+mn-cs"/>
              </a:defRPr>
            </a:lvl8pPr>
            <a:lvl9pPr marL="3657509" algn="l" defTabSz="914377" rtl="0" eaLnBrk="1" latinLnBrk="0" hangingPunct="1">
              <a:defRPr sz="1900" kern="1200">
                <a:solidFill>
                  <a:schemeClr val="tx1"/>
                </a:solidFill>
                <a:latin typeface="+mn-lt"/>
                <a:ea typeface="+mn-ea"/>
                <a:cs typeface="+mn-cs"/>
              </a:defRPr>
            </a:lvl9pPr>
          </a:lstStyle>
          <a:p>
            <a:pPr defTabSz="914400">
              <a:defRPr/>
            </a:pPr>
            <a:r>
              <a:rPr lang="en-US" kern="0">
                <a:solidFill>
                  <a:sysClr val="windowText" lastClr="000000"/>
                </a:solidFill>
              </a:rPr>
              <a:t>The information contained herein constitutes IBM and AT&amp;T Confidential Information and is subject to the confidentiality provisions of Section 3.13 of the AT&amp;T IBM General Agreement #20071107.073.C</a:t>
            </a:r>
            <a:endParaRPr lang="en-US" kern="0" dirty="0">
              <a:solidFill>
                <a:sysClr val="windowText" lastClr="000000"/>
              </a:solidFill>
            </a:endParaRPr>
          </a:p>
        </p:txBody>
      </p:sp>
    </p:spTree>
    <p:extLst>
      <p:ext uri="{BB962C8B-B14F-4D97-AF65-F5344CB8AC3E}">
        <p14:creationId xmlns:p14="http://schemas.microsoft.com/office/powerpoint/2010/main" val="2230572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challenge of information governance</a:t>
            </a:r>
          </a:p>
        </p:txBody>
      </p:sp>
      <p:sp>
        <p:nvSpPr>
          <p:cNvPr id="4" name="Rectangle 3"/>
          <p:cNvSpPr/>
          <p:nvPr/>
        </p:nvSpPr>
        <p:spPr>
          <a:xfrm>
            <a:off x="1612612" y="1315641"/>
            <a:ext cx="1390875" cy="290195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1F497D"/>
              </a:solidFill>
              <a:latin typeface="Calibri"/>
              <a:cs typeface="Calibri"/>
            </a:endParaRPr>
          </a:p>
        </p:txBody>
      </p:sp>
      <p:sp>
        <p:nvSpPr>
          <p:cNvPr id="5" name="Rectangle 4"/>
          <p:cNvSpPr/>
          <p:nvPr/>
        </p:nvSpPr>
        <p:spPr>
          <a:xfrm>
            <a:off x="3155892" y="1315641"/>
            <a:ext cx="1390875" cy="290195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1F497D"/>
              </a:solidFill>
              <a:latin typeface="Calibri"/>
              <a:cs typeface="Calibri"/>
            </a:endParaRPr>
          </a:p>
        </p:txBody>
      </p:sp>
      <p:sp>
        <p:nvSpPr>
          <p:cNvPr id="6" name="Rectangle 5"/>
          <p:cNvSpPr/>
          <p:nvPr/>
        </p:nvSpPr>
        <p:spPr>
          <a:xfrm>
            <a:off x="4679006" y="1315641"/>
            <a:ext cx="1390875" cy="290195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1F497D"/>
              </a:solidFill>
              <a:latin typeface="Calibri"/>
              <a:cs typeface="Calibri"/>
            </a:endParaRPr>
          </a:p>
        </p:txBody>
      </p:sp>
      <p:sp>
        <p:nvSpPr>
          <p:cNvPr id="7" name="Rectangle 6"/>
          <p:cNvSpPr/>
          <p:nvPr/>
        </p:nvSpPr>
        <p:spPr>
          <a:xfrm>
            <a:off x="6202126" y="1315641"/>
            <a:ext cx="1390875" cy="290195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1F497D"/>
              </a:solidFill>
              <a:latin typeface="Calibri"/>
              <a:cs typeface="Calibri"/>
            </a:endParaRPr>
          </a:p>
        </p:txBody>
      </p:sp>
      <p:sp>
        <p:nvSpPr>
          <p:cNvPr id="8" name="TextBox 7"/>
          <p:cNvSpPr txBox="1"/>
          <p:nvPr/>
        </p:nvSpPr>
        <p:spPr bwMode="auto">
          <a:xfrm>
            <a:off x="3523621" y="4415240"/>
            <a:ext cx="2052165" cy="400110"/>
          </a:xfrm>
          <a:prstGeom prst="rect">
            <a:avLst/>
          </a:prstGeom>
          <a:noFill/>
          <a:ln w="9525">
            <a:noFill/>
            <a:miter lim="800000"/>
            <a:headEnd/>
            <a:tailEnd/>
          </a:ln>
        </p:spPr>
        <p:txBody>
          <a:bodyPr wrap="none" rtlCol="0">
            <a:prstTxWarp prst="textNoShape">
              <a:avLst/>
            </a:prstTxWarp>
            <a:spAutoFit/>
          </a:bodyPr>
          <a:lstStyle/>
          <a:p>
            <a:r>
              <a:rPr lang="en-US" sz="2000" dirty="0">
                <a:latin typeface="Calibri" pitchFamily="-1" charset="0"/>
              </a:rPr>
              <a:t>Organization Silos</a:t>
            </a:r>
          </a:p>
        </p:txBody>
      </p:sp>
      <p:pic>
        <p:nvPicPr>
          <p:cNvPr id="14" name="Picture 13">
            <a:extLst>
              <a:ext uri="{FF2B5EF4-FFF2-40B4-BE49-F238E27FC236}">
                <a16:creationId xmlns:a16="http://schemas.microsoft.com/office/drawing/2014/main" id="{26B06B16-DC35-7C41-B194-1178B21694AD}"/>
              </a:ext>
            </a:extLst>
          </p:cNvPr>
          <p:cNvPicPr>
            <a:picLocks noChangeAspect="1"/>
          </p:cNvPicPr>
          <p:nvPr/>
        </p:nvPicPr>
        <p:blipFill rotWithShape="1">
          <a:blip r:embed="rId3"/>
          <a:srcRect r="72110"/>
          <a:stretch/>
        </p:blipFill>
        <p:spPr>
          <a:xfrm>
            <a:off x="1775702" y="2148348"/>
            <a:ext cx="1064694" cy="1742768"/>
          </a:xfrm>
          <a:prstGeom prst="rect">
            <a:avLst/>
          </a:prstGeom>
        </p:spPr>
      </p:pic>
      <p:pic>
        <p:nvPicPr>
          <p:cNvPr id="16" name="Picture 15">
            <a:extLst>
              <a:ext uri="{FF2B5EF4-FFF2-40B4-BE49-F238E27FC236}">
                <a16:creationId xmlns:a16="http://schemas.microsoft.com/office/drawing/2014/main" id="{D68F8146-5F06-644D-B5F1-1BF73ECFD507}"/>
              </a:ext>
            </a:extLst>
          </p:cNvPr>
          <p:cNvPicPr>
            <a:picLocks noChangeAspect="1"/>
          </p:cNvPicPr>
          <p:nvPr/>
        </p:nvPicPr>
        <p:blipFill rotWithShape="1">
          <a:blip r:embed="rId3"/>
          <a:srcRect r="72110"/>
          <a:stretch/>
        </p:blipFill>
        <p:spPr>
          <a:xfrm>
            <a:off x="6347232" y="2148348"/>
            <a:ext cx="1064694" cy="1742768"/>
          </a:xfrm>
          <a:prstGeom prst="rect">
            <a:avLst/>
          </a:prstGeom>
        </p:spPr>
      </p:pic>
      <p:pic>
        <p:nvPicPr>
          <p:cNvPr id="17" name="Picture 16">
            <a:extLst>
              <a:ext uri="{FF2B5EF4-FFF2-40B4-BE49-F238E27FC236}">
                <a16:creationId xmlns:a16="http://schemas.microsoft.com/office/drawing/2014/main" id="{56C3C991-9589-AA4C-8C56-67F5370BE211}"/>
              </a:ext>
            </a:extLst>
          </p:cNvPr>
          <p:cNvPicPr>
            <a:picLocks noChangeAspect="1"/>
          </p:cNvPicPr>
          <p:nvPr/>
        </p:nvPicPr>
        <p:blipFill rotWithShape="1">
          <a:blip r:embed="rId3"/>
          <a:srcRect r="72110"/>
          <a:stretch/>
        </p:blipFill>
        <p:spPr>
          <a:xfrm>
            <a:off x="4842096" y="2148348"/>
            <a:ext cx="1064694" cy="1742768"/>
          </a:xfrm>
          <a:prstGeom prst="rect">
            <a:avLst/>
          </a:prstGeom>
        </p:spPr>
      </p:pic>
      <p:pic>
        <p:nvPicPr>
          <p:cNvPr id="18" name="Picture 17">
            <a:extLst>
              <a:ext uri="{FF2B5EF4-FFF2-40B4-BE49-F238E27FC236}">
                <a16:creationId xmlns:a16="http://schemas.microsoft.com/office/drawing/2014/main" id="{6E115E5D-25B4-4C45-84A1-97B344C1AD89}"/>
              </a:ext>
            </a:extLst>
          </p:cNvPr>
          <p:cNvPicPr>
            <a:picLocks noChangeAspect="1"/>
          </p:cNvPicPr>
          <p:nvPr/>
        </p:nvPicPr>
        <p:blipFill rotWithShape="1">
          <a:blip r:embed="rId3"/>
          <a:srcRect r="72110"/>
          <a:stretch/>
        </p:blipFill>
        <p:spPr>
          <a:xfrm>
            <a:off x="3308286" y="2148348"/>
            <a:ext cx="1064694" cy="1742768"/>
          </a:xfrm>
          <a:prstGeom prst="rect">
            <a:avLst/>
          </a:prstGeom>
        </p:spPr>
      </p:pic>
    </p:spTree>
    <p:extLst>
      <p:ext uri="{BB962C8B-B14F-4D97-AF65-F5344CB8AC3E}">
        <p14:creationId xmlns:p14="http://schemas.microsoft.com/office/powerpoint/2010/main" val="236019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ODPi Egeria enables exchange of metadata between tools from different vendors</a:t>
            </a:r>
          </a:p>
        </p:txBody>
      </p:sp>
      <p:sp>
        <p:nvSpPr>
          <p:cNvPr id="4" name="Can 3"/>
          <p:cNvSpPr/>
          <p:nvPr/>
        </p:nvSpPr>
        <p:spPr>
          <a:xfrm>
            <a:off x="4594792" y="4063110"/>
            <a:ext cx="555625" cy="3571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 name="Can 4"/>
          <p:cNvSpPr/>
          <p:nvPr/>
        </p:nvSpPr>
        <p:spPr>
          <a:xfrm>
            <a:off x="5145633" y="405517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 name="Can 5"/>
          <p:cNvSpPr/>
          <p:nvPr/>
        </p:nvSpPr>
        <p:spPr>
          <a:xfrm>
            <a:off x="5593308" y="426789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7" name="Straight Arrow Connector 199"/>
          <p:cNvCxnSpPr>
            <a:endCxn id="6" idx="1"/>
          </p:cNvCxnSpPr>
          <p:nvPr/>
        </p:nvCxnSpPr>
        <p:spPr bwMode="auto">
          <a:xfrm rot="16200000" flipH="1">
            <a:off x="4413002" y="2928833"/>
            <a:ext cx="1581150" cy="10969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 name="Straight Arrow Connector 196"/>
          <p:cNvCxnSpPr>
            <a:stCxn id="61" idx="2"/>
            <a:endCxn id="5" idx="1"/>
          </p:cNvCxnSpPr>
          <p:nvPr/>
        </p:nvCxnSpPr>
        <p:spPr bwMode="auto">
          <a:xfrm rot="16200000" flipH="1">
            <a:off x="4143137" y="2851025"/>
            <a:ext cx="1381125" cy="10271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9" name="Can 8"/>
          <p:cNvSpPr/>
          <p:nvPr/>
        </p:nvSpPr>
        <p:spPr>
          <a:xfrm>
            <a:off x="5231358" y="4482181"/>
            <a:ext cx="436562" cy="258762"/>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0" name="Straight Arrow Connector 199"/>
          <p:cNvCxnSpPr>
            <a:stCxn id="61" idx="2"/>
            <a:endCxn id="9" idx="1"/>
          </p:cNvCxnSpPr>
          <p:nvPr/>
        </p:nvCxnSpPr>
        <p:spPr bwMode="auto">
          <a:xfrm rot="16200000" flipH="1">
            <a:off x="3980409" y="3013744"/>
            <a:ext cx="1808163" cy="11287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1" name="Group 137"/>
          <p:cNvGrpSpPr>
            <a:grpSpLocks/>
          </p:cNvGrpSpPr>
          <p:nvPr/>
        </p:nvGrpSpPr>
        <p:grpSpPr bwMode="auto">
          <a:xfrm>
            <a:off x="6987134" y="1797718"/>
            <a:ext cx="1228725" cy="863600"/>
            <a:chOff x="5523670" y="3674781"/>
            <a:chExt cx="1229360" cy="863600"/>
          </a:xfrm>
        </p:grpSpPr>
        <p:sp>
          <p:nvSpPr>
            <p:cNvPr id="12" name="Rectangle 11"/>
            <p:cNvSpPr/>
            <p:nvPr/>
          </p:nvSpPr>
          <p:spPr>
            <a:xfrm>
              <a:off x="5523670" y="3674781"/>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 name="Rectangle 12"/>
            <p:cNvSpPr/>
            <p:nvPr/>
          </p:nvSpPr>
          <p:spPr>
            <a:xfrm>
              <a:off x="5577673" y="3719231"/>
              <a:ext cx="1121354" cy="774700"/>
            </a:xfrm>
            <a:prstGeom prst="rect">
              <a:avLst/>
            </a:prstGeom>
            <a:solidFill>
              <a:srgbClr val="FFFFFF"/>
            </a:solidFill>
            <a:ln w="12700" cmpd="sng">
              <a:solidFill>
                <a:srgbClr val="99CC99"/>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 name="Rectangle 13"/>
            <p:cNvSpPr/>
            <p:nvPr/>
          </p:nvSpPr>
          <p:spPr>
            <a:xfrm>
              <a:off x="5569731" y="3887506"/>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 name="Rectangle 14"/>
            <p:cNvSpPr/>
            <p:nvPr/>
          </p:nvSpPr>
          <p:spPr>
            <a:xfrm>
              <a:off x="5569731" y="4051019"/>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 name="Rectangle 15"/>
            <p:cNvSpPr/>
            <p:nvPr/>
          </p:nvSpPr>
          <p:spPr>
            <a:xfrm>
              <a:off x="5569731" y="4214531"/>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 name="Rectangle 16"/>
            <p:cNvSpPr/>
            <p:nvPr/>
          </p:nvSpPr>
          <p:spPr>
            <a:xfrm>
              <a:off x="5569731" y="4378044"/>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 name="Straight Connector 17"/>
            <p:cNvCxnSpPr/>
            <p:nvPr/>
          </p:nvCxnSpPr>
          <p:spPr bwMode="auto">
            <a:xfrm>
              <a:off x="6146292"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9" name="Straight Connector 18"/>
            <p:cNvCxnSpPr/>
            <p:nvPr/>
          </p:nvCxnSpPr>
          <p:spPr bwMode="auto">
            <a:xfrm>
              <a:off x="629559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0" name="Straight Connector 19"/>
            <p:cNvCxnSpPr/>
            <p:nvPr/>
          </p:nvCxnSpPr>
          <p:spPr bwMode="auto">
            <a:xfrm>
              <a:off x="644648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1" name="Straight Connector 20"/>
            <p:cNvCxnSpPr/>
            <p:nvPr/>
          </p:nvCxnSpPr>
          <p:spPr bwMode="auto">
            <a:xfrm>
              <a:off x="659578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2" name="Straight Connector 21"/>
            <p:cNvCxnSpPr/>
            <p:nvPr/>
          </p:nvCxnSpPr>
          <p:spPr bwMode="auto">
            <a:xfrm>
              <a:off x="569679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3" name="Straight Connector 22"/>
            <p:cNvCxnSpPr/>
            <p:nvPr/>
          </p:nvCxnSpPr>
          <p:spPr bwMode="auto">
            <a:xfrm>
              <a:off x="584609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4" name="Straight Connector 23"/>
            <p:cNvCxnSpPr/>
            <p:nvPr/>
          </p:nvCxnSpPr>
          <p:spPr bwMode="auto">
            <a:xfrm>
              <a:off x="599698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5" name="Rectangle 24"/>
            <p:cNvSpPr/>
            <p:nvPr/>
          </p:nvSpPr>
          <p:spPr>
            <a:xfrm>
              <a:off x="5569731" y="3723994"/>
              <a:ext cx="1137237" cy="80962"/>
            </a:xfrm>
            <a:prstGeom prst="rect">
              <a:avLst/>
            </a:prstGeom>
            <a:solidFill>
              <a:schemeClr val="accent3">
                <a:lumMod val="75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26" name="Group 6"/>
          <p:cNvGrpSpPr>
            <a:grpSpLocks/>
          </p:cNvGrpSpPr>
          <p:nvPr/>
        </p:nvGrpSpPr>
        <p:grpSpPr bwMode="auto">
          <a:xfrm>
            <a:off x="5645712" y="1794544"/>
            <a:ext cx="1230313" cy="863600"/>
            <a:chOff x="5530107" y="3733058"/>
            <a:chExt cx="1229360" cy="863600"/>
          </a:xfrm>
        </p:grpSpPr>
        <p:sp>
          <p:nvSpPr>
            <p:cNvPr id="27" name="Rectangle 26"/>
            <p:cNvSpPr/>
            <p:nvPr/>
          </p:nvSpPr>
          <p:spPr>
            <a:xfrm>
              <a:off x="5530107" y="3733058"/>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8" name="Rectangle 27"/>
            <p:cNvSpPr/>
            <p:nvPr/>
          </p:nvSpPr>
          <p:spPr>
            <a:xfrm>
              <a:off x="5580868" y="3774333"/>
              <a:ext cx="1137356"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9" name="Rectangle 28"/>
            <p:cNvSpPr/>
            <p:nvPr/>
          </p:nvSpPr>
          <p:spPr>
            <a:xfrm>
              <a:off x="5590385" y="3885458"/>
              <a:ext cx="274425"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0" name="Rectangle 29"/>
            <p:cNvSpPr/>
            <p:nvPr/>
          </p:nvSpPr>
          <p:spPr>
            <a:xfrm>
              <a:off x="5896536" y="3885458"/>
              <a:ext cx="815343" cy="65563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1" name="Rectangle 30"/>
            <p:cNvSpPr/>
            <p:nvPr/>
          </p:nvSpPr>
          <p:spPr>
            <a:xfrm>
              <a:off x="5650664" y="39378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2" name="Rectangle 31"/>
            <p:cNvSpPr/>
            <p:nvPr/>
          </p:nvSpPr>
          <p:spPr>
            <a:xfrm>
              <a:off x="5952055" y="3942608"/>
              <a:ext cx="656716" cy="12541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3" name="Rectangle 32"/>
            <p:cNvSpPr/>
            <p:nvPr/>
          </p:nvSpPr>
          <p:spPr>
            <a:xfrm>
              <a:off x="6018678" y="4315671"/>
              <a:ext cx="344221" cy="1476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4" name="Rectangle 33"/>
            <p:cNvSpPr/>
            <p:nvPr/>
          </p:nvSpPr>
          <p:spPr>
            <a:xfrm>
              <a:off x="5959987" y="3956896"/>
              <a:ext cx="191938" cy="49847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5" name="Rectangle 34"/>
            <p:cNvSpPr/>
            <p:nvPr/>
          </p:nvSpPr>
          <p:spPr>
            <a:xfrm>
              <a:off x="6193168" y="4134696"/>
              <a:ext cx="407672" cy="1238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6" name="Rectangle 35"/>
            <p:cNvSpPr/>
            <p:nvPr/>
          </p:nvSpPr>
          <p:spPr>
            <a:xfrm>
              <a:off x="5650664" y="4061671"/>
              <a:ext cx="155454" cy="682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7" name="Rectangle 36"/>
            <p:cNvSpPr/>
            <p:nvPr/>
          </p:nvSpPr>
          <p:spPr>
            <a:xfrm>
              <a:off x="5650664" y="418390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8" name="Rectangle 37"/>
            <p:cNvSpPr/>
            <p:nvPr/>
          </p:nvSpPr>
          <p:spPr>
            <a:xfrm>
              <a:off x="6207445" y="43950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9" name="Rectangle 38"/>
            <p:cNvSpPr/>
            <p:nvPr/>
          </p:nvSpPr>
          <p:spPr>
            <a:xfrm>
              <a:off x="5650664" y="4307733"/>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0" name="Rectangle 39"/>
            <p:cNvSpPr/>
            <p:nvPr/>
          </p:nvSpPr>
          <p:spPr>
            <a:xfrm>
              <a:off x="6434281" y="4399808"/>
              <a:ext cx="155454" cy="682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1" name="Rectangle 40"/>
            <p:cNvSpPr/>
            <p:nvPr/>
          </p:nvSpPr>
          <p:spPr>
            <a:xfrm>
              <a:off x="6426350" y="430455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cxnSp>
        <p:nvCxnSpPr>
          <p:cNvPr id="42" name="Straight Arrow Connector 199"/>
          <p:cNvCxnSpPr>
            <a:endCxn id="4" idx="1"/>
          </p:cNvCxnSpPr>
          <p:nvPr/>
        </p:nvCxnSpPr>
        <p:spPr bwMode="auto">
          <a:xfrm rot="16200000" flipH="1">
            <a:off x="3754210" y="2944715"/>
            <a:ext cx="1406525" cy="8302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3" name="Can 42"/>
          <p:cNvSpPr/>
          <p:nvPr/>
        </p:nvSpPr>
        <p:spPr>
          <a:xfrm>
            <a:off x="1176890" y="409962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4" name="Can 43"/>
          <p:cNvSpPr/>
          <p:nvPr/>
        </p:nvSpPr>
        <p:spPr>
          <a:xfrm>
            <a:off x="1624558" y="431234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5" name="Straight Arrow Connector 199"/>
          <p:cNvCxnSpPr>
            <a:stCxn id="149" idx="2"/>
            <a:endCxn id="44" idx="1"/>
          </p:cNvCxnSpPr>
          <p:nvPr/>
        </p:nvCxnSpPr>
        <p:spPr bwMode="auto">
          <a:xfrm rot="16200000" flipH="1">
            <a:off x="920524" y="3449524"/>
            <a:ext cx="1689100" cy="365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6" name="Straight Arrow Connector 196"/>
          <p:cNvCxnSpPr>
            <a:stCxn id="148" idx="2"/>
            <a:endCxn id="43" idx="1"/>
          </p:cNvCxnSpPr>
          <p:nvPr/>
        </p:nvCxnSpPr>
        <p:spPr bwMode="auto">
          <a:xfrm rot="5400000">
            <a:off x="680814" y="3322541"/>
            <a:ext cx="1474787" cy="7937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7" name="Can 46"/>
          <p:cNvSpPr/>
          <p:nvPr/>
        </p:nvSpPr>
        <p:spPr>
          <a:xfrm>
            <a:off x="781607" y="4312318"/>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8" name="Straight Arrow Connector 199"/>
          <p:cNvCxnSpPr>
            <a:stCxn id="147" idx="2"/>
            <a:endCxn id="51" idx="1"/>
          </p:cNvCxnSpPr>
          <p:nvPr/>
        </p:nvCxnSpPr>
        <p:spPr bwMode="auto">
          <a:xfrm rot="16200000" flipH="1">
            <a:off x="1125744" y="2685528"/>
            <a:ext cx="1719263" cy="159464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9" name="Straight Arrow Connector 196"/>
          <p:cNvCxnSpPr>
            <a:stCxn id="144" idx="2"/>
            <a:endCxn id="47" idx="1"/>
          </p:cNvCxnSpPr>
          <p:nvPr/>
        </p:nvCxnSpPr>
        <p:spPr bwMode="auto">
          <a:xfrm rot="16200000" flipH="1">
            <a:off x="139477" y="3392374"/>
            <a:ext cx="1689100" cy="1508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0" name="Can 49"/>
          <p:cNvSpPr/>
          <p:nvPr/>
        </p:nvSpPr>
        <p:spPr>
          <a:xfrm>
            <a:off x="2175442" y="4128197"/>
            <a:ext cx="403225"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1" name="Can 50"/>
          <p:cNvSpPr/>
          <p:nvPr/>
        </p:nvSpPr>
        <p:spPr>
          <a:xfrm>
            <a:off x="2624683" y="4342481"/>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2" name="Straight Arrow Connector 199"/>
          <p:cNvCxnSpPr>
            <a:endCxn id="51" idx="1"/>
          </p:cNvCxnSpPr>
          <p:nvPr/>
        </p:nvCxnSpPr>
        <p:spPr bwMode="auto">
          <a:xfrm rot="16200000" flipH="1">
            <a:off x="1869043" y="3429669"/>
            <a:ext cx="1217613" cy="6080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3" name="Straight Arrow Connector 196"/>
          <p:cNvCxnSpPr>
            <a:stCxn id="205" idx="3"/>
            <a:endCxn id="50" idx="1"/>
          </p:cNvCxnSpPr>
          <p:nvPr/>
        </p:nvCxnSpPr>
        <p:spPr bwMode="auto">
          <a:xfrm rot="16200000" flipH="1">
            <a:off x="1909041" y="3660201"/>
            <a:ext cx="558076" cy="37791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4" name="Can 53"/>
          <p:cNvSpPr/>
          <p:nvPr/>
        </p:nvSpPr>
        <p:spPr>
          <a:xfrm>
            <a:off x="3994753" y="4366294"/>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5" name="Straight Arrow Connector 196"/>
          <p:cNvCxnSpPr>
            <a:stCxn id="61" idx="2"/>
            <a:endCxn id="54" idx="1"/>
          </p:cNvCxnSpPr>
          <p:nvPr/>
        </p:nvCxnSpPr>
        <p:spPr bwMode="auto">
          <a:xfrm rot="5400000">
            <a:off x="3450241" y="3496348"/>
            <a:ext cx="1692275" cy="4762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6" name="Can 55"/>
          <p:cNvSpPr/>
          <p:nvPr/>
        </p:nvSpPr>
        <p:spPr>
          <a:xfrm>
            <a:off x="3088239" y="4182172"/>
            <a:ext cx="401637"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7" name="Can 56"/>
          <p:cNvSpPr/>
          <p:nvPr/>
        </p:nvSpPr>
        <p:spPr>
          <a:xfrm>
            <a:off x="3535908" y="4396457"/>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8" name="Straight Arrow Connector 199"/>
          <p:cNvCxnSpPr>
            <a:endCxn id="57" idx="1"/>
          </p:cNvCxnSpPr>
          <p:nvPr/>
        </p:nvCxnSpPr>
        <p:spPr bwMode="auto">
          <a:xfrm rot="5400000">
            <a:off x="3144647" y="3171711"/>
            <a:ext cx="1774825" cy="67468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9" name="Straight Arrow Connector 196"/>
          <p:cNvCxnSpPr>
            <a:stCxn id="61" idx="2"/>
            <a:endCxn id="51" idx="1"/>
          </p:cNvCxnSpPr>
          <p:nvPr/>
        </p:nvCxnSpPr>
        <p:spPr bwMode="auto">
          <a:xfrm rot="5400000">
            <a:off x="2717178" y="2739502"/>
            <a:ext cx="1668463" cy="1537494"/>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1" name="Rectangle 60"/>
          <p:cNvSpPr/>
          <p:nvPr/>
        </p:nvSpPr>
        <p:spPr>
          <a:xfrm>
            <a:off x="3697833" y="1799308"/>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2" name="Rectangle 61"/>
          <p:cNvSpPr/>
          <p:nvPr/>
        </p:nvSpPr>
        <p:spPr>
          <a:xfrm>
            <a:off x="4074070" y="1919956"/>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3" name="Rectangle 62"/>
          <p:cNvSpPr/>
          <p:nvPr/>
        </p:nvSpPr>
        <p:spPr bwMode="auto">
          <a:xfrm>
            <a:off x="3713766" y="1834239"/>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4" name="Rectangle 63"/>
          <p:cNvSpPr/>
          <p:nvPr/>
        </p:nvSpPr>
        <p:spPr>
          <a:xfrm>
            <a:off x="3734345" y="2477170"/>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5" name="Round Diagonal Corner Rectangle 64"/>
          <p:cNvSpPr/>
          <p:nvPr/>
        </p:nvSpPr>
        <p:spPr>
          <a:xfrm>
            <a:off x="4356650" y="2050131"/>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66" name="Cross 65"/>
          <p:cNvSpPr/>
          <p:nvPr/>
        </p:nvSpPr>
        <p:spPr>
          <a:xfrm>
            <a:off x="4356650" y="2199356"/>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67" name="Group 4"/>
          <p:cNvGrpSpPr>
            <a:grpSpLocks/>
          </p:cNvGrpSpPr>
          <p:nvPr/>
        </p:nvGrpSpPr>
        <p:grpSpPr bwMode="auto">
          <a:xfrm>
            <a:off x="4188428" y="2278760"/>
            <a:ext cx="42863" cy="79375"/>
            <a:chOff x="603250" y="4737100"/>
            <a:chExt cx="355600" cy="654050"/>
          </a:xfrm>
        </p:grpSpPr>
        <p:sp>
          <p:nvSpPr>
            <p:cNvPr id="68" name="Delay 67"/>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9" name="Oval 68"/>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70" name="Group 4"/>
          <p:cNvGrpSpPr>
            <a:grpSpLocks/>
          </p:cNvGrpSpPr>
          <p:nvPr/>
        </p:nvGrpSpPr>
        <p:grpSpPr bwMode="auto">
          <a:xfrm>
            <a:off x="4221708" y="2024732"/>
            <a:ext cx="44450" cy="85725"/>
            <a:chOff x="603250" y="4737100"/>
            <a:chExt cx="355600" cy="654050"/>
          </a:xfrm>
        </p:grpSpPr>
        <p:sp>
          <p:nvSpPr>
            <p:cNvPr id="71" name="Delay 70"/>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72" name="Oval 71"/>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73" name="Straight Connector 72"/>
          <p:cNvCxnSpPr>
            <a:stCxn id="71" idx="2"/>
            <a:endCxn id="65" idx="2"/>
          </p:cNvCxnSpPr>
          <p:nvPr/>
        </p:nvCxnSpPr>
        <p:spPr bwMode="auto">
          <a:xfrm>
            <a:off x="4266216" y="2078729"/>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74" name="Straight Connector 73"/>
          <p:cNvCxnSpPr>
            <a:stCxn id="66" idx="0"/>
            <a:endCxn id="65" idx="1"/>
          </p:cNvCxnSpPr>
          <p:nvPr/>
        </p:nvCxnSpPr>
        <p:spPr bwMode="auto">
          <a:xfrm flipH="1" flipV="1">
            <a:off x="4386808" y="2113631"/>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75" name="Straight Connector 74"/>
          <p:cNvCxnSpPr>
            <a:stCxn id="66" idx="2"/>
            <a:endCxn id="68" idx="2"/>
          </p:cNvCxnSpPr>
          <p:nvPr/>
        </p:nvCxnSpPr>
        <p:spPr bwMode="auto">
          <a:xfrm flipH="1">
            <a:off x="4231291" y="2256535"/>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76" name="Rectangle 75"/>
          <p:cNvSpPr/>
          <p:nvPr/>
        </p:nvSpPr>
        <p:spPr>
          <a:xfrm>
            <a:off x="3735933" y="2421607"/>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7" name="Rectangle 76"/>
          <p:cNvSpPr/>
          <p:nvPr/>
        </p:nvSpPr>
        <p:spPr>
          <a:xfrm>
            <a:off x="4602715" y="1923131"/>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8" name="Rectangle 77"/>
          <p:cNvSpPr/>
          <p:nvPr/>
        </p:nvSpPr>
        <p:spPr>
          <a:xfrm>
            <a:off x="4074128" y="1918368"/>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9" name="Rectangle 78"/>
          <p:cNvSpPr/>
          <p:nvPr/>
        </p:nvSpPr>
        <p:spPr>
          <a:xfrm>
            <a:off x="4604296" y="1961231"/>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0" name="Rectangle 79"/>
          <p:cNvSpPr/>
          <p:nvPr/>
        </p:nvSpPr>
        <p:spPr>
          <a:xfrm>
            <a:off x="4623345" y="1999331"/>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1" name="Rectangle 80"/>
          <p:cNvSpPr/>
          <p:nvPr/>
        </p:nvSpPr>
        <p:spPr>
          <a:xfrm>
            <a:off x="3734350" y="1927894"/>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82" name="Group 193"/>
          <p:cNvGrpSpPr>
            <a:grpSpLocks/>
          </p:cNvGrpSpPr>
          <p:nvPr/>
        </p:nvGrpSpPr>
        <p:grpSpPr bwMode="auto">
          <a:xfrm>
            <a:off x="3748633" y="1951716"/>
            <a:ext cx="252412" cy="369887"/>
            <a:chOff x="552317" y="2476596"/>
            <a:chExt cx="701871" cy="1650326"/>
          </a:xfrm>
        </p:grpSpPr>
        <p:grpSp>
          <p:nvGrpSpPr>
            <p:cNvPr id="83" name="Group 218"/>
            <p:cNvGrpSpPr>
              <a:grpSpLocks/>
            </p:cNvGrpSpPr>
            <p:nvPr/>
          </p:nvGrpSpPr>
          <p:grpSpPr bwMode="auto">
            <a:xfrm>
              <a:off x="552317" y="2476596"/>
              <a:ext cx="692981" cy="531812"/>
              <a:chOff x="1933176" y="4572069"/>
              <a:chExt cx="813220" cy="531812"/>
            </a:xfrm>
          </p:grpSpPr>
          <p:sp>
            <p:nvSpPr>
              <p:cNvPr id="94" name="Rectangle 93"/>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5" name="Rectangle 94"/>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6" name="Rectangle 95"/>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7" name="Rectangle 96"/>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4" name="Group 218"/>
            <p:cNvGrpSpPr>
              <a:grpSpLocks/>
            </p:cNvGrpSpPr>
            <p:nvPr/>
          </p:nvGrpSpPr>
          <p:grpSpPr bwMode="auto">
            <a:xfrm>
              <a:off x="559469" y="3064221"/>
              <a:ext cx="690274" cy="404812"/>
              <a:chOff x="1936353" y="4699069"/>
              <a:chExt cx="810043" cy="404812"/>
            </a:xfrm>
          </p:grpSpPr>
          <p:sp>
            <p:nvSpPr>
              <p:cNvPr id="91" name="Rectangle 90"/>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2" name="Rectangle 91"/>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3" name="Rectangle 92"/>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5" name="Group 218"/>
            <p:cNvGrpSpPr>
              <a:grpSpLocks/>
            </p:cNvGrpSpPr>
            <p:nvPr/>
          </p:nvGrpSpPr>
          <p:grpSpPr bwMode="auto">
            <a:xfrm>
              <a:off x="578418" y="3561833"/>
              <a:ext cx="671326" cy="252412"/>
              <a:chOff x="1958589" y="4851469"/>
              <a:chExt cx="787807" cy="252412"/>
            </a:xfrm>
          </p:grpSpPr>
          <p:sp>
            <p:nvSpPr>
              <p:cNvPr id="89" name="Rectangle 88"/>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0" name="Rectangle 89"/>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6" name="Group 218"/>
            <p:cNvGrpSpPr>
              <a:grpSpLocks/>
            </p:cNvGrpSpPr>
            <p:nvPr/>
          </p:nvGrpSpPr>
          <p:grpSpPr bwMode="auto">
            <a:xfrm>
              <a:off x="582862" y="3874510"/>
              <a:ext cx="671326" cy="252412"/>
              <a:chOff x="1958589" y="4851469"/>
              <a:chExt cx="787807" cy="252412"/>
            </a:xfrm>
          </p:grpSpPr>
          <p:sp>
            <p:nvSpPr>
              <p:cNvPr id="87" name="Rectangle 86"/>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8" name="Rectangle 87"/>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98" name="Rectangle 97"/>
          <p:cNvSpPr/>
          <p:nvPr/>
        </p:nvSpPr>
        <p:spPr bwMode="auto">
          <a:xfrm>
            <a:off x="4664620" y="2005683"/>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99" name="Straight Connector 98"/>
          <p:cNvCxnSpPr/>
          <p:nvPr/>
        </p:nvCxnSpPr>
        <p:spPr bwMode="auto">
          <a:xfrm>
            <a:off x="4802733" y="196919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0" name="Straight Connector 99"/>
          <p:cNvCxnSpPr/>
          <p:nvPr/>
        </p:nvCxnSpPr>
        <p:spPr bwMode="auto">
          <a:xfrm flipH="1">
            <a:off x="4623345" y="217395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1" name="Straight Connector 100"/>
          <p:cNvCxnSpPr/>
          <p:nvPr/>
        </p:nvCxnSpPr>
        <p:spPr bwMode="auto">
          <a:xfrm flipH="1">
            <a:off x="4623345" y="220888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p:cNvCxnSpPr/>
          <p:nvPr/>
        </p:nvCxnSpPr>
        <p:spPr bwMode="auto">
          <a:xfrm flipH="1">
            <a:off x="4623345" y="224221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3" name="Straight Connector 102"/>
          <p:cNvCxnSpPr/>
          <p:nvPr/>
        </p:nvCxnSpPr>
        <p:spPr bwMode="auto">
          <a:xfrm flipH="1">
            <a:off x="4623345" y="227714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4" name="Straight Connector 103"/>
          <p:cNvCxnSpPr/>
          <p:nvPr/>
        </p:nvCxnSpPr>
        <p:spPr bwMode="auto">
          <a:xfrm flipH="1">
            <a:off x="4623345" y="231048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5" name="Straight Connector 104"/>
          <p:cNvCxnSpPr/>
          <p:nvPr/>
        </p:nvCxnSpPr>
        <p:spPr bwMode="auto">
          <a:xfrm flipH="1">
            <a:off x="4623345" y="234540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6" name="Straight Connector 105"/>
          <p:cNvCxnSpPr/>
          <p:nvPr/>
        </p:nvCxnSpPr>
        <p:spPr bwMode="auto">
          <a:xfrm flipH="1">
            <a:off x="4621758" y="203743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7" name="Straight Connector 106"/>
          <p:cNvCxnSpPr/>
          <p:nvPr/>
        </p:nvCxnSpPr>
        <p:spPr bwMode="auto">
          <a:xfrm flipH="1">
            <a:off x="4621758" y="207076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8" name="Straight Connector 107"/>
          <p:cNvCxnSpPr/>
          <p:nvPr/>
        </p:nvCxnSpPr>
        <p:spPr bwMode="auto">
          <a:xfrm flipH="1">
            <a:off x="4621758" y="210569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9" name="Straight Connector 108"/>
          <p:cNvCxnSpPr/>
          <p:nvPr/>
        </p:nvCxnSpPr>
        <p:spPr bwMode="auto">
          <a:xfrm flipH="1">
            <a:off x="4621758" y="213903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10" name="Straight Connector 109"/>
          <p:cNvCxnSpPr/>
          <p:nvPr/>
        </p:nvCxnSpPr>
        <p:spPr bwMode="auto">
          <a:xfrm>
            <a:off x="4650333" y="196919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11" name="Group 97"/>
          <p:cNvGrpSpPr>
            <a:grpSpLocks/>
          </p:cNvGrpSpPr>
          <p:nvPr/>
        </p:nvGrpSpPr>
        <p:grpSpPr bwMode="auto">
          <a:xfrm>
            <a:off x="4626546" y="1999333"/>
            <a:ext cx="23813" cy="25400"/>
            <a:chOff x="8112931" y="3217866"/>
            <a:chExt cx="110967" cy="110967"/>
          </a:xfrm>
        </p:grpSpPr>
        <p:sp>
          <p:nvSpPr>
            <p:cNvPr id="112" name="Oval 111"/>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3" name="Oval 112"/>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4" name="Group 98"/>
          <p:cNvGrpSpPr>
            <a:grpSpLocks/>
          </p:cNvGrpSpPr>
          <p:nvPr/>
        </p:nvGrpSpPr>
        <p:grpSpPr bwMode="auto">
          <a:xfrm>
            <a:off x="4626546" y="2008857"/>
            <a:ext cx="23813" cy="23812"/>
            <a:chOff x="8112931" y="3217866"/>
            <a:chExt cx="110967" cy="110967"/>
          </a:xfrm>
        </p:grpSpPr>
        <p:sp>
          <p:nvSpPr>
            <p:cNvPr id="115" name="Oval 114"/>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Oval 115"/>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7" name="Group 101"/>
          <p:cNvGrpSpPr>
            <a:grpSpLocks/>
          </p:cNvGrpSpPr>
          <p:nvPr/>
        </p:nvGrpSpPr>
        <p:grpSpPr bwMode="auto">
          <a:xfrm>
            <a:off x="4626546" y="2042194"/>
            <a:ext cx="23813" cy="25400"/>
            <a:chOff x="8112931" y="3217866"/>
            <a:chExt cx="110967" cy="110967"/>
          </a:xfrm>
        </p:grpSpPr>
        <p:sp>
          <p:nvSpPr>
            <p:cNvPr id="118" name="Oval 117"/>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9" name="Oval 118"/>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20" name="Group 104"/>
          <p:cNvGrpSpPr>
            <a:grpSpLocks/>
          </p:cNvGrpSpPr>
          <p:nvPr/>
        </p:nvGrpSpPr>
        <p:grpSpPr bwMode="auto">
          <a:xfrm>
            <a:off x="4626546" y="2077140"/>
            <a:ext cx="23813" cy="23813"/>
            <a:chOff x="8112931" y="3217866"/>
            <a:chExt cx="110967" cy="110967"/>
          </a:xfrm>
        </p:grpSpPr>
        <p:sp>
          <p:nvSpPr>
            <p:cNvPr id="121" name="Oval 120"/>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2" name="Oval 121"/>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123" name="Rectangle 122"/>
          <p:cNvSpPr/>
          <p:nvPr/>
        </p:nvSpPr>
        <p:spPr bwMode="auto">
          <a:xfrm>
            <a:off x="3761341" y="2488281"/>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4" name="Rectangle 123"/>
          <p:cNvSpPr/>
          <p:nvPr/>
        </p:nvSpPr>
        <p:spPr bwMode="auto">
          <a:xfrm>
            <a:off x="3929608" y="2486722"/>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5" name="Rectangle 124"/>
          <p:cNvSpPr/>
          <p:nvPr/>
        </p:nvSpPr>
        <p:spPr bwMode="auto">
          <a:xfrm>
            <a:off x="4342358" y="2488310"/>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6" name="Rectangle 125"/>
          <p:cNvSpPr/>
          <p:nvPr/>
        </p:nvSpPr>
        <p:spPr bwMode="auto">
          <a:xfrm>
            <a:off x="4705895" y="2485107"/>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7" name="Rounded Rectangle 126"/>
          <p:cNvSpPr/>
          <p:nvPr/>
        </p:nvSpPr>
        <p:spPr>
          <a:xfrm>
            <a:off x="4796033" y="2427206"/>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128" name="Straight Connector 127"/>
          <p:cNvCxnSpPr/>
          <p:nvPr/>
        </p:nvCxnSpPr>
        <p:spPr bwMode="auto">
          <a:xfrm flipH="1">
            <a:off x="3734345" y="251209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9" name="Straight Connector 128"/>
          <p:cNvCxnSpPr/>
          <p:nvPr/>
        </p:nvCxnSpPr>
        <p:spPr bwMode="auto">
          <a:xfrm flipH="1">
            <a:off x="3734345" y="254701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0" name="Straight Connector 129"/>
          <p:cNvCxnSpPr/>
          <p:nvPr/>
        </p:nvCxnSpPr>
        <p:spPr bwMode="auto">
          <a:xfrm flipH="1">
            <a:off x="3734345" y="2580356"/>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1" name="Straight Connector 130"/>
          <p:cNvCxnSpPr/>
          <p:nvPr/>
        </p:nvCxnSpPr>
        <p:spPr bwMode="auto">
          <a:xfrm flipH="1">
            <a:off x="3734345" y="2615281"/>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2" name="Straight Connector 131"/>
          <p:cNvCxnSpPr>
            <a:stCxn id="64" idx="0"/>
            <a:endCxn id="64" idx="2"/>
          </p:cNvCxnSpPr>
          <p:nvPr/>
        </p:nvCxnSpPr>
        <p:spPr bwMode="auto">
          <a:xfrm>
            <a:off x="4324895" y="2477170"/>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3" name="Straight Connector 132"/>
          <p:cNvCxnSpPr/>
          <p:nvPr/>
        </p:nvCxnSpPr>
        <p:spPr bwMode="auto">
          <a:xfrm>
            <a:off x="4685258" y="2474022"/>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4" name="Straight Connector 133"/>
          <p:cNvCxnSpPr/>
          <p:nvPr/>
        </p:nvCxnSpPr>
        <p:spPr bwMode="auto">
          <a:xfrm>
            <a:off x="3916908" y="2478785"/>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35" name="Rectangle 134"/>
          <p:cNvSpPr/>
          <p:nvPr/>
        </p:nvSpPr>
        <p:spPr bwMode="auto">
          <a:xfrm>
            <a:off x="4620179" y="1970756"/>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6" name="Rectangle 135"/>
          <p:cNvSpPr/>
          <p:nvPr/>
        </p:nvSpPr>
        <p:spPr>
          <a:xfrm>
            <a:off x="3735977" y="1918368"/>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137" name="Can 136"/>
          <p:cNvSpPr/>
          <p:nvPr/>
        </p:nvSpPr>
        <p:spPr>
          <a:xfrm>
            <a:off x="5980658" y="4085306"/>
            <a:ext cx="538162" cy="6000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8" name="Can 137"/>
          <p:cNvSpPr/>
          <p:nvPr/>
        </p:nvSpPr>
        <p:spPr>
          <a:xfrm>
            <a:off x="6428339" y="4299647"/>
            <a:ext cx="422275" cy="434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39" name="Straight Arrow Connector 199"/>
          <p:cNvCxnSpPr>
            <a:stCxn id="27" idx="2"/>
            <a:endCxn id="138" idx="1"/>
          </p:cNvCxnSpPr>
          <p:nvPr/>
        </p:nvCxnSpPr>
        <p:spPr bwMode="auto">
          <a:xfrm rot="16200000" flipH="1">
            <a:off x="5629448" y="3289577"/>
            <a:ext cx="1641475" cy="378619"/>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40" name="Straight Arrow Connector 196"/>
          <p:cNvCxnSpPr>
            <a:stCxn id="126" idx="2"/>
            <a:endCxn id="137" idx="1"/>
          </p:cNvCxnSpPr>
          <p:nvPr/>
        </p:nvCxnSpPr>
        <p:spPr bwMode="auto">
          <a:xfrm rot="16200000" flipH="1">
            <a:off x="4782120" y="2616868"/>
            <a:ext cx="1481138" cy="1455738"/>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41" name="Group 27668"/>
          <p:cNvGrpSpPr>
            <a:grpSpLocks/>
          </p:cNvGrpSpPr>
          <p:nvPr/>
        </p:nvGrpSpPr>
        <p:grpSpPr bwMode="auto">
          <a:xfrm>
            <a:off x="710177" y="1810420"/>
            <a:ext cx="1228725" cy="863600"/>
            <a:chOff x="640045" y="3157538"/>
            <a:chExt cx="1228725" cy="863600"/>
          </a:xfrm>
        </p:grpSpPr>
        <p:sp>
          <p:nvSpPr>
            <p:cNvPr id="142" name="Rectangle 141"/>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3" name="Rectangle 142"/>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4" name="Rectangle 143"/>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5" name="Rectangle 144"/>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6" name="Rectangle 145"/>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7" name="Rectangle 146"/>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8" name="Rectangle 147"/>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9" name="Rectangle 148"/>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0" name="Rectangle 149"/>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1" name="Rectangle 150"/>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2" name="Rectangle 151"/>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3" name="Rectangle 152"/>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4" name="Rectangle 153"/>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5" name="Rectangle 154"/>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56" name="Group 294"/>
            <p:cNvGrpSpPr>
              <a:grpSpLocks/>
            </p:cNvGrpSpPr>
            <p:nvPr/>
          </p:nvGrpSpPr>
          <p:grpSpPr bwMode="auto">
            <a:xfrm>
              <a:off x="997419" y="3522291"/>
              <a:ext cx="496710" cy="257828"/>
              <a:chOff x="339996" y="3313113"/>
              <a:chExt cx="1120775" cy="655637"/>
            </a:xfrm>
          </p:grpSpPr>
          <p:sp>
            <p:nvSpPr>
              <p:cNvPr id="157" name="Rectangle 156"/>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58" name="Straight Connector 157"/>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59" name="Straight Connector 158"/>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60" name="Rectangle 159"/>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1" name="Rectangle 160"/>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2" name="Rectangle 161"/>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3" name="Rectangle 162"/>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164" name="Group 27669"/>
          <p:cNvGrpSpPr>
            <a:grpSpLocks/>
          </p:cNvGrpSpPr>
          <p:nvPr/>
        </p:nvGrpSpPr>
        <p:grpSpPr bwMode="auto">
          <a:xfrm>
            <a:off x="2008776" y="1813594"/>
            <a:ext cx="1228725" cy="863600"/>
            <a:chOff x="1938138" y="3160713"/>
            <a:chExt cx="1228725" cy="863600"/>
          </a:xfrm>
        </p:grpSpPr>
        <p:sp>
          <p:nvSpPr>
            <p:cNvPr id="165" name="Rectangle 164"/>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6" name="Rectangle 165"/>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7" name="Rectangle 166"/>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8" name="Rectangle 167"/>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9" name="Rectangle 168"/>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0" name="Rectangle 169"/>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1" name="Rectangle 170"/>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2" name="Rectangle 171"/>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3" name="Rectangle 172"/>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4" name="Rectangle 173"/>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5" name="Rectangle 174"/>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6" name="Rectangle 175"/>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7" name="Rectangle 176"/>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8" name="Rectangle 177"/>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79" name="Group 309"/>
            <p:cNvGrpSpPr>
              <a:grpSpLocks/>
            </p:cNvGrpSpPr>
            <p:nvPr/>
          </p:nvGrpSpPr>
          <p:grpSpPr bwMode="auto">
            <a:xfrm>
              <a:off x="2285349" y="3540221"/>
              <a:ext cx="496710" cy="257828"/>
              <a:chOff x="339996" y="3313113"/>
              <a:chExt cx="1120775" cy="655637"/>
            </a:xfrm>
          </p:grpSpPr>
          <p:sp>
            <p:nvSpPr>
              <p:cNvPr id="187" name="Rectangle 186"/>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8" name="Straight Connector 187"/>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89" name="Straight Connector 188"/>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90" name="Rectangle 189"/>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1" name="Rectangle 190"/>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2" name="Rectangle 191"/>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3" name="Rectangle 192"/>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80" name="Group 317"/>
            <p:cNvGrpSpPr>
              <a:grpSpLocks/>
            </p:cNvGrpSpPr>
            <p:nvPr/>
          </p:nvGrpSpPr>
          <p:grpSpPr bwMode="auto">
            <a:xfrm>
              <a:off x="2178131" y="3451412"/>
              <a:ext cx="705511" cy="403412"/>
              <a:chOff x="2984959" y="3302000"/>
              <a:chExt cx="1120775" cy="660400"/>
            </a:xfrm>
          </p:grpSpPr>
          <p:sp>
            <p:nvSpPr>
              <p:cNvPr id="181" name="Rectangle 180"/>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2" name="Rectangle 181"/>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3" name="Rectangle 182"/>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4" name="Rectangle 183"/>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5" name="Rectangle 184"/>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6" name="Rectangle 185"/>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203" name="Can 202"/>
          <p:cNvSpPr/>
          <p:nvPr/>
        </p:nvSpPr>
        <p:spPr>
          <a:xfrm>
            <a:off x="7047071" y="4196523"/>
            <a:ext cx="770021" cy="499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17" name="Straight Arrow Connector 199"/>
          <p:cNvCxnSpPr>
            <a:stCxn id="12" idx="2"/>
            <a:endCxn id="203" idx="0"/>
          </p:cNvCxnSpPr>
          <p:nvPr/>
        </p:nvCxnSpPr>
        <p:spPr bwMode="auto">
          <a:xfrm rot="5400000">
            <a:off x="6686703" y="3406724"/>
            <a:ext cx="1660170" cy="16941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23" name="Straight Arrow Connector 196"/>
          <p:cNvCxnSpPr>
            <a:stCxn id="165" idx="2"/>
            <a:endCxn id="56" idx="0"/>
          </p:cNvCxnSpPr>
          <p:nvPr/>
        </p:nvCxnSpPr>
        <p:spPr bwMode="auto">
          <a:xfrm rot="16200000" flipH="1">
            <a:off x="2153412" y="3146894"/>
            <a:ext cx="1605359" cy="665956"/>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07" name="Rounded Rectangle 20"/>
          <p:cNvSpPr>
            <a:spLocks noChangeArrowheads="1"/>
          </p:cNvSpPr>
          <p:nvPr/>
        </p:nvSpPr>
        <p:spPr bwMode="auto">
          <a:xfrm>
            <a:off x="656893" y="2997410"/>
            <a:ext cx="7830214" cy="639762"/>
          </a:xfrm>
          <a:prstGeom prst="roundRect">
            <a:avLst>
              <a:gd name="adj" fmla="val 16667"/>
            </a:avLst>
          </a:prstGeom>
          <a:solidFill>
            <a:srgbClr val="6DCCDE"/>
          </a:solidFill>
          <a:ln w="38100">
            <a:solidFill>
              <a:srgbClr val="10253F"/>
            </a:solidFill>
            <a:round/>
            <a:headEnd/>
            <a:tailEnd/>
          </a:ln>
          <a:effectLst>
            <a:outerShdw dist="23000" dir="5400000" rotWithShape="0">
              <a:srgbClr val="000000">
                <a:alpha val="34998"/>
              </a:srgbClr>
            </a:outerShdw>
          </a:effectLst>
        </p:spPr>
        <p:txBody>
          <a:bodyPr anchor="ctr"/>
          <a:lstStyle/>
          <a:p>
            <a:pPr algn="r" eaLnBrk="0" hangingPunct="0"/>
            <a:r>
              <a:rPr lang="en-GB" sz="1800" dirty="0">
                <a:solidFill>
                  <a:srgbClr val="1F497D"/>
                </a:solidFill>
                <a:latin typeface="Calibri" charset="0"/>
              </a:rPr>
              <a:t>Open and</a:t>
            </a:r>
          </a:p>
          <a:p>
            <a:pPr algn="r" eaLnBrk="0" hangingPunct="0"/>
            <a:r>
              <a:rPr lang="en-GB" sz="1800" dirty="0">
                <a:solidFill>
                  <a:srgbClr val="1F497D"/>
                </a:solidFill>
                <a:latin typeface="Calibri" charset="0"/>
              </a:rPr>
              <a:t>Unified Metadata</a:t>
            </a:r>
          </a:p>
        </p:txBody>
      </p:sp>
      <p:grpSp>
        <p:nvGrpSpPr>
          <p:cNvPr id="204" name="Group 203"/>
          <p:cNvGrpSpPr/>
          <p:nvPr/>
        </p:nvGrpSpPr>
        <p:grpSpPr>
          <a:xfrm>
            <a:off x="1691297" y="3076555"/>
            <a:ext cx="615642" cy="493538"/>
            <a:chOff x="5454524" y="2009903"/>
            <a:chExt cx="1160032" cy="929955"/>
          </a:xfrm>
        </p:grpSpPr>
        <p:sp>
          <p:nvSpPr>
            <p:cNvPr id="205" name="Can 204"/>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6" name="Multidocument 205"/>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13" name="Group 212"/>
          <p:cNvGrpSpPr/>
          <p:nvPr/>
        </p:nvGrpSpPr>
        <p:grpSpPr>
          <a:xfrm>
            <a:off x="4133760" y="3068965"/>
            <a:ext cx="615642" cy="493538"/>
            <a:chOff x="5454524" y="2009903"/>
            <a:chExt cx="1160032" cy="929955"/>
          </a:xfrm>
        </p:grpSpPr>
        <p:sp>
          <p:nvSpPr>
            <p:cNvPr id="214" name="Can 213"/>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5" name="Multidocument 214"/>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20" name="Group 219"/>
          <p:cNvGrpSpPr/>
          <p:nvPr/>
        </p:nvGrpSpPr>
        <p:grpSpPr>
          <a:xfrm>
            <a:off x="5976206" y="3081370"/>
            <a:ext cx="615642" cy="493538"/>
            <a:chOff x="5454524" y="2009903"/>
            <a:chExt cx="1160032" cy="929955"/>
          </a:xfrm>
        </p:grpSpPr>
        <p:sp>
          <p:nvSpPr>
            <p:cNvPr id="221" name="Can 220"/>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2" name="Multidocument 221"/>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sp>
        <p:nvSpPr>
          <p:cNvPr id="3" name="Left-Right Arrow 2"/>
          <p:cNvSpPr/>
          <p:nvPr/>
        </p:nvSpPr>
        <p:spPr>
          <a:xfrm>
            <a:off x="4827007" y="3236540"/>
            <a:ext cx="1120031" cy="179991"/>
          </a:xfrm>
          <a:prstGeom prst="lef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8" name="Left-Right Arrow 207"/>
          <p:cNvSpPr/>
          <p:nvPr/>
        </p:nvSpPr>
        <p:spPr>
          <a:xfrm>
            <a:off x="2339342" y="3238948"/>
            <a:ext cx="1717651" cy="177584"/>
          </a:xfrm>
          <a:prstGeom prst="lef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9" name="Slide Number Placeholder 3">
            <a:extLst>
              <a:ext uri="{FF2B5EF4-FFF2-40B4-BE49-F238E27FC236}">
                <a16:creationId xmlns:a16="http://schemas.microsoft.com/office/drawing/2014/main" id="{AF8D59C2-6237-0E48-89FB-4D8B72538464}"/>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20</a:t>
            </a:fld>
            <a:endParaRPr lang="en-US" sz="1000"/>
          </a:p>
        </p:txBody>
      </p:sp>
      <p:sp>
        <p:nvSpPr>
          <p:cNvPr id="210" name="TextBox 209">
            <a:extLst>
              <a:ext uri="{FF2B5EF4-FFF2-40B4-BE49-F238E27FC236}">
                <a16:creationId xmlns:a16="http://schemas.microsoft.com/office/drawing/2014/main" id="{0E698F42-CDB4-6947-BB90-2CB9123C1B6A}"/>
              </a:ext>
            </a:extLst>
          </p:cNvPr>
          <p:cNvSpPr txBox="1"/>
          <p:nvPr/>
        </p:nvSpPr>
        <p:spPr>
          <a:xfrm>
            <a:off x="1320749" y="1388329"/>
            <a:ext cx="1308371" cy="307777"/>
          </a:xfrm>
          <a:prstGeom prst="rect">
            <a:avLst/>
          </a:prstGeom>
          <a:noFill/>
        </p:spPr>
        <p:txBody>
          <a:bodyPr wrap="none" rtlCol="0">
            <a:spAutoFit/>
          </a:bodyPr>
          <a:lstStyle/>
          <a:p>
            <a:r>
              <a:rPr lang="en-US" b="1" dirty="0"/>
              <a:t>Development</a:t>
            </a:r>
          </a:p>
        </p:txBody>
      </p:sp>
      <p:sp>
        <p:nvSpPr>
          <p:cNvPr id="211" name="TextBox 210">
            <a:extLst>
              <a:ext uri="{FF2B5EF4-FFF2-40B4-BE49-F238E27FC236}">
                <a16:creationId xmlns:a16="http://schemas.microsoft.com/office/drawing/2014/main" id="{76C30E88-A63A-0845-AF82-A836B313E5D7}"/>
              </a:ext>
            </a:extLst>
          </p:cNvPr>
          <p:cNvSpPr txBox="1"/>
          <p:nvPr/>
        </p:nvSpPr>
        <p:spPr>
          <a:xfrm>
            <a:off x="3820885" y="1388329"/>
            <a:ext cx="861133" cy="307777"/>
          </a:xfrm>
          <a:prstGeom prst="rect">
            <a:avLst/>
          </a:prstGeom>
          <a:noFill/>
        </p:spPr>
        <p:txBody>
          <a:bodyPr wrap="none" rtlCol="0">
            <a:spAutoFit/>
          </a:bodyPr>
          <a:lstStyle/>
          <a:p>
            <a:r>
              <a:rPr lang="en-US" b="1" dirty="0"/>
              <a:t>DevOps</a:t>
            </a:r>
          </a:p>
        </p:txBody>
      </p:sp>
      <p:sp>
        <p:nvSpPr>
          <p:cNvPr id="212" name="TextBox 211">
            <a:extLst>
              <a:ext uri="{FF2B5EF4-FFF2-40B4-BE49-F238E27FC236}">
                <a16:creationId xmlns:a16="http://schemas.microsoft.com/office/drawing/2014/main" id="{64197B8E-42EC-4542-9CA9-A92381FC1434}"/>
              </a:ext>
            </a:extLst>
          </p:cNvPr>
          <p:cNvSpPr txBox="1"/>
          <p:nvPr/>
        </p:nvSpPr>
        <p:spPr>
          <a:xfrm>
            <a:off x="6402543" y="1388329"/>
            <a:ext cx="1298753" cy="307777"/>
          </a:xfrm>
          <a:prstGeom prst="rect">
            <a:avLst/>
          </a:prstGeom>
          <a:noFill/>
        </p:spPr>
        <p:txBody>
          <a:bodyPr wrap="none" rtlCol="0">
            <a:spAutoFit/>
          </a:bodyPr>
          <a:lstStyle/>
          <a:p>
            <a:r>
              <a:rPr lang="en-US" b="1" dirty="0"/>
              <a:t>Data Science</a:t>
            </a:r>
          </a:p>
        </p:txBody>
      </p:sp>
    </p:spTree>
    <p:extLst>
      <p:ext uri="{BB962C8B-B14F-4D97-AF65-F5344CB8AC3E}">
        <p14:creationId xmlns:p14="http://schemas.microsoft.com/office/powerpoint/2010/main" val="40281864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3" name="Straight Connector 102">
            <a:extLst>
              <a:ext uri="{FF2B5EF4-FFF2-40B4-BE49-F238E27FC236}">
                <a16:creationId xmlns:a16="http://schemas.microsoft.com/office/drawing/2014/main" id="{94F6D39F-58A1-5944-8F5A-5E7F7886CC66}"/>
              </a:ext>
            </a:extLst>
          </p:cNvPr>
          <p:cNvCxnSpPr>
            <a:cxnSpLocks/>
          </p:cNvCxnSpPr>
          <p:nvPr/>
        </p:nvCxnSpPr>
        <p:spPr bwMode="auto">
          <a:xfrm>
            <a:off x="4913842" y="1912576"/>
            <a:ext cx="784852" cy="738527"/>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5" name="Straight Connector 104">
            <a:extLst>
              <a:ext uri="{FF2B5EF4-FFF2-40B4-BE49-F238E27FC236}">
                <a16:creationId xmlns:a16="http://schemas.microsoft.com/office/drawing/2014/main" id="{B869CC60-5DE7-E641-8E80-31D929F5C875}"/>
              </a:ext>
            </a:extLst>
          </p:cNvPr>
          <p:cNvCxnSpPr>
            <a:cxnSpLocks/>
            <a:endCxn id="3" idx="3"/>
          </p:cNvCxnSpPr>
          <p:nvPr/>
        </p:nvCxnSpPr>
        <p:spPr bwMode="auto">
          <a:xfrm flipH="1">
            <a:off x="4205287" y="3673533"/>
            <a:ext cx="592570" cy="419134"/>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0" name="Straight Connector 79"/>
          <p:cNvCxnSpPr>
            <a:cxnSpLocks/>
          </p:cNvCxnSpPr>
          <p:nvPr/>
        </p:nvCxnSpPr>
        <p:spPr bwMode="auto">
          <a:xfrm flipH="1">
            <a:off x="6838123" y="1725549"/>
            <a:ext cx="243081" cy="757770"/>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 name="Rounded Rectangle 2">
            <a:extLst>
              <a:ext uri="{FF2B5EF4-FFF2-40B4-BE49-F238E27FC236}">
                <a16:creationId xmlns:a16="http://schemas.microsoft.com/office/drawing/2014/main" id="{2ABBADBD-6DCF-4045-A39E-D731DD367562}"/>
              </a:ext>
            </a:extLst>
          </p:cNvPr>
          <p:cNvSpPr/>
          <p:nvPr/>
        </p:nvSpPr>
        <p:spPr>
          <a:xfrm>
            <a:off x="1612424" y="3428687"/>
            <a:ext cx="2592863" cy="1327960"/>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2529" name="Title 1"/>
          <p:cNvSpPr>
            <a:spLocks noGrp="1"/>
          </p:cNvSpPr>
          <p:nvPr>
            <p:ph type="title"/>
          </p:nvPr>
        </p:nvSpPr>
        <p:spPr/>
        <p:txBody>
          <a:bodyPr/>
          <a:lstStyle/>
          <a:p>
            <a:r>
              <a:rPr lang="en-GB" dirty="0"/>
              <a:t>A hybrid multi-cloud world</a:t>
            </a:r>
          </a:p>
        </p:txBody>
      </p:sp>
      <p:sp>
        <p:nvSpPr>
          <p:cNvPr id="46" name="Cloud 45"/>
          <p:cNvSpPr/>
          <p:nvPr/>
        </p:nvSpPr>
        <p:spPr bwMode="auto">
          <a:xfrm>
            <a:off x="3900850" y="1259321"/>
            <a:ext cx="1610916" cy="817067"/>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7" name="Cloud 46"/>
          <p:cNvSpPr/>
          <p:nvPr/>
        </p:nvSpPr>
        <p:spPr bwMode="auto">
          <a:xfrm>
            <a:off x="6115919" y="562805"/>
            <a:ext cx="2502694" cy="1268909"/>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9" name="Cloud 48"/>
          <p:cNvSpPr/>
          <p:nvPr/>
        </p:nvSpPr>
        <p:spPr bwMode="auto">
          <a:xfrm>
            <a:off x="4572000" y="2399289"/>
            <a:ext cx="2883973" cy="1685901"/>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50" name="Rounded Rectangle 49"/>
          <p:cNvSpPr/>
          <p:nvPr/>
        </p:nvSpPr>
        <p:spPr bwMode="auto">
          <a:xfrm>
            <a:off x="5249448" y="2799438"/>
            <a:ext cx="1453754" cy="709018"/>
          </a:xfrm>
          <a:prstGeom prst="roundRect">
            <a:avLst/>
          </a:prstGeom>
          <a:solidFill>
            <a:srgbClr val="1F497D"/>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GB" sz="1050" dirty="0">
                <a:solidFill>
                  <a:srgbClr val="ECECEC"/>
                </a:solidFill>
                <a:latin typeface="Calibri"/>
                <a:cs typeface="Calibri"/>
              </a:rPr>
              <a:t>Data Lake</a:t>
            </a:r>
          </a:p>
        </p:txBody>
      </p:sp>
      <p:cxnSp>
        <p:nvCxnSpPr>
          <p:cNvPr id="51" name="Straight Connector 50"/>
          <p:cNvCxnSpPr>
            <a:cxnSpLocks/>
            <a:stCxn id="91" idx="2"/>
            <a:endCxn id="55" idx="0"/>
          </p:cNvCxnSpPr>
          <p:nvPr/>
        </p:nvCxnSpPr>
        <p:spPr bwMode="auto">
          <a:xfrm flipH="1">
            <a:off x="4845612" y="1035165"/>
            <a:ext cx="13175" cy="351850"/>
          </a:xfrm>
          <a:prstGeom prst="line">
            <a:avLst/>
          </a:prstGeom>
          <a:ln>
            <a:solidFill>
              <a:srgbClr val="144989"/>
            </a:solidFill>
          </a:ln>
        </p:spPr>
        <p:style>
          <a:lnRef idx="2">
            <a:schemeClr val="accent1"/>
          </a:lnRef>
          <a:fillRef idx="0">
            <a:schemeClr val="accent1"/>
          </a:fillRef>
          <a:effectRef idx="1">
            <a:schemeClr val="accent1"/>
          </a:effectRef>
          <a:fontRef idx="minor">
            <a:schemeClr val="tx1"/>
          </a:fontRef>
        </p:style>
      </p:cxnSp>
      <p:sp>
        <p:nvSpPr>
          <p:cNvPr id="55" name="Rectangle 54"/>
          <p:cNvSpPr/>
          <p:nvPr/>
        </p:nvSpPr>
        <p:spPr bwMode="auto">
          <a:xfrm>
            <a:off x="4694998" y="1387015"/>
            <a:ext cx="301228"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1" name="Rectangle 60"/>
          <p:cNvSpPr/>
          <p:nvPr/>
        </p:nvSpPr>
        <p:spPr bwMode="auto">
          <a:xfrm>
            <a:off x="4698569" y="1594184"/>
            <a:ext cx="301229"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2" name="TextBox 24"/>
          <p:cNvSpPr txBox="1">
            <a:spLocks noChangeArrowheads="1"/>
          </p:cNvSpPr>
          <p:nvPr/>
        </p:nvSpPr>
        <p:spPr bwMode="auto">
          <a:xfrm>
            <a:off x="4996693" y="1430936"/>
            <a:ext cx="664019" cy="415498"/>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Mobile Apps</a:t>
            </a:r>
          </a:p>
        </p:txBody>
      </p:sp>
      <p:grpSp>
        <p:nvGrpSpPr>
          <p:cNvPr id="67" name="Group 21"/>
          <p:cNvGrpSpPr>
            <a:grpSpLocks/>
          </p:cNvGrpSpPr>
          <p:nvPr/>
        </p:nvGrpSpPr>
        <p:grpSpPr bwMode="auto">
          <a:xfrm>
            <a:off x="2339325" y="3869016"/>
            <a:ext cx="718954" cy="418573"/>
            <a:chOff x="431539" y="5104202"/>
            <a:chExt cx="1023363" cy="843225"/>
          </a:xfrm>
        </p:grpSpPr>
        <p:sp>
          <p:nvSpPr>
            <p:cNvPr id="68" name="Can 67"/>
            <p:cNvSpPr/>
            <p:nvPr/>
          </p:nvSpPr>
          <p:spPr>
            <a:xfrm>
              <a:off x="432125" y="5103544"/>
              <a:ext cx="813476" cy="661997"/>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69" name="Can 68"/>
            <p:cNvSpPr/>
            <p:nvPr/>
          </p:nvSpPr>
          <p:spPr>
            <a:xfrm>
              <a:off x="1167643" y="5305021"/>
              <a:ext cx="288106" cy="5270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0" name="Can 69"/>
            <p:cNvSpPr/>
            <p:nvPr/>
          </p:nvSpPr>
          <p:spPr>
            <a:xfrm>
              <a:off x="532114" y="5421951"/>
              <a:ext cx="710098" cy="5252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Databases</a:t>
              </a:r>
            </a:p>
          </p:txBody>
        </p:sp>
      </p:grpSp>
      <p:grpSp>
        <p:nvGrpSpPr>
          <p:cNvPr id="71" name="Group 19"/>
          <p:cNvGrpSpPr>
            <a:grpSpLocks/>
          </p:cNvGrpSpPr>
          <p:nvPr/>
        </p:nvGrpSpPr>
        <p:grpSpPr bwMode="auto">
          <a:xfrm>
            <a:off x="2962270" y="4113382"/>
            <a:ext cx="841756" cy="402808"/>
            <a:chOff x="2266224" y="5215162"/>
            <a:chExt cx="1198428" cy="810289"/>
          </a:xfrm>
        </p:grpSpPr>
        <p:sp>
          <p:nvSpPr>
            <p:cNvPr id="72" name="Rectangle 71"/>
            <p:cNvSpPr/>
            <p:nvPr/>
          </p:nvSpPr>
          <p:spPr>
            <a:xfrm>
              <a:off x="2558018" y="5342661"/>
              <a:ext cx="906891" cy="538890"/>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3" name="Rectangle 72"/>
            <p:cNvSpPr/>
            <p:nvPr/>
          </p:nvSpPr>
          <p:spPr>
            <a:xfrm>
              <a:off x="2266457" y="5215124"/>
              <a:ext cx="644146" cy="65744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4" name="Rectangle 73"/>
            <p:cNvSpPr/>
            <p:nvPr/>
          </p:nvSpPr>
          <p:spPr>
            <a:xfrm>
              <a:off x="2419018" y="5488161"/>
              <a:ext cx="905195" cy="537094"/>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grpSp>
      <p:sp>
        <p:nvSpPr>
          <p:cNvPr id="75" name="Multidocument 74"/>
          <p:cNvSpPr/>
          <p:nvPr/>
        </p:nvSpPr>
        <p:spPr bwMode="auto">
          <a:xfrm>
            <a:off x="2139712" y="4254452"/>
            <a:ext cx="506015" cy="233065"/>
          </a:xfrm>
          <a:prstGeom prst="flowChartMultidocumen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Files</a:t>
            </a:r>
          </a:p>
        </p:txBody>
      </p:sp>
      <p:sp>
        <p:nvSpPr>
          <p:cNvPr id="79" name="Right Arrow 78"/>
          <p:cNvSpPr/>
          <p:nvPr/>
        </p:nvSpPr>
        <p:spPr bwMode="auto">
          <a:xfrm rot="18691608">
            <a:off x="3949080" y="4121950"/>
            <a:ext cx="166985" cy="148829"/>
          </a:xfrm>
          <a:prstGeom prst="rightArrow">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1" name="Can 80"/>
          <p:cNvSpPr/>
          <p:nvPr/>
        </p:nvSpPr>
        <p:spPr bwMode="auto">
          <a:xfrm>
            <a:off x="7070800" y="1259321"/>
            <a:ext cx="602456" cy="249138"/>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2" name="Wave 81"/>
          <p:cNvSpPr/>
          <p:nvPr/>
        </p:nvSpPr>
        <p:spPr bwMode="auto">
          <a:xfrm>
            <a:off x="6457123" y="1935393"/>
            <a:ext cx="373856" cy="183952"/>
          </a:xfrm>
          <a:prstGeom prst="wave">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5" name="TextBox 65"/>
          <p:cNvSpPr txBox="1">
            <a:spLocks noChangeArrowheads="1"/>
          </p:cNvSpPr>
          <p:nvPr/>
        </p:nvSpPr>
        <p:spPr bwMode="auto">
          <a:xfrm>
            <a:off x="7642389" y="782640"/>
            <a:ext cx="954791" cy="577081"/>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Independent metadata Repository</a:t>
            </a:r>
          </a:p>
        </p:txBody>
      </p:sp>
      <p:sp>
        <p:nvSpPr>
          <p:cNvPr id="86" name="TextBox 66"/>
          <p:cNvSpPr txBox="1">
            <a:spLocks noChangeArrowheads="1"/>
          </p:cNvSpPr>
          <p:nvPr/>
        </p:nvSpPr>
        <p:spPr bwMode="auto">
          <a:xfrm>
            <a:off x="3895807" y="2337262"/>
            <a:ext cx="1027573" cy="600164"/>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GB" sz="1100" b="1" dirty="0"/>
              <a:t>Linked metadata Repositories</a:t>
            </a:r>
          </a:p>
        </p:txBody>
      </p:sp>
      <p:grpSp>
        <p:nvGrpSpPr>
          <p:cNvPr id="87" name="Group 17"/>
          <p:cNvGrpSpPr>
            <a:grpSpLocks/>
          </p:cNvGrpSpPr>
          <p:nvPr/>
        </p:nvGrpSpPr>
        <p:grpSpPr bwMode="auto">
          <a:xfrm>
            <a:off x="4534319" y="800887"/>
            <a:ext cx="129501" cy="212308"/>
            <a:chOff x="603250" y="4737100"/>
            <a:chExt cx="355600" cy="654050"/>
          </a:xfrm>
        </p:grpSpPr>
        <p:sp>
          <p:nvSpPr>
            <p:cNvPr id="88" name="Delay 87"/>
            <p:cNvSpPr/>
            <p:nvPr/>
          </p:nvSpPr>
          <p:spPr>
            <a:xfrm rot="16200000">
              <a:off x="546519" y="4977062"/>
              <a:ext cx="469494" cy="356362"/>
            </a:xfrm>
            <a:prstGeom prst="flowChartDelay">
              <a:avLst/>
            </a:prstGeom>
            <a:solidFill>
              <a:srgbClr val="1F497D"/>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algn="ctr" defTabSz="685800">
                <a:defRPr/>
              </a:pPr>
              <a:endParaRPr lang="en-GB" sz="1350">
                <a:solidFill>
                  <a:prstClr val="white"/>
                </a:solidFill>
                <a:ea typeface="ＭＳ Ｐゴシック"/>
                <a:cs typeface="+mn-cs"/>
              </a:endParaRPr>
            </a:p>
          </p:txBody>
        </p:sp>
        <p:sp>
          <p:nvSpPr>
            <p:cNvPr id="89" name="Oval 88"/>
            <p:cNvSpPr/>
            <p:nvPr/>
          </p:nvSpPr>
          <p:spPr>
            <a:xfrm>
              <a:off x="628650" y="4737100"/>
              <a:ext cx="304800" cy="279400"/>
            </a:xfrm>
            <a:prstGeom prst="ellipse">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anchor="ctr"/>
            <a:lstStyle/>
            <a:p>
              <a:pPr algn="ctr" defTabSz="685800">
                <a:defRPr/>
              </a:pPr>
              <a:endParaRPr lang="en-GB" sz="1350">
                <a:solidFill>
                  <a:prstClr val="white"/>
                </a:solidFill>
                <a:ea typeface="ＭＳ Ｐゴシック"/>
                <a:cs typeface="+mn-cs"/>
              </a:endParaRPr>
            </a:p>
          </p:txBody>
        </p:sp>
      </p:grpSp>
      <p:grpSp>
        <p:nvGrpSpPr>
          <p:cNvPr id="90" name="Group 22"/>
          <p:cNvGrpSpPr>
            <a:grpSpLocks/>
          </p:cNvGrpSpPr>
          <p:nvPr/>
        </p:nvGrpSpPr>
        <p:grpSpPr bwMode="auto">
          <a:xfrm>
            <a:off x="4756595" y="739414"/>
            <a:ext cx="204383" cy="295751"/>
            <a:chOff x="2622841" y="2259432"/>
            <a:chExt cx="290632" cy="446708"/>
          </a:xfrm>
        </p:grpSpPr>
        <p:sp>
          <p:nvSpPr>
            <p:cNvPr id="91" name="Rounded Rectangle 90"/>
            <p:cNvSpPr/>
            <p:nvPr/>
          </p:nvSpPr>
          <p:spPr>
            <a:xfrm>
              <a:off x="2622841" y="2259432"/>
              <a:ext cx="290632" cy="446708"/>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spAutoFit/>
            </a:bodyPr>
            <a:lstStyle/>
            <a:p>
              <a:pPr algn="ctr" defTabSz="685800">
                <a:defRPr/>
              </a:pPr>
              <a:endParaRPr lang="en-US" sz="1200" dirty="0">
                <a:solidFill>
                  <a:sysClr val="windowText" lastClr="000000"/>
                </a:solidFill>
                <a:ea typeface="ＭＳ Ｐゴシック"/>
                <a:cs typeface="+mn-cs"/>
              </a:endParaRPr>
            </a:p>
          </p:txBody>
        </p:sp>
        <p:sp>
          <p:nvSpPr>
            <p:cNvPr id="92" name="Rounded Rectangle 91"/>
            <p:cNvSpPr/>
            <p:nvPr/>
          </p:nvSpPr>
          <p:spPr>
            <a:xfrm>
              <a:off x="2653875" y="2307086"/>
              <a:ext cx="228565" cy="369832"/>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noAutofit/>
            </a:bodyPr>
            <a:lstStyle/>
            <a:p>
              <a:pPr algn="ctr" defTabSz="685800">
                <a:defRPr/>
              </a:pPr>
              <a:endParaRPr lang="en-US" sz="1200" dirty="0">
                <a:solidFill>
                  <a:sysClr val="windowText" lastClr="000000"/>
                </a:solidFill>
                <a:ea typeface="ＭＳ Ｐゴシック"/>
                <a:cs typeface="+mn-cs"/>
              </a:endParaRPr>
            </a:p>
          </p:txBody>
        </p:sp>
        <p:sp>
          <p:nvSpPr>
            <p:cNvPr id="93" name="Rounded Rectangle 92"/>
            <p:cNvSpPr/>
            <p:nvPr/>
          </p:nvSpPr>
          <p:spPr>
            <a:xfrm>
              <a:off x="2684908" y="2587090"/>
              <a:ext cx="161537" cy="69055"/>
            </a:xfrm>
            <a:prstGeom prst="roundRect">
              <a:avLst/>
            </a:prstGeom>
            <a:solidFill>
              <a:srgbClr val="1F497D"/>
            </a:solidFill>
            <a:ln w="9525" cap="flat" cmpd="sng" algn="ctr">
              <a:noFill/>
              <a:prstDash val="solid"/>
            </a:ln>
            <a:effectLst>
              <a:outerShdw blurRad="40000" dist="23000" dir="5400000" rotWithShape="0">
                <a:srgbClr val="000000">
                  <a:alpha val="35000"/>
                </a:srgbClr>
              </a:outerShdw>
            </a:effectLst>
          </p:spPr>
          <p:txBody>
            <a:bodyPr wrap="square" anchor="ctr">
              <a:noAutofit/>
            </a:bodyPr>
            <a:lstStyle/>
            <a:p>
              <a:pPr algn="ctr" defTabSz="685800">
                <a:defRPr/>
              </a:pPr>
              <a:endParaRPr lang="en-US" sz="1200" dirty="0">
                <a:solidFill>
                  <a:sysClr val="windowText" lastClr="000000"/>
                </a:solidFill>
                <a:ea typeface="ＭＳ Ｐゴシック"/>
                <a:cs typeface="+mn-cs"/>
              </a:endParaRPr>
            </a:p>
          </p:txBody>
        </p:sp>
      </p:grpSp>
      <p:sp>
        <p:nvSpPr>
          <p:cNvPr id="2" name="TextBox 1">
            <a:extLst>
              <a:ext uri="{FF2B5EF4-FFF2-40B4-BE49-F238E27FC236}">
                <a16:creationId xmlns:a16="http://schemas.microsoft.com/office/drawing/2014/main" id="{1F64C563-9B0D-1643-B558-2B14B7972C7A}"/>
              </a:ext>
            </a:extLst>
          </p:cNvPr>
          <p:cNvSpPr txBox="1"/>
          <p:nvPr/>
        </p:nvSpPr>
        <p:spPr>
          <a:xfrm>
            <a:off x="6958590" y="1860685"/>
            <a:ext cx="1638590" cy="523220"/>
          </a:xfrm>
          <a:prstGeom prst="rect">
            <a:avLst/>
          </a:prstGeom>
          <a:noFill/>
        </p:spPr>
        <p:txBody>
          <a:bodyPr wrap="none" rtlCol="0">
            <a:spAutoFit/>
          </a:bodyPr>
          <a:lstStyle/>
          <a:p>
            <a:r>
              <a:rPr lang="en-US" dirty="0"/>
              <a:t>Business Partners</a:t>
            </a:r>
          </a:p>
          <a:p>
            <a:r>
              <a:rPr lang="en-US" dirty="0"/>
              <a:t>Sharing data</a:t>
            </a:r>
          </a:p>
        </p:txBody>
      </p:sp>
      <p:sp>
        <p:nvSpPr>
          <p:cNvPr id="28" name="TextBox 27">
            <a:extLst>
              <a:ext uri="{FF2B5EF4-FFF2-40B4-BE49-F238E27FC236}">
                <a16:creationId xmlns:a16="http://schemas.microsoft.com/office/drawing/2014/main" id="{B733740F-D451-1E4F-8DC4-25C062E12A12}"/>
              </a:ext>
            </a:extLst>
          </p:cNvPr>
          <p:cNvSpPr txBox="1"/>
          <p:nvPr/>
        </p:nvSpPr>
        <p:spPr>
          <a:xfrm>
            <a:off x="462013" y="1732547"/>
            <a:ext cx="1447832" cy="523220"/>
          </a:xfrm>
          <a:prstGeom prst="rect">
            <a:avLst/>
          </a:prstGeom>
          <a:noFill/>
        </p:spPr>
        <p:txBody>
          <a:bodyPr wrap="none" rtlCol="0">
            <a:spAutoFit/>
          </a:bodyPr>
          <a:lstStyle/>
          <a:p>
            <a:r>
              <a:rPr lang="en-US" dirty="0"/>
              <a:t>IoT devices and</a:t>
            </a:r>
          </a:p>
          <a:p>
            <a:r>
              <a:rPr lang="en-US" dirty="0"/>
              <a:t>systems</a:t>
            </a:r>
          </a:p>
        </p:txBody>
      </p:sp>
      <p:cxnSp>
        <p:nvCxnSpPr>
          <p:cNvPr id="101" name="Straight Connector 100">
            <a:extLst>
              <a:ext uri="{FF2B5EF4-FFF2-40B4-BE49-F238E27FC236}">
                <a16:creationId xmlns:a16="http://schemas.microsoft.com/office/drawing/2014/main" id="{2C510D91-226E-464E-B5F9-9CED73664F54}"/>
              </a:ext>
            </a:extLst>
          </p:cNvPr>
          <p:cNvCxnSpPr>
            <a:cxnSpLocks/>
          </p:cNvCxnSpPr>
          <p:nvPr/>
        </p:nvCxnSpPr>
        <p:spPr bwMode="auto">
          <a:xfrm flipH="1" flipV="1">
            <a:off x="716435" y="3556697"/>
            <a:ext cx="1122544" cy="244315"/>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a:extLst>
              <a:ext uri="{FF2B5EF4-FFF2-40B4-BE49-F238E27FC236}">
                <a16:creationId xmlns:a16="http://schemas.microsoft.com/office/drawing/2014/main" id="{05ADECA6-12CA-EB44-90D1-F43908C969BF}"/>
              </a:ext>
            </a:extLst>
          </p:cNvPr>
          <p:cNvCxnSpPr>
            <a:cxnSpLocks/>
          </p:cNvCxnSpPr>
          <p:nvPr/>
        </p:nvCxnSpPr>
        <p:spPr bwMode="auto">
          <a:xfrm>
            <a:off x="1655008" y="2706806"/>
            <a:ext cx="484704" cy="849891"/>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4" name="Straight Connector 103">
            <a:extLst>
              <a:ext uri="{FF2B5EF4-FFF2-40B4-BE49-F238E27FC236}">
                <a16:creationId xmlns:a16="http://schemas.microsoft.com/office/drawing/2014/main" id="{947F0093-83E9-DF40-B571-12EA5C94E4B2}"/>
              </a:ext>
            </a:extLst>
          </p:cNvPr>
          <p:cNvCxnSpPr>
            <a:cxnSpLocks/>
          </p:cNvCxnSpPr>
          <p:nvPr/>
        </p:nvCxnSpPr>
        <p:spPr bwMode="auto">
          <a:xfrm flipH="1" flipV="1">
            <a:off x="1028065" y="2989977"/>
            <a:ext cx="881780" cy="617729"/>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06" name="Rectangle 105">
            <a:extLst>
              <a:ext uri="{FF2B5EF4-FFF2-40B4-BE49-F238E27FC236}">
                <a16:creationId xmlns:a16="http://schemas.microsoft.com/office/drawing/2014/main" id="{CD832545-19EE-3B46-82F9-3334EF498170}"/>
              </a:ext>
            </a:extLst>
          </p:cNvPr>
          <p:cNvSpPr/>
          <p:nvPr/>
        </p:nvSpPr>
        <p:spPr bwMode="auto">
          <a:xfrm>
            <a:off x="1787543" y="3555350"/>
            <a:ext cx="673415" cy="438353"/>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sp>
        <p:nvSpPr>
          <p:cNvPr id="58" name="Rounded Rectangle 57">
            <a:extLst>
              <a:ext uri="{FF2B5EF4-FFF2-40B4-BE49-F238E27FC236}">
                <a16:creationId xmlns:a16="http://schemas.microsoft.com/office/drawing/2014/main" id="{AB3C0B4C-7020-D542-A07A-66356BF559E0}"/>
              </a:ext>
            </a:extLst>
          </p:cNvPr>
          <p:cNvSpPr/>
          <p:nvPr/>
        </p:nvSpPr>
        <p:spPr>
          <a:xfrm>
            <a:off x="332062" y="2557711"/>
            <a:ext cx="839857" cy="450945"/>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5" name="Can 94">
            <a:extLst>
              <a:ext uri="{FF2B5EF4-FFF2-40B4-BE49-F238E27FC236}">
                <a16:creationId xmlns:a16="http://schemas.microsoft.com/office/drawing/2014/main" id="{E7E045AF-6936-C04E-91A5-2B44859EA3DC}"/>
              </a:ext>
            </a:extLst>
          </p:cNvPr>
          <p:cNvSpPr/>
          <p:nvPr/>
        </p:nvSpPr>
        <p:spPr>
          <a:xfrm>
            <a:off x="449080" y="26665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6" name="Can 95">
            <a:extLst>
              <a:ext uri="{FF2B5EF4-FFF2-40B4-BE49-F238E27FC236}">
                <a16:creationId xmlns:a16="http://schemas.microsoft.com/office/drawing/2014/main" id="{AF15092B-2A3B-5E40-8305-980919488E63}"/>
              </a:ext>
            </a:extLst>
          </p:cNvPr>
          <p:cNvSpPr/>
          <p:nvPr/>
        </p:nvSpPr>
        <p:spPr>
          <a:xfrm>
            <a:off x="696304" y="26307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7" name="Can 96">
            <a:extLst>
              <a:ext uri="{FF2B5EF4-FFF2-40B4-BE49-F238E27FC236}">
                <a16:creationId xmlns:a16="http://schemas.microsoft.com/office/drawing/2014/main" id="{F6BECCA9-9BCA-D240-AE3C-08AAFC77D591}"/>
              </a:ext>
            </a:extLst>
          </p:cNvPr>
          <p:cNvSpPr/>
          <p:nvPr/>
        </p:nvSpPr>
        <p:spPr>
          <a:xfrm>
            <a:off x="601480" y="28189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8" name="Can 97">
            <a:extLst>
              <a:ext uri="{FF2B5EF4-FFF2-40B4-BE49-F238E27FC236}">
                <a16:creationId xmlns:a16="http://schemas.microsoft.com/office/drawing/2014/main" id="{7F11209D-C7F5-B645-873B-BD64E9DB73ED}"/>
              </a:ext>
            </a:extLst>
          </p:cNvPr>
          <p:cNvSpPr/>
          <p:nvPr/>
        </p:nvSpPr>
        <p:spPr>
          <a:xfrm>
            <a:off x="848704" y="27831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7" name="Cloud 56">
            <a:extLst>
              <a:ext uri="{FF2B5EF4-FFF2-40B4-BE49-F238E27FC236}">
                <a16:creationId xmlns:a16="http://schemas.microsoft.com/office/drawing/2014/main" id="{2A3D4C73-4B8B-9E49-A948-FC45BDD0F00D}"/>
              </a:ext>
            </a:extLst>
          </p:cNvPr>
          <p:cNvSpPr/>
          <p:nvPr/>
        </p:nvSpPr>
        <p:spPr bwMode="auto">
          <a:xfrm>
            <a:off x="1265498" y="2352916"/>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15" name="Can 14">
            <a:extLst>
              <a:ext uri="{FF2B5EF4-FFF2-40B4-BE49-F238E27FC236}">
                <a16:creationId xmlns:a16="http://schemas.microsoft.com/office/drawing/2014/main" id="{76C2CDE6-849E-5446-9F12-268CADCFCF72}"/>
              </a:ext>
            </a:extLst>
          </p:cNvPr>
          <p:cNvSpPr/>
          <p:nvPr/>
        </p:nvSpPr>
        <p:spPr>
          <a:xfrm>
            <a:off x="1424639" y="2504326"/>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9" name="Can 98">
            <a:extLst>
              <a:ext uri="{FF2B5EF4-FFF2-40B4-BE49-F238E27FC236}">
                <a16:creationId xmlns:a16="http://schemas.microsoft.com/office/drawing/2014/main" id="{454631DE-03C1-EF4B-A52C-478214C1D8F1}"/>
              </a:ext>
            </a:extLst>
          </p:cNvPr>
          <p:cNvSpPr/>
          <p:nvPr/>
        </p:nvSpPr>
        <p:spPr>
          <a:xfrm>
            <a:off x="1511815" y="241906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9" name="Cloud 58">
            <a:extLst>
              <a:ext uri="{FF2B5EF4-FFF2-40B4-BE49-F238E27FC236}">
                <a16:creationId xmlns:a16="http://schemas.microsoft.com/office/drawing/2014/main" id="{866C3F32-2FD1-0548-83E6-40BCC036F1A4}"/>
              </a:ext>
            </a:extLst>
          </p:cNvPr>
          <p:cNvSpPr/>
          <p:nvPr/>
        </p:nvSpPr>
        <p:spPr bwMode="auto">
          <a:xfrm>
            <a:off x="217054" y="3203214"/>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94" name="Can 93">
            <a:extLst>
              <a:ext uri="{FF2B5EF4-FFF2-40B4-BE49-F238E27FC236}">
                <a16:creationId xmlns:a16="http://schemas.microsoft.com/office/drawing/2014/main" id="{DDCA5CCD-7AE1-0F41-93FF-60528A1B87B0}"/>
              </a:ext>
            </a:extLst>
          </p:cNvPr>
          <p:cNvSpPr/>
          <p:nvPr/>
        </p:nvSpPr>
        <p:spPr>
          <a:xfrm>
            <a:off x="518801" y="3343172"/>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60" name="TextBox 59">
            <a:extLst>
              <a:ext uri="{FF2B5EF4-FFF2-40B4-BE49-F238E27FC236}">
                <a16:creationId xmlns:a16="http://schemas.microsoft.com/office/drawing/2014/main" id="{AD1B5190-F44E-8548-8B66-401AEFAF1EE6}"/>
              </a:ext>
            </a:extLst>
          </p:cNvPr>
          <p:cNvSpPr txBox="1"/>
          <p:nvPr/>
        </p:nvSpPr>
        <p:spPr>
          <a:xfrm>
            <a:off x="2362380" y="993246"/>
            <a:ext cx="1655152" cy="523220"/>
          </a:xfrm>
          <a:prstGeom prst="rect">
            <a:avLst/>
          </a:prstGeom>
          <a:noFill/>
        </p:spPr>
        <p:txBody>
          <a:bodyPr wrap="square" rtlCol="0">
            <a:spAutoFit/>
          </a:bodyPr>
          <a:lstStyle/>
          <a:p>
            <a:r>
              <a:rPr lang="en-US" dirty="0"/>
              <a:t>New applications deployed to cloud</a:t>
            </a:r>
          </a:p>
        </p:txBody>
      </p:sp>
    </p:spTree>
    <p:extLst>
      <p:ext uri="{BB962C8B-B14F-4D97-AF65-F5344CB8AC3E}">
        <p14:creationId xmlns:p14="http://schemas.microsoft.com/office/powerpoint/2010/main" val="32499939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3" name="Straight Connector 102">
            <a:extLst>
              <a:ext uri="{FF2B5EF4-FFF2-40B4-BE49-F238E27FC236}">
                <a16:creationId xmlns:a16="http://schemas.microsoft.com/office/drawing/2014/main" id="{94F6D39F-58A1-5944-8F5A-5E7F7886CC66}"/>
              </a:ext>
            </a:extLst>
          </p:cNvPr>
          <p:cNvCxnSpPr>
            <a:cxnSpLocks/>
          </p:cNvCxnSpPr>
          <p:nvPr/>
        </p:nvCxnSpPr>
        <p:spPr bwMode="auto">
          <a:xfrm>
            <a:off x="4913842" y="1912576"/>
            <a:ext cx="784852" cy="738527"/>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5" name="Straight Connector 104">
            <a:extLst>
              <a:ext uri="{FF2B5EF4-FFF2-40B4-BE49-F238E27FC236}">
                <a16:creationId xmlns:a16="http://schemas.microsoft.com/office/drawing/2014/main" id="{B869CC60-5DE7-E641-8E80-31D929F5C875}"/>
              </a:ext>
            </a:extLst>
          </p:cNvPr>
          <p:cNvCxnSpPr>
            <a:cxnSpLocks/>
            <a:endCxn id="3" idx="3"/>
          </p:cNvCxnSpPr>
          <p:nvPr/>
        </p:nvCxnSpPr>
        <p:spPr bwMode="auto">
          <a:xfrm flipH="1">
            <a:off x="4205287" y="3673533"/>
            <a:ext cx="592570" cy="419134"/>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0" name="Straight Connector 79"/>
          <p:cNvCxnSpPr>
            <a:cxnSpLocks/>
          </p:cNvCxnSpPr>
          <p:nvPr/>
        </p:nvCxnSpPr>
        <p:spPr bwMode="auto">
          <a:xfrm flipH="1">
            <a:off x="6838123" y="1725549"/>
            <a:ext cx="243081" cy="757770"/>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 name="Rounded Rectangle 2">
            <a:extLst>
              <a:ext uri="{FF2B5EF4-FFF2-40B4-BE49-F238E27FC236}">
                <a16:creationId xmlns:a16="http://schemas.microsoft.com/office/drawing/2014/main" id="{2ABBADBD-6DCF-4045-A39E-D731DD367562}"/>
              </a:ext>
            </a:extLst>
          </p:cNvPr>
          <p:cNvSpPr/>
          <p:nvPr/>
        </p:nvSpPr>
        <p:spPr>
          <a:xfrm>
            <a:off x="1612424" y="3428687"/>
            <a:ext cx="2592863" cy="1327960"/>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2529" name="Title 1"/>
          <p:cNvSpPr>
            <a:spLocks noGrp="1"/>
          </p:cNvSpPr>
          <p:nvPr>
            <p:ph type="title"/>
          </p:nvPr>
        </p:nvSpPr>
        <p:spPr/>
        <p:txBody>
          <a:bodyPr/>
          <a:lstStyle/>
          <a:p>
            <a:r>
              <a:rPr lang="en-GB" dirty="0"/>
              <a:t>Open metadata ecosystem</a:t>
            </a:r>
          </a:p>
        </p:txBody>
      </p:sp>
      <p:sp>
        <p:nvSpPr>
          <p:cNvPr id="46" name="Cloud 45"/>
          <p:cNvSpPr/>
          <p:nvPr/>
        </p:nvSpPr>
        <p:spPr bwMode="auto">
          <a:xfrm>
            <a:off x="3900850" y="1259321"/>
            <a:ext cx="1610916" cy="817067"/>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7" name="Cloud 46"/>
          <p:cNvSpPr/>
          <p:nvPr/>
        </p:nvSpPr>
        <p:spPr bwMode="auto">
          <a:xfrm>
            <a:off x="6115919" y="562805"/>
            <a:ext cx="2502694" cy="1268909"/>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9" name="Cloud 48"/>
          <p:cNvSpPr/>
          <p:nvPr/>
        </p:nvSpPr>
        <p:spPr bwMode="auto">
          <a:xfrm>
            <a:off x="4572000" y="2399289"/>
            <a:ext cx="2883973" cy="1685901"/>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50" name="Rounded Rectangle 49"/>
          <p:cNvSpPr/>
          <p:nvPr/>
        </p:nvSpPr>
        <p:spPr bwMode="auto">
          <a:xfrm>
            <a:off x="5249448" y="2799438"/>
            <a:ext cx="1453754" cy="709018"/>
          </a:xfrm>
          <a:prstGeom prst="roundRect">
            <a:avLst/>
          </a:prstGeom>
          <a:solidFill>
            <a:srgbClr val="1F497D"/>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GB" sz="1050" dirty="0">
                <a:solidFill>
                  <a:srgbClr val="ECECEC"/>
                </a:solidFill>
                <a:latin typeface="Calibri"/>
                <a:cs typeface="Calibri"/>
              </a:rPr>
              <a:t>Data Lake</a:t>
            </a:r>
          </a:p>
        </p:txBody>
      </p:sp>
      <p:cxnSp>
        <p:nvCxnSpPr>
          <p:cNvPr id="51" name="Straight Connector 50"/>
          <p:cNvCxnSpPr>
            <a:cxnSpLocks/>
            <a:stCxn id="91" idx="2"/>
            <a:endCxn id="55" idx="0"/>
          </p:cNvCxnSpPr>
          <p:nvPr/>
        </p:nvCxnSpPr>
        <p:spPr bwMode="auto">
          <a:xfrm flipH="1">
            <a:off x="4845612" y="1035165"/>
            <a:ext cx="13175" cy="351850"/>
          </a:xfrm>
          <a:prstGeom prst="line">
            <a:avLst/>
          </a:prstGeom>
          <a:ln>
            <a:solidFill>
              <a:srgbClr val="144989"/>
            </a:solidFill>
          </a:ln>
        </p:spPr>
        <p:style>
          <a:lnRef idx="2">
            <a:schemeClr val="accent1"/>
          </a:lnRef>
          <a:fillRef idx="0">
            <a:schemeClr val="accent1"/>
          </a:fillRef>
          <a:effectRef idx="1">
            <a:schemeClr val="accent1"/>
          </a:effectRef>
          <a:fontRef idx="minor">
            <a:schemeClr val="tx1"/>
          </a:fontRef>
        </p:style>
      </p:cxnSp>
      <p:sp>
        <p:nvSpPr>
          <p:cNvPr id="52" name="Can 51"/>
          <p:cNvSpPr/>
          <p:nvPr/>
        </p:nvSpPr>
        <p:spPr bwMode="auto">
          <a:xfrm>
            <a:off x="5346976" y="2886080"/>
            <a:ext cx="373856" cy="168771"/>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53" name="Can 52"/>
          <p:cNvSpPr/>
          <p:nvPr/>
        </p:nvSpPr>
        <p:spPr bwMode="auto">
          <a:xfrm>
            <a:off x="4159217" y="1520961"/>
            <a:ext cx="373856" cy="168771"/>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55" name="Rectangle 54"/>
          <p:cNvSpPr/>
          <p:nvPr/>
        </p:nvSpPr>
        <p:spPr bwMode="auto">
          <a:xfrm>
            <a:off x="4694998" y="1387015"/>
            <a:ext cx="301228"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1" name="Rectangle 60"/>
          <p:cNvSpPr/>
          <p:nvPr/>
        </p:nvSpPr>
        <p:spPr bwMode="auto">
          <a:xfrm>
            <a:off x="4698569" y="1594184"/>
            <a:ext cx="301229"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2" name="TextBox 24"/>
          <p:cNvSpPr txBox="1">
            <a:spLocks noChangeArrowheads="1"/>
          </p:cNvSpPr>
          <p:nvPr/>
        </p:nvSpPr>
        <p:spPr bwMode="auto">
          <a:xfrm>
            <a:off x="4996693" y="1430936"/>
            <a:ext cx="664019" cy="415498"/>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Mobile Apps</a:t>
            </a:r>
          </a:p>
        </p:txBody>
      </p:sp>
      <p:cxnSp>
        <p:nvCxnSpPr>
          <p:cNvPr id="63" name="Straight Arrow Connector 62"/>
          <p:cNvCxnSpPr>
            <a:stCxn id="55" idx="1"/>
            <a:endCxn id="53" idx="4"/>
          </p:cNvCxnSpPr>
          <p:nvPr/>
        </p:nvCxnSpPr>
        <p:spPr bwMode="auto">
          <a:xfrm flipH="1">
            <a:off x="4533072" y="1449524"/>
            <a:ext cx="161925" cy="156269"/>
          </a:xfrm>
          <a:prstGeom prst="straightConnector1">
            <a:avLst/>
          </a:prstGeom>
          <a:solidFill>
            <a:srgbClr val="CC99FF"/>
          </a:solidFill>
          <a:ln w="19050" cap="flat" cmpd="sng" algn="ctr">
            <a:solidFill>
              <a:srgbClr val="144989"/>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4" name="Straight Arrow Connector 63"/>
          <p:cNvCxnSpPr>
            <a:stCxn id="61" idx="1"/>
            <a:endCxn id="53" idx="4"/>
          </p:cNvCxnSpPr>
          <p:nvPr/>
        </p:nvCxnSpPr>
        <p:spPr bwMode="auto">
          <a:xfrm flipH="1" flipV="1">
            <a:off x="4533072" y="1605792"/>
            <a:ext cx="165497" cy="50900"/>
          </a:xfrm>
          <a:prstGeom prst="straightConnector1">
            <a:avLst/>
          </a:prstGeom>
          <a:solidFill>
            <a:srgbClr val="CC99FF"/>
          </a:solidFill>
          <a:ln w="19050" cap="flat" cmpd="sng" algn="ctr">
            <a:solidFill>
              <a:srgbClr val="144989"/>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5" name="Straight Connector 64"/>
          <p:cNvCxnSpPr>
            <a:stCxn id="53" idx="3"/>
            <a:endCxn id="52" idx="1"/>
          </p:cNvCxnSpPr>
          <p:nvPr/>
        </p:nvCxnSpPr>
        <p:spPr bwMode="auto">
          <a:xfrm>
            <a:off x="4346145" y="1689732"/>
            <a:ext cx="1187759" cy="1196348"/>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6" name="Can 65"/>
          <p:cNvSpPr/>
          <p:nvPr/>
        </p:nvSpPr>
        <p:spPr bwMode="auto">
          <a:xfrm>
            <a:off x="6516274" y="1018264"/>
            <a:ext cx="373856" cy="167878"/>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grpSp>
        <p:nvGrpSpPr>
          <p:cNvPr id="67" name="Group 21"/>
          <p:cNvGrpSpPr>
            <a:grpSpLocks/>
          </p:cNvGrpSpPr>
          <p:nvPr/>
        </p:nvGrpSpPr>
        <p:grpSpPr bwMode="auto">
          <a:xfrm>
            <a:off x="2339325" y="3869016"/>
            <a:ext cx="718954" cy="418573"/>
            <a:chOff x="431539" y="5104202"/>
            <a:chExt cx="1023363" cy="843225"/>
          </a:xfrm>
        </p:grpSpPr>
        <p:sp>
          <p:nvSpPr>
            <p:cNvPr id="68" name="Can 67"/>
            <p:cNvSpPr/>
            <p:nvPr/>
          </p:nvSpPr>
          <p:spPr>
            <a:xfrm>
              <a:off x="432125" y="5103544"/>
              <a:ext cx="813476" cy="661997"/>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69" name="Can 68"/>
            <p:cNvSpPr/>
            <p:nvPr/>
          </p:nvSpPr>
          <p:spPr>
            <a:xfrm>
              <a:off x="1167643" y="5305021"/>
              <a:ext cx="288106" cy="5270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0" name="Can 69"/>
            <p:cNvSpPr/>
            <p:nvPr/>
          </p:nvSpPr>
          <p:spPr>
            <a:xfrm>
              <a:off x="532114" y="5421951"/>
              <a:ext cx="710098" cy="5252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Databases</a:t>
              </a:r>
            </a:p>
          </p:txBody>
        </p:sp>
      </p:grpSp>
      <p:grpSp>
        <p:nvGrpSpPr>
          <p:cNvPr id="71" name="Group 19"/>
          <p:cNvGrpSpPr>
            <a:grpSpLocks/>
          </p:cNvGrpSpPr>
          <p:nvPr/>
        </p:nvGrpSpPr>
        <p:grpSpPr bwMode="auto">
          <a:xfrm>
            <a:off x="2962270" y="4113382"/>
            <a:ext cx="841756" cy="402808"/>
            <a:chOff x="2266224" y="5215162"/>
            <a:chExt cx="1198428" cy="810289"/>
          </a:xfrm>
        </p:grpSpPr>
        <p:sp>
          <p:nvSpPr>
            <p:cNvPr id="72" name="Rectangle 71"/>
            <p:cNvSpPr/>
            <p:nvPr/>
          </p:nvSpPr>
          <p:spPr>
            <a:xfrm>
              <a:off x="2558018" y="5342661"/>
              <a:ext cx="906891" cy="538890"/>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3" name="Rectangle 72"/>
            <p:cNvSpPr/>
            <p:nvPr/>
          </p:nvSpPr>
          <p:spPr>
            <a:xfrm>
              <a:off x="2266457" y="5215124"/>
              <a:ext cx="644146" cy="65744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4" name="Rectangle 73"/>
            <p:cNvSpPr/>
            <p:nvPr/>
          </p:nvSpPr>
          <p:spPr>
            <a:xfrm>
              <a:off x="2419018" y="5488161"/>
              <a:ext cx="905195" cy="537094"/>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grpSp>
      <p:sp>
        <p:nvSpPr>
          <p:cNvPr id="75" name="Multidocument 74"/>
          <p:cNvSpPr/>
          <p:nvPr/>
        </p:nvSpPr>
        <p:spPr bwMode="auto">
          <a:xfrm>
            <a:off x="2139712" y="4254452"/>
            <a:ext cx="506015" cy="233065"/>
          </a:xfrm>
          <a:prstGeom prst="flowChartMultidocumen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Files</a:t>
            </a:r>
          </a:p>
        </p:txBody>
      </p:sp>
      <p:sp>
        <p:nvSpPr>
          <p:cNvPr id="76" name="Can 75"/>
          <p:cNvSpPr/>
          <p:nvPr/>
        </p:nvSpPr>
        <p:spPr bwMode="auto">
          <a:xfrm>
            <a:off x="3325545" y="3678854"/>
            <a:ext cx="373856" cy="168771"/>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77" name="Straight Connector 76"/>
          <p:cNvCxnSpPr>
            <a:stCxn id="53" idx="3"/>
            <a:endCxn id="76" idx="1"/>
          </p:cNvCxnSpPr>
          <p:nvPr/>
        </p:nvCxnSpPr>
        <p:spPr bwMode="auto">
          <a:xfrm flipH="1">
            <a:off x="3512473" y="1689732"/>
            <a:ext cx="833672" cy="1989122"/>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78" name="Straight Connector 77"/>
          <p:cNvCxnSpPr>
            <a:stCxn id="52" idx="2"/>
            <a:endCxn id="76" idx="4"/>
          </p:cNvCxnSpPr>
          <p:nvPr/>
        </p:nvCxnSpPr>
        <p:spPr bwMode="auto">
          <a:xfrm flipH="1">
            <a:off x="3699401" y="2970466"/>
            <a:ext cx="1647575" cy="792774"/>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79" name="Right Arrow 78"/>
          <p:cNvSpPr/>
          <p:nvPr/>
        </p:nvSpPr>
        <p:spPr bwMode="auto">
          <a:xfrm rot="18691608">
            <a:off x="3949080" y="4121950"/>
            <a:ext cx="166985" cy="148829"/>
          </a:xfrm>
          <a:prstGeom prst="rightArrow">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1" name="Can 80"/>
          <p:cNvSpPr/>
          <p:nvPr/>
        </p:nvSpPr>
        <p:spPr bwMode="auto">
          <a:xfrm>
            <a:off x="7070800" y="1259321"/>
            <a:ext cx="602456" cy="249138"/>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2" name="Wave 81"/>
          <p:cNvSpPr/>
          <p:nvPr/>
        </p:nvSpPr>
        <p:spPr bwMode="auto">
          <a:xfrm>
            <a:off x="6457123" y="1935393"/>
            <a:ext cx="373856" cy="183952"/>
          </a:xfrm>
          <a:prstGeom prst="wave">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3" name="Wave 82"/>
          <p:cNvSpPr/>
          <p:nvPr/>
        </p:nvSpPr>
        <p:spPr bwMode="auto">
          <a:xfrm>
            <a:off x="6460695" y="1891637"/>
            <a:ext cx="373856" cy="97334"/>
          </a:xfrm>
          <a:prstGeom prst="wave">
            <a:avLst/>
          </a:prstGeom>
          <a:solidFill>
            <a:srgbClr val="E46C0A"/>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84" name="Straight Arrow Connector 83"/>
          <p:cNvCxnSpPr>
            <a:cxnSpLocks/>
            <a:stCxn id="81" idx="2"/>
            <a:endCxn id="66" idx="3"/>
          </p:cNvCxnSpPr>
          <p:nvPr/>
        </p:nvCxnSpPr>
        <p:spPr bwMode="auto">
          <a:xfrm flipH="1" flipV="1">
            <a:off x="6703202" y="1186142"/>
            <a:ext cx="367598" cy="197748"/>
          </a:xfrm>
          <a:prstGeom prst="straightConnector1">
            <a:avLst/>
          </a:prstGeom>
          <a:solidFill>
            <a:srgbClr val="CC99FF"/>
          </a:solidFill>
          <a:ln w="19050" cap="flat" cmpd="sng" algn="ctr">
            <a:solidFill>
              <a:srgbClr val="144989"/>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85" name="TextBox 65"/>
          <p:cNvSpPr txBox="1">
            <a:spLocks noChangeArrowheads="1"/>
          </p:cNvSpPr>
          <p:nvPr/>
        </p:nvSpPr>
        <p:spPr bwMode="auto">
          <a:xfrm>
            <a:off x="7642389" y="782640"/>
            <a:ext cx="954791" cy="577081"/>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Independent metadata Repository</a:t>
            </a:r>
          </a:p>
        </p:txBody>
      </p:sp>
      <p:sp>
        <p:nvSpPr>
          <p:cNvPr id="86" name="TextBox 66"/>
          <p:cNvSpPr txBox="1">
            <a:spLocks noChangeArrowheads="1"/>
          </p:cNvSpPr>
          <p:nvPr/>
        </p:nvSpPr>
        <p:spPr bwMode="auto">
          <a:xfrm>
            <a:off x="3895807" y="2337262"/>
            <a:ext cx="1027573" cy="600164"/>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GB" sz="1100" b="1" dirty="0"/>
              <a:t>Linked metadata Repositories</a:t>
            </a:r>
          </a:p>
        </p:txBody>
      </p:sp>
      <p:grpSp>
        <p:nvGrpSpPr>
          <p:cNvPr id="87" name="Group 17"/>
          <p:cNvGrpSpPr>
            <a:grpSpLocks/>
          </p:cNvGrpSpPr>
          <p:nvPr/>
        </p:nvGrpSpPr>
        <p:grpSpPr bwMode="auto">
          <a:xfrm>
            <a:off x="4534319" y="800887"/>
            <a:ext cx="129501" cy="212308"/>
            <a:chOff x="603250" y="4737100"/>
            <a:chExt cx="355600" cy="654050"/>
          </a:xfrm>
        </p:grpSpPr>
        <p:sp>
          <p:nvSpPr>
            <p:cNvPr id="88" name="Delay 87"/>
            <p:cNvSpPr/>
            <p:nvPr/>
          </p:nvSpPr>
          <p:spPr>
            <a:xfrm rot="16200000">
              <a:off x="546519" y="4977062"/>
              <a:ext cx="469494" cy="356362"/>
            </a:xfrm>
            <a:prstGeom prst="flowChartDelay">
              <a:avLst/>
            </a:prstGeom>
            <a:solidFill>
              <a:srgbClr val="1F497D"/>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algn="ctr" defTabSz="685800">
                <a:defRPr/>
              </a:pPr>
              <a:endParaRPr lang="en-GB" sz="1350">
                <a:solidFill>
                  <a:prstClr val="white"/>
                </a:solidFill>
                <a:ea typeface="ＭＳ Ｐゴシック"/>
                <a:cs typeface="+mn-cs"/>
              </a:endParaRPr>
            </a:p>
          </p:txBody>
        </p:sp>
        <p:sp>
          <p:nvSpPr>
            <p:cNvPr id="89" name="Oval 88"/>
            <p:cNvSpPr/>
            <p:nvPr/>
          </p:nvSpPr>
          <p:spPr>
            <a:xfrm>
              <a:off x="628650" y="4737100"/>
              <a:ext cx="304800" cy="279400"/>
            </a:xfrm>
            <a:prstGeom prst="ellipse">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anchor="ctr"/>
            <a:lstStyle/>
            <a:p>
              <a:pPr algn="ctr" defTabSz="685800">
                <a:defRPr/>
              </a:pPr>
              <a:endParaRPr lang="en-GB" sz="1350">
                <a:solidFill>
                  <a:prstClr val="white"/>
                </a:solidFill>
                <a:ea typeface="ＭＳ Ｐゴシック"/>
                <a:cs typeface="+mn-cs"/>
              </a:endParaRPr>
            </a:p>
          </p:txBody>
        </p:sp>
      </p:grpSp>
      <p:grpSp>
        <p:nvGrpSpPr>
          <p:cNvPr id="90" name="Group 22"/>
          <p:cNvGrpSpPr>
            <a:grpSpLocks/>
          </p:cNvGrpSpPr>
          <p:nvPr/>
        </p:nvGrpSpPr>
        <p:grpSpPr bwMode="auto">
          <a:xfrm>
            <a:off x="4756595" y="739414"/>
            <a:ext cx="204383" cy="295751"/>
            <a:chOff x="2622841" y="2259432"/>
            <a:chExt cx="290632" cy="446708"/>
          </a:xfrm>
        </p:grpSpPr>
        <p:sp>
          <p:nvSpPr>
            <p:cNvPr id="91" name="Rounded Rectangle 90"/>
            <p:cNvSpPr/>
            <p:nvPr/>
          </p:nvSpPr>
          <p:spPr>
            <a:xfrm>
              <a:off x="2622841" y="2259432"/>
              <a:ext cx="290632" cy="446708"/>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spAutoFit/>
            </a:bodyPr>
            <a:lstStyle/>
            <a:p>
              <a:pPr algn="ctr" defTabSz="685800">
                <a:defRPr/>
              </a:pPr>
              <a:endParaRPr lang="en-US" sz="1200" dirty="0">
                <a:solidFill>
                  <a:sysClr val="windowText" lastClr="000000"/>
                </a:solidFill>
                <a:ea typeface="ＭＳ Ｐゴシック"/>
                <a:cs typeface="+mn-cs"/>
              </a:endParaRPr>
            </a:p>
          </p:txBody>
        </p:sp>
        <p:sp>
          <p:nvSpPr>
            <p:cNvPr id="92" name="Rounded Rectangle 91"/>
            <p:cNvSpPr/>
            <p:nvPr/>
          </p:nvSpPr>
          <p:spPr>
            <a:xfrm>
              <a:off x="2653875" y="2307086"/>
              <a:ext cx="228565" cy="369832"/>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noAutofit/>
            </a:bodyPr>
            <a:lstStyle/>
            <a:p>
              <a:pPr algn="ctr" defTabSz="685800">
                <a:defRPr/>
              </a:pPr>
              <a:endParaRPr lang="en-US" sz="1200" dirty="0">
                <a:solidFill>
                  <a:sysClr val="windowText" lastClr="000000"/>
                </a:solidFill>
                <a:ea typeface="ＭＳ Ｐゴシック"/>
                <a:cs typeface="+mn-cs"/>
              </a:endParaRPr>
            </a:p>
          </p:txBody>
        </p:sp>
        <p:sp>
          <p:nvSpPr>
            <p:cNvPr id="93" name="Rounded Rectangle 92"/>
            <p:cNvSpPr/>
            <p:nvPr/>
          </p:nvSpPr>
          <p:spPr>
            <a:xfrm>
              <a:off x="2684908" y="2587090"/>
              <a:ext cx="161537" cy="69055"/>
            </a:xfrm>
            <a:prstGeom prst="roundRect">
              <a:avLst/>
            </a:prstGeom>
            <a:solidFill>
              <a:srgbClr val="1F497D"/>
            </a:solidFill>
            <a:ln w="9525" cap="flat" cmpd="sng" algn="ctr">
              <a:noFill/>
              <a:prstDash val="solid"/>
            </a:ln>
            <a:effectLst>
              <a:outerShdw blurRad="40000" dist="23000" dir="5400000" rotWithShape="0">
                <a:srgbClr val="000000">
                  <a:alpha val="35000"/>
                </a:srgbClr>
              </a:outerShdw>
            </a:effectLst>
          </p:spPr>
          <p:txBody>
            <a:bodyPr wrap="square" anchor="ctr">
              <a:noAutofit/>
            </a:bodyPr>
            <a:lstStyle/>
            <a:p>
              <a:pPr algn="ctr" defTabSz="685800">
                <a:defRPr/>
              </a:pPr>
              <a:endParaRPr lang="en-US" sz="1200" dirty="0">
                <a:solidFill>
                  <a:sysClr val="windowText" lastClr="000000"/>
                </a:solidFill>
                <a:ea typeface="ＭＳ Ｐゴシック"/>
                <a:cs typeface="+mn-cs"/>
              </a:endParaRPr>
            </a:p>
          </p:txBody>
        </p:sp>
      </p:grpSp>
      <p:sp>
        <p:nvSpPr>
          <p:cNvPr id="2" name="TextBox 1">
            <a:extLst>
              <a:ext uri="{FF2B5EF4-FFF2-40B4-BE49-F238E27FC236}">
                <a16:creationId xmlns:a16="http://schemas.microsoft.com/office/drawing/2014/main" id="{1F64C563-9B0D-1643-B558-2B14B7972C7A}"/>
              </a:ext>
            </a:extLst>
          </p:cNvPr>
          <p:cNvSpPr txBox="1"/>
          <p:nvPr/>
        </p:nvSpPr>
        <p:spPr>
          <a:xfrm>
            <a:off x="6958590" y="1860685"/>
            <a:ext cx="1638590" cy="523220"/>
          </a:xfrm>
          <a:prstGeom prst="rect">
            <a:avLst/>
          </a:prstGeom>
          <a:noFill/>
        </p:spPr>
        <p:txBody>
          <a:bodyPr wrap="none" rtlCol="0">
            <a:spAutoFit/>
          </a:bodyPr>
          <a:lstStyle/>
          <a:p>
            <a:r>
              <a:rPr lang="en-US" dirty="0"/>
              <a:t>Business Partners</a:t>
            </a:r>
          </a:p>
          <a:p>
            <a:r>
              <a:rPr lang="en-US" dirty="0"/>
              <a:t>Sharing data</a:t>
            </a:r>
          </a:p>
        </p:txBody>
      </p:sp>
      <p:sp>
        <p:nvSpPr>
          <p:cNvPr id="28" name="TextBox 27">
            <a:extLst>
              <a:ext uri="{FF2B5EF4-FFF2-40B4-BE49-F238E27FC236}">
                <a16:creationId xmlns:a16="http://schemas.microsoft.com/office/drawing/2014/main" id="{B733740F-D451-1E4F-8DC4-25C062E12A12}"/>
              </a:ext>
            </a:extLst>
          </p:cNvPr>
          <p:cNvSpPr txBox="1"/>
          <p:nvPr/>
        </p:nvSpPr>
        <p:spPr>
          <a:xfrm>
            <a:off x="462013" y="1732547"/>
            <a:ext cx="1447832" cy="523220"/>
          </a:xfrm>
          <a:prstGeom prst="rect">
            <a:avLst/>
          </a:prstGeom>
          <a:noFill/>
        </p:spPr>
        <p:txBody>
          <a:bodyPr wrap="none" rtlCol="0">
            <a:spAutoFit/>
          </a:bodyPr>
          <a:lstStyle/>
          <a:p>
            <a:r>
              <a:rPr lang="en-US" dirty="0"/>
              <a:t>IoT devices and</a:t>
            </a:r>
          </a:p>
          <a:p>
            <a:r>
              <a:rPr lang="en-US" dirty="0"/>
              <a:t>systems</a:t>
            </a:r>
          </a:p>
        </p:txBody>
      </p:sp>
      <p:cxnSp>
        <p:nvCxnSpPr>
          <p:cNvPr id="101" name="Straight Connector 100">
            <a:extLst>
              <a:ext uri="{FF2B5EF4-FFF2-40B4-BE49-F238E27FC236}">
                <a16:creationId xmlns:a16="http://schemas.microsoft.com/office/drawing/2014/main" id="{2C510D91-226E-464E-B5F9-9CED73664F54}"/>
              </a:ext>
            </a:extLst>
          </p:cNvPr>
          <p:cNvCxnSpPr>
            <a:cxnSpLocks/>
          </p:cNvCxnSpPr>
          <p:nvPr/>
        </p:nvCxnSpPr>
        <p:spPr bwMode="auto">
          <a:xfrm flipH="1" flipV="1">
            <a:off x="716435" y="3556697"/>
            <a:ext cx="1122544" cy="244315"/>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a:extLst>
              <a:ext uri="{FF2B5EF4-FFF2-40B4-BE49-F238E27FC236}">
                <a16:creationId xmlns:a16="http://schemas.microsoft.com/office/drawing/2014/main" id="{05ADECA6-12CA-EB44-90D1-F43908C969BF}"/>
              </a:ext>
            </a:extLst>
          </p:cNvPr>
          <p:cNvCxnSpPr>
            <a:cxnSpLocks/>
          </p:cNvCxnSpPr>
          <p:nvPr/>
        </p:nvCxnSpPr>
        <p:spPr bwMode="auto">
          <a:xfrm>
            <a:off x="1655008" y="2706806"/>
            <a:ext cx="484704" cy="849891"/>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4" name="Straight Connector 103">
            <a:extLst>
              <a:ext uri="{FF2B5EF4-FFF2-40B4-BE49-F238E27FC236}">
                <a16:creationId xmlns:a16="http://schemas.microsoft.com/office/drawing/2014/main" id="{947F0093-83E9-DF40-B571-12EA5C94E4B2}"/>
              </a:ext>
            </a:extLst>
          </p:cNvPr>
          <p:cNvCxnSpPr>
            <a:cxnSpLocks/>
          </p:cNvCxnSpPr>
          <p:nvPr/>
        </p:nvCxnSpPr>
        <p:spPr bwMode="auto">
          <a:xfrm flipH="1" flipV="1">
            <a:off x="1028065" y="2989977"/>
            <a:ext cx="881780" cy="617729"/>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06" name="Rectangle 105">
            <a:extLst>
              <a:ext uri="{FF2B5EF4-FFF2-40B4-BE49-F238E27FC236}">
                <a16:creationId xmlns:a16="http://schemas.microsoft.com/office/drawing/2014/main" id="{CD832545-19EE-3B46-82F9-3334EF498170}"/>
              </a:ext>
            </a:extLst>
          </p:cNvPr>
          <p:cNvSpPr/>
          <p:nvPr/>
        </p:nvSpPr>
        <p:spPr bwMode="auto">
          <a:xfrm>
            <a:off x="1787543" y="3555350"/>
            <a:ext cx="673415" cy="438353"/>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sp>
        <p:nvSpPr>
          <p:cNvPr id="58" name="Rounded Rectangle 57">
            <a:extLst>
              <a:ext uri="{FF2B5EF4-FFF2-40B4-BE49-F238E27FC236}">
                <a16:creationId xmlns:a16="http://schemas.microsoft.com/office/drawing/2014/main" id="{AB3C0B4C-7020-D542-A07A-66356BF559E0}"/>
              </a:ext>
            </a:extLst>
          </p:cNvPr>
          <p:cNvSpPr/>
          <p:nvPr/>
        </p:nvSpPr>
        <p:spPr>
          <a:xfrm>
            <a:off x="332062" y="2557711"/>
            <a:ext cx="839857" cy="450945"/>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5" name="Can 94">
            <a:extLst>
              <a:ext uri="{FF2B5EF4-FFF2-40B4-BE49-F238E27FC236}">
                <a16:creationId xmlns:a16="http://schemas.microsoft.com/office/drawing/2014/main" id="{E7E045AF-6936-C04E-91A5-2B44859EA3DC}"/>
              </a:ext>
            </a:extLst>
          </p:cNvPr>
          <p:cNvSpPr/>
          <p:nvPr/>
        </p:nvSpPr>
        <p:spPr>
          <a:xfrm>
            <a:off x="449080" y="26665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6" name="Can 95">
            <a:extLst>
              <a:ext uri="{FF2B5EF4-FFF2-40B4-BE49-F238E27FC236}">
                <a16:creationId xmlns:a16="http://schemas.microsoft.com/office/drawing/2014/main" id="{AF15092B-2A3B-5E40-8305-980919488E63}"/>
              </a:ext>
            </a:extLst>
          </p:cNvPr>
          <p:cNvSpPr/>
          <p:nvPr/>
        </p:nvSpPr>
        <p:spPr>
          <a:xfrm>
            <a:off x="696304" y="26307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7" name="Can 96">
            <a:extLst>
              <a:ext uri="{FF2B5EF4-FFF2-40B4-BE49-F238E27FC236}">
                <a16:creationId xmlns:a16="http://schemas.microsoft.com/office/drawing/2014/main" id="{F6BECCA9-9BCA-D240-AE3C-08AAFC77D591}"/>
              </a:ext>
            </a:extLst>
          </p:cNvPr>
          <p:cNvSpPr/>
          <p:nvPr/>
        </p:nvSpPr>
        <p:spPr>
          <a:xfrm>
            <a:off x="601480" y="28189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8" name="Can 97">
            <a:extLst>
              <a:ext uri="{FF2B5EF4-FFF2-40B4-BE49-F238E27FC236}">
                <a16:creationId xmlns:a16="http://schemas.microsoft.com/office/drawing/2014/main" id="{7F11209D-C7F5-B645-873B-BD64E9DB73ED}"/>
              </a:ext>
            </a:extLst>
          </p:cNvPr>
          <p:cNvSpPr/>
          <p:nvPr/>
        </p:nvSpPr>
        <p:spPr>
          <a:xfrm>
            <a:off x="848704" y="27831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7" name="Cloud 56">
            <a:extLst>
              <a:ext uri="{FF2B5EF4-FFF2-40B4-BE49-F238E27FC236}">
                <a16:creationId xmlns:a16="http://schemas.microsoft.com/office/drawing/2014/main" id="{2A3D4C73-4B8B-9E49-A948-FC45BDD0F00D}"/>
              </a:ext>
            </a:extLst>
          </p:cNvPr>
          <p:cNvSpPr/>
          <p:nvPr/>
        </p:nvSpPr>
        <p:spPr bwMode="auto">
          <a:xfrm>
            <a:off x="1265498" y="2352916"/>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15" name="Can 14">
            <a:extLst>
              <a:ext uri="{FF2B5EF4-FFF2-40B4-BE49-F238E27FC236}">
                <a16:creationId xmlns:a16="http://schemas.microsoft.com/office/drawing/2014/main" id="{76C2CDE6-849E-5446-9F12-268CADCFCF72}"/>
              </a:ext>
            </a:extLst>
          </p:cNvPr>
          <p:cNvSpPr/>
          <p:nvPr/>
        </p:nvSpPr>
        <p:spPr>
          <a:xfrm>
            <a:off x="1424639" y="2504326"/>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9" name="Can 98">
            <a:extLst>
              <a:ext uri="{FF2B5EF4-FFF2-40B4-BE49-F238E27FC236}">
                <a16:creationId xmlns:a16="http://schemas.microsoft.com/office/drawing/2014/main" id="{454631DE-03C1-EF4B-A52C-478214C1D8F1}"/>
              </a:ext>
            </a:extLst>
          </p:cNvPr>
          <p:cNvSpPr/>
          <p:nvPr/>
        </p:nvSpPr>
        <p:spPr>
          <a:xfrm>
            <a:off x="1511815" y="241906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9" name="Cloud 58">
            <a:extLst>
              <a:ext uri="{FF2B5EF4-FFF2-40B4-BE49-F238E27FC236}">
                <a16:creationId xmlns:a16="http://schemas.microsoft.com/office/drawing/2014/main" id="{866C3F32-2FD1-0548-83E6-40BCC036F1A4}"/>
              </a:ext>
            </a:extLst>
          </p:cNvPr>
          <p:cNvSpPr/>
          <p:nvPr/>
        </p:nvSpPr>
        <p:spPr bwMode="auto">
          <a:xfrm>
            <a:off x="217054" y="3203214"/>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94" name="Can 93">
            <a:extLst>
              <a:ext uri="{FF2B5EF4-FFF2-40B4-BE49-F238E27FC236}">
                <a16:creationId xmlns:a16="http://schemas.microsoft.com/office/drawing/2014/main" id="{DDCA5CCD-7AE1-0F41-93FF-60528A1B87B0}"/>
              </a:ext>
            </a:extLst>
          </p:cNvPr>
          <p:cNvSpPr/>
          <p:nvPr/>
        </p:nvSpPr>
        <p:spPr>
          <a:xfrm>
            <a:off x="518801" y="3343172"/>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07" name="Can 106">
            <a:extLst>
              <a:ext uri="{FF2B5EF4-FFF2-40B4-BE49-F238E27FC236}">
                <a16:creationId xmlns:a16="http://schemas.microsoft.com/office/drawing/2014/main" id="{14F3C386-F025-B342-A18B-A5C9F8710260}"/>
              </a:ext>
            </a:extLst>
          </p:cNvPr>
          <p:cNvSpPr/>
          <p:nvPr/>
        </p:nvSpPr>
        <p:spPr bwMode="auto">
          <a:xfrm>
            <a:off x="1789617" y="2422170"/>
            <a:ext cx="114253" cy="149580"/>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108" name="Straight Connector 107">
            <a:extLst>
              <a:ext uri="{FF2B5EF4-FFF2-40B4-BE49-F238E27FC236}">
                <a16:creationId xmlns:a16="http://schemas.microsoft.com/office/drawing/2014/main" id="{A11A96BA-A5AF-2049-BF1C-37B998F50DC4}"/>
              </a:ext>
            </a:extLst>
          </p:cNvPr>
          <p:cNvCxnSpPr>
            <a:cxnSpLocks/>
            <a:stCxn id="76" idx="2"/>
            <a:endCxn id="107" idx="4"/>
          </p:cNvCxnSpPr>
          <p:nvPr/>
        </p:nvCxnSpPr>
        <p:spPr bwMode="auto">
          <a:xfrm flipH="1" flipV="1">
            <a:off x="1903870" y="2496960"/>
            <a:ext cx="1421675" cy="1266280"/>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09" name="Can 108">
            <a:extLst>
              <a:ext uri="{FF2B5EF4-FFF2-40B4-BE49-F238E27FC236}">
                <a16:creationId xmlns:a16="http://schemas.microsoft.com/office/drawing/2014/main" id="{B1F7D892-B03A-CA43-A346-8A815528D070}"/>
              </a:ext>
            </a:extLst>
          </p:cNvPr>
          <p:cNvSpPr/>
          <p:nvPr/>
        </p:nvSpPr>
        <p:spPr bwMode="auto">
          <a:xfrm>
            <a:off x="740809" y="3277699"/>
            <a:ext cx="114253" cy="149580"/>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110" name="Straight Connector 109">
            <a:extLst>
              <a:ext uri="{FF2B5EF4-FFF2-40B4-BE49-F238E27FC236}">
                <a16:creationId xmlns:a16="http://schemas.microsoft.com/office/drawing/2014/main" id="{6D4D35E2-40D9-864C-83E7-60965F19C2DD}"/>
              </a:ext>
            </a:extLst>
          </p:cNvPr>
          <p:cNvCxnSpPr>
            <a:cxnSpLocks/>
            <a:endCxn id="109" idx="4"/>
          </p:cNvCxnSpPr>
          <p:nvPr/>
        </p:nvCxnSpPr>
        <p:spPr bwMode="auto">
          <a:xfrm flipH="1" flipV="1">
            <a:off x="855062" y="3352489"/>
            <a:ext cx="2435770" cy="398766"/>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11" name="Can 110">
            <a:extLst>
              <a:ext uri="{FF2B5EF4-FFF2-40B4-BE49-F238E27FC236}">
                <a16:creationId xmlns:a16="http://schemas.microsoft.com/office/drawing/2014/main" id="{0E625007-D947-E34F-96A7-A75B71580D12}"/>
              </a:ext>
            </a:extLst>
          </p:cNvPr>
          <p:cNvSpPr/>
          <p:nvPr/>
        </p:nvSpPr>
        <p:spPr bwMode="auto">
          <a:xfrm>
            <a:off x="931177" y="2600563"/>
            <a:ext cx="114253" cy="149580"/>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112" name="Straight Connector 111">
            <a:extLst>
              <a:ext uri="{FF2B5EF4-FFF2-40B4-BE49-F238E27FC236}">
                <a16:creationId xmlns:a16="http://schemas.microsoft.com/office/drawing/2014/main" id="{049F7804-C017-7F42-B2A1-9C8B5445B3FD}"/>
              </a:ext>
            </a:extLst>
          </p:cNvPr>
          <p:cNvCxnSpPr>
            <a:cxnSpLocks/>
          </p:cNvCxnSpPr>
          <p:nvPr/>
        </p:nvCxnSpPr>
        <p:spPr bwMode="auto">
          <a:xfrm flipH="1" flipV="1">
            <a:off x="925936" y="2665643"/>
            <a:ext cx="2380975" cy="1064112"/>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0" name="TextBox 59">
            <a:extLst>
              <a:ext uri="{FF2B5EF4-FFF2-40B4-BE49-F238E27FC236}">
                <a16:creationId xmlns:a16="http://schemas.microsoft.com/office/drawing/2014/main" id="{AD1B5190-F44E-8548-8B66-401AEFAF1EE6}"/>
              </a:ext>
            </a:extLst>
          </p:cNvPr>
          <p:cNvSpPr txBox="1"/>
          <p:nvPr/>
        </p:nvSpPr>
        <p:spPr>
          <a:xfrm>
            <a:off x="2362380" y="993246"/>
            <a:ext cx="1655152" cy="523220"/>
          </a:xfrm>
          <a:prstGeom prst="rect">
            <a:avLst/>
          </a:prstGeom>
          <a:noFill/>
        </p:spPr>
        <p:txBody>
          <a:bodyPr wrap="square" rtlCol="0">
            <a:spAutoFit/>
          </a:bodyPr>
          <a:lstStyle/>
          <a:p>
            <a:r>
              <a:rPr lang="en-US" dirty="0"/>
              <a:t>New applications deployed to cloud</a:t>
            </a:r>
          </a:p>
        </p:txBody>
      </p:sp>
    </p:spTree>
    <p:extLst>
      <p:ext uri="{BB962C8B-B14F-4D97-AF65-F5344CB8AC3E}">
        <p14:creationId xmlns:p14="http://schemas.microsoft.com/office/powerpoint/2010/main" val="10748520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Title 1">
            <a:extLst>
              <a:ext uri="{FF2B5EF4-FFF2-40B4-BE49-F238E27FC236}">
                <a16:creationId xmlns:a16="http://schemas.microsoft.com/office/drawing/2014/main" id="{89A5CBAD-C787-4055-A67B-8815E0B8F599}"/>
              </a:ext>
            </a:extLst>
          </p:cNvPr>
          <p:cNvSpPr>
            <a:spLocks noGrp="1"/>
          </p:cNvSpPr>
          <p:nvPr>
            <p:ph type="title"/>
          </p:nvPr>
        </p:nvSpPr>
        <p:spPr/>
        <p:txBody>
          <a:bodyPr/>
          <a:lstStyle/>
          <a:p>
            <a:r>
              <a:rPr lang="en-US"/>
              <a:t>Example of a simple cohort </a:t>
            </a:r>
            <a:endParaRPr lang="en-GB" dirty="0"/>
          </a:p>
        </p:txBody>
      </p:sp>
      <p:sp>
        <p:nvSpPr>
          <p:cNvPr id="8" name="Rectangle 7">
            <a:extLst>
              <a:ext uri="{FF2B5EF4-FFF2-40B4-BE49-F238E27FC236}">
                <a16:creationId xmlns:a16="http://schemas.microsoft.com/office/drawing/2014/main" id="{827B111F-7ECA-CA49-B24A-64FBA0EF9211}"/>
              </a:ext>
            </a:extLst>
          </p:cNvPr>
          <p:cNvSpPr/>
          <p:nvPr/>
        </p:nvSpPr>
        <p:spPr>
          <a:xfrm>
            <a:off x="6472009" y="2584769"/>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9" name="Oval 8">
            <a:extLst>
              <a:ext uri="{FF2B5EF4-FFF2-40B4-BE49-F238E27FC236}">
                <a16:creationId xmlns:a16="http://schemas.microsoft.com/office/drawing/2014/main" id="{0E9C8C19-BB50-084D-8B78-1ED354502F4C}"/>
              </a:ext>
            </a:extLst>
          </p:cNvPr>
          <p:cNvSpPr/>
          <p:nvPr/>
        </p:nvSpPr>
        <p:spPr>
          <a:xfrm>
            <a:off x="3660866" y="2090942"/>
            <a:ext cx="2488861" cy="1436589"/>
          </a:xfrm>
          <a:prstGeom prst="ellipse">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0" name="Oval 9">
            <a:extLst>
              <a:ext uri="{FF2B5EF4-FFF2-40B4-BE49-F238E27FC236}">
                <a16:creationId xmlns:a16="http://schemas.microsoft.com/office/drawing/2014/main" id="{F3457F6A-0DD5-7244-88EC-4CCD7C0FAE31}"/>
              </a:ext>
            </a:extLst>
          </p:cNvPr>
          <p:cNvSpPr/>
          <p:nvPr/>
        </p:nvSpPr>
        <p:spPr>
          <a:xfrm>
            <a:off x="3866131" y="2224863"/>
            <a:ext cx="2078329" cy="1168747"/>
          </a:xfrm>
          <a:prstGeom prst="ellipse">
            <a:avLst/>
          </a:prstGeom>
          <a:solidFill>
            <a:srgbClr val="FFFFFF"/>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800" dirty="0">
                <a:solidFill>
                  <a:srgbClr val="1F497D"/>
                </a:solidFill>
                <a:latin typeface="Calibri"/>
                <a:cs typeface="Calibri"/>
              </a:rPr>
              <a:t>Cohort A</a:t>
            </a:r>
          </a:p>
        </p:txBody>
      </p:sp>
      <p:cxnSp>
        <p:nvCxnSpPr>
          <p:cNvPr id="11" name="Straight Connector 10">
            <a:extLst>
              <a:ext uri="{FF2B5EF4-FFF2-40B4-BE49-F238E27FC236}">
                <a16:creationId xmlns:a16="http://schemas.microsoft.com/office/drawing/2014/main" id="{ABD14205-E876-FC48-A38F-9F5460A81900}"/>
              </a:ext>
            </a:extLst>
          </p:cNvPr>
          <p:cNvCxnSpPr>
            <a:endCxn id="9" idx="1"/>
          </p:cNvCxnSpPr>
          <p:nvPr/>
        </p:nvCxnSpPr>
        <p:spPr bwMode="auto">
          <a:xfrm>
            <a:off x="3389901" y="1934742"/>
            <a:ext cx="635450" cy="366584"/>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 name="Straight Connector 11">
            <a:extLst>
              <a:ext uri="{FF2B5EF4-FFF2-40B4-BE49-F238E27FC236}">
                <a16:creationId xmlns:a16="http://schemas.microsoft.com/office/drawing/2014/main" id="{215BE9F8-EDE3-2E4A-A339-F56E4497B586}"/>
              </a:ext>
            </a:extLst>
          </p:cNvPr>
          <p:cNvCxnSpPr>
            <a:stCxn id="13" idx="3"/>
            <a:endCxn id="9" idx="3"/>
          </p:cNvCxnSpPr>
          <p:nvPr/>
        </p:nvCxnSpPr>
        <p:spPr bwMode="auto">
          <a:xfrm flipV="1">
            <a:off x="3396952" y="3317147"/>
            <a:ext cx="628399" cy="32815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3" name="Oval 12">
            <a:extLst>
              <a:ext uri="{FF2B5EF4-FFF2-40B4-BE49-F238E27FC236}">
                <a16:creationId xmlns:a16="http://schemas.microsoft.com/office/drawing/2014/main" id="{475FD12B-D5F3-A94F-889F-2E5671D641DC}"/>
              </a:ext>
            </a:extLst>
          </p:cNvPr>
          <p:cNvSpPr/>
          <p:nvPr/>
        </p:nvSpPr>
        <p:spPr>
          <a:xfrm>
            <a:off x="3367345" y="3467532"/>
            <a:ext cx="202166" cy="208265"/>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4" name="Rectangle 13">
            <a:extLst>
              <a:ext uri="{FF2B5EF4-FFF2-40B4-BE49-F238E27FC236}">
                <a16:creationId xmlns:a16="http://schemas.microsoft.com/office/drawing/2014/main" id="{DE2DEE68-D8FE-5943-AAF8-C6734533E63D}"/>
              </a:ext>
            </a:extLst>
          </p:cNvPr>
          <p:cNvSpPr/>
          <p:nvPr/>
        </p:nvSpPr>
        <p:spPr>
          <a:xfrm>
            <a:off x="3045064" y="1660489"/>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15" name="Straight Connector 14">
            <a:extLst>
              <a:ext uri="{FF2B5EF4-FFF2-40B4-BE49-F238E27FC236}">
                <a16:creationId xmlns:a16="http://schemas.microsoft.com/office/drawing/2014/main" id="{3D100CA8-3E26-8F42-96DB-206751D1961B}"/>
              </a:ext>
            </a:extLst>
          </p:cNvPr>
          <p:cNvCxnSpPr>
            <a:stCxn id="9" idx="6"/>
            <a:endCxn id="8" idx="1"/>
          </p:cNvCxnSpPr>
          <p:nvPr/>
        </p:nvCxnSpPr>
        <p:spPr bwMode="auto">
          <a:xfrm flipV="1">
            <a:off x="6149727" y="2809236"/>
            <a:ext cx="322282" cy="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6" name="Rectangle 15">
            <a:extLst>
              <a:ext uri="{FF2B5EF4-FFF2-40B4-BE49-F238E27FC236}">
                <a16:creationId xmlns:a16="http://schemas.microsoft.com/office/drawing/2014/main" id="{A2EF187D-BA9D-A74E-97CD-EAC88AA92E3C}"/>
              </a:ext>
            </a:extLst>
          </p:cNvPr>
          <p:cNvSpPr/>
          <p:nvPr/>
        </p:nvSpPr>
        <p:spPr>
          <a:xfrm>
            <a:off x="3316029" y="3377744"/>
            <a:ext cx="317630"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7" name="Rounded Rectangle 16">
            <a:extLst>
              <a:ext uri="{FF2B5EF4-FFF2-40B4-BE49-F238E27FC236}">
                <a16:creationId xmlns:a16="http://schemas.microsoft.com/office/drawing/2014/main" id="{F4F39D2B-138E-9E4D-8B31-29F6B5C40634}"/>
              </a:ext>
            </a:extLst>
          </p:cNvPr>
          <p:cNvSpPr/>
          <p:nvPr/>
        </p:nvSpPr>
        <p:spPr>
          <a:xfrm>
            <a:off x="6533620" y="1971495"/>
            <a:ext cx="571229" cy="333870"/>
          </a:xfrm>
          <a:prstGeom prst="roundRect">
            <a:avLst/>
          </a:prstGeom>
          <a:solidFill>
            <a:schemeClr val="accent5">
              <a:lumMod val="60000"/>
              <a:lumOff val="4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8" name="Rounded Rectangle 17">
            <a:extLst>
              <a:ext uri="{FF2B5EF4-FFF2-40B4-BE49-F238E27FC236}">
                <a16:creationId xmlns:a16="http://schemas.microsoft.com/office/drawing/2014/main" id="{B7184767-77DB-EA43-AA24-FDE250DC826E}"/>
              </a:ext>
            </a:extLst>
          </p:cNvPr>
          <p:cNvSpPr/>
          <p:nvPr/>
        </p:nvSpPr>
        <p:spPr>
          <a:xfrm>
            <a:off x="6552935" y="2002876"/>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9" name="Rectangle 18">
            <a:extLst>
              <a:ext uri="{FF2B5EF4-FFF2-40B4-BE49-F238E27FC236}">
                <a16:creationId xmlns:a16="http://schemas.microsoft.com/office/drawing/2014/main" id="{BB14B4E6-D529-D044-9082-6864E5B663F7}"/>
              </a:ext>
            </a:extLst>
          </p:cNvPr>
          <p:cNvSpPr/>
          <p:nvPr/>
        </p:nvSpPr>
        <p:spPr>
          <a:xfrm>
            <a:off x="6472070" y="2434801"/>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0" name="Straight Connector 19">
            <a:extLst>
              <a:ext uri="{FF2B5EF4-FFF2-40B4-BE49-F238E27FC236}">
                <a16:creationId xmlns:a16="http://schemas.microsoft.com/office/drawing/2014/main" id="{AA7A8CB5-8B70-D84C-84EC-000912D0707D}"/>
              </a:ext>
            </a:extLst>
          </p:cNvPr>
          <p:cNvCxnSpPr>
            <a:stCxn id="19" idx="0"/>
            <a:endCxn id="17" idx="2"/>
          </p:cNvCxnSpPr>
          <p:nvPr/>
        </p:nvCxnSpPr>
        <p:spPr bwMode="auto">
          <a:xfrm flipV="1">
            <a:off x="6818458" y="2305365"/>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1" name="Rounded Rectangle 20">
            <a:extLst>
              <a:ext uri="{FF2B5EF4-FFF2-40B4-BE49-F238E27FC236}">
                <a16:creationId xmlns:a16="http://schemas.microsoft.com/office/drawing/2014/main" id="{4B7A3C75-AB6C-4D4D-BAB9-29DE48C16150}"/>
              </a:ext>
            </a:extLst>
          </p:cNvPr>
          <p:cNvSpPr/>
          <p:nvPr/>
        </p:nvSpPr>
        <p:spPr>
          <a:xfrm>
            <a:off x="3106676" y="1046454"/>
            <a:ext cx="571229" cy="333870"/>
          </a:xfrm>
          <a:prstGeom prst="roundRect">
            <a:avLst/>
          </a:prstGeom>
          <a:solidFill>
            <a:schemeClr val="accent5">
              <a:lumMod val="60000"/>
              <a:lumOff val="4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 name="Rounded Rectangle 21">
            <a:extLst>
              <a:ext uri="{FF2B5EF4-FFF2-40B4-BE49-F238E27FC236}">
                <a16:creationId xmlns:a16="http://schemas.microsoft.com/office/drawing/2014/main" id="{BC67DA56-4DD6-EE42-8D68-7900D4C5CADF}"/>
              </a:ext>
            </a:extLst>
          </p:cNvPr>
          <p:cNvSpPr/>
          <p:nvPr/>
        </p:nvSpPr>
        <p:spPr>
          <a:xfrm>
            <a:off x="3125991" y="1077835"/>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3" name="Rectangle 22">
            <a:extLst>
              <a:ext uri="{FF2B5EF4-FFF2-40B4-BE49-F238E27FC236}">
                <a16:creationId xmlns:a16="http://schemas.microsoft.com/office/drawing/2014/main" id="{AB8C9F38-3BA1-3F45-B2FA-C4CF510F0E54}"/>
              </a:ext>
            </a:extLst>
          </p:cNvPr>
          <p:cNvSpPr/>
          <p:nvPr/>
        </p:nvSpPr>
        <p:spPr>
          <a:xfrm>
            <a:off x="3045126" y="1509760"/>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4" name="Straight Connector 23">
            <a:extLst>
              <a:ext uri="{FF2B5EF4-FFF2-40B4-BE49-F238E27FC236}">
                <a16:creationId xmlns:a16="http://schemas.microsoft.com/office/drawing/2014/main" id="{09A801A1-A952-224E-880D-41D58E1969D3}"/>
              </a:ext>
            </a:extLst>
          </p:cNvPr>
          <p:cNvCxnSpPr>
            <a:stCxn id="23" idx="0"/>
            <a:endCxn id="21" idx="2"/>
          </p:cNvCxnSpPr>
          <p:nvPr/>
        </p:nvCxnSpPr>
        <p:spPr bwMode="auto">
          <a:xfrm flipV="1">
            <a:off x="3391514" y="1380324"/>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30" name="Straight Connector 29">
            <a:extLst>
              <a:ext uri="{FF2B5EF4-FFF2-40B4-BE49-F238E27FC236}">
                <a16:creationId xmlns:a16="http://schemas.microsoft.com/office/drawing/2014/main" id="{E4DEBF50-FE8A-354F-83ED-4DE9A989C70C}"/>
              </a:ext>
            </a:extLst>
          </p:cNvPr>
          <p:cNvCxnSpPr>
            <a:cxnSpLocks/>
            <a:endCxn id="16" idx="1"/>
          </p:cNvCxnSpPr>
          <p:nvPr/>
        </p:nvCxnSpPr>
        <p:spPr bwMode="auto">
          <a:xfrm>
            <a:off x="3120489" y="3602211"/>
            <a:ext cx="195540"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1" name="Can 30">
            <a:extLst>
              <a:ext uri="{FF2B5EF4-FFF2-40B4-BE49-F238E27FC236}">
                <a16:creationId xmlns:a16="http://schemas.microsoft.com/office/drawing/2014/main" id="{FF11FAD0-6099-764D-997B-30B15D282ECB}"/>
              </a:ext>
            </a:extLst>
          </p:cNvPr>
          <p:cNvSpPr/>
          <p:nvPr/>
        </p:nvSpPr>
        <p:spPr>
          <a:xfrm>
            <a:off x="3239053" y="2226381"/>
            <a:ext cx="307900" cy="230880"/>
          </a:xfrm>
          <a:prstGeom prst="can">
            <a:avLst/>
          </a:prstGeom>
          <a:solidFill>
            <a:srgbClr val="948A54"/>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2" name="Straight Connector 31">
            <a:extLst>
              <a:ext uri="{FF2B5EF4-FFF2-40B4-BE49-F238E27FC236}">
                <a16:creationId xmlns:a16="http://schemas.microsoft.com/office/drawing/2014/main" id="{FCB4B04A-9498-3645-AB0D-BBF90425EB66}"/>
              </a:ext>
            </a:extLst>
          </p:cNvPr>
          <p:cNvCxnSpPr>
            <a:stCxn id="31" idx="1"/>
            <a:endCxn id="14" idx="2"/>
          </p:cNvCxnSpPr>
          <p:nvPr/>
        </p:nvCxnSpPr>
        <p:spPr bwMode="auto">
          <a:xfrm flipH="1" flipV="1">
            <a:off x="3391452" y="2109423"/>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5" name="Can 34">
            <a:extLst>
              <a:ext uri="{FF2B5EF4-FFF2-40B4-BE49-F238E27FC236}">
                <a16:creationId xmlns:a16="http://schemas.microsoft.com/office/drawing/2014/main" id="{16FDAE3B-8599-FB4F-B1DE-28637C4E3A14}"/>
              </a:ext>
            </a:extLst>
          </p:cNvPr>
          <p:cNvSpPr/>
          <p:nvPr/>
        </p:nvSpPr>
        <p:spPr>
          <a:xfrm>
            <a:off x="6662897" y="3148382"/>
            <a:ext cx="307900" cy="230880"/>
          </a:xfrm>
          <a:prstGeom prst="can">
            <a:avLst/>
          </a:prstGeom>
          <a:solidFill>
            <a:srgbClr val="948A54"/>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6" name="Straight Connector 35">
            <a:extLst>
              <a:ext uri="{FF2B5EF4-FFF2-40B4-BE49-F238E27FC236}">
                <a16:creationId xmlns:a16="http://schemas.microsoft.com/office/drawing/2014/main" id="{94BE0803-F02C-F445-8CDC-D9C224925B83}"/>
              </a:ext>
            </a:extLst>
          </p:cNvPr>
          <p:cNvCxnSpPr>
            <a:stCxn id="35" idx="1"/>
            <a:endCxn id="8" idx="2"/>
          </p:cNvCxnSpPr>
          <p:nvPr/>
        </p:nvCxnSpPr>
        <p:spPr bwMode="auto">
          <a:xfrm flipV="1">
            <a:off x="6816847" y="3033703"/>
            <a:ext cx="1550" cy="114679"/>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7" name="TextBox 36">
            <a:extLst>
              <a:ext uri="{FF2B5EF4-FFF2-40B4-BE49-F238E27FC236}">
                <a16:creationId xmlns:a16="http://schemas.microsoft.com/office/drawing/2014/main" id="{058BBF88-D201-1B44-A6E7-CC81E4DE908C}"/>
              </a:ext>
            </a:extLst>
          </p:cNvPr>
          <p:cNvSpPr txBox="1"/>
          <p:nvPr/>
        </p:nvSpPr>
        <p:spPr bwMode="auto">
          <a:xfrm>
            <a:off x="6074304" y="3470571"/>
            <a:ext cx="1513843" cy="307777"/>
          </a:xfrm>
          <a:prstGeom prst="rect">
            <a:avLst/>
          </a:prstGeom>
          <a:noFill/>
          <a:ln w="9525">
            <a:noFill/>
            <a:miter lim="800000"/>
            <a:headEnd/>
            <a:tailEnd/>
          </a:ln>
        </p:spPr>
        <p:txBody>
          <a:bodyPr wrap="square" rtlCol="0">
            <a:prstTxWarp prst="textNoShape">
              <a:avLst/>
            </a:prstTxWarp>
            <a:spAutoFit/>
          </a:bodyPr>
          <a:lstStyle/>
          <a:p>
            <a:pPr algn="ctr"/>
            <a:r>
              <a:rPr lang="en-GB" sz="1400" dirty="0">
                <a:latin typeface="Calibri" pitchFamily="-1" charset="0"/>
              </a:rPr>
              <a:t>Chief Data Office</a:t>
            </a:r>
          </a:p>
        </p:txBody>
      </p:sp>
      <p:sp>
        <p:nvSpPr>
          <p:cNvPr id="38" name="TextBox 37">
            <a:extLst>
              <a:ext uri="{FF2B5EF4-FFF2-40B4-BE49-F238E27FC236}">
                <a16:creationId xmlns:a16="http://schemas.microsoft.com/office/drawing/2014/main" id="{0652E973-8940-6545-827C-1ADCCF8AA988}"/>
              </a:ext>
            </a:extLst>
          </p:cNvPr>
          <p:cNvSpPr txBox="1"/>
          <p:nvPr/>
        </p:nvSpPr>
        <p:spPr bwMode="auto">
          <a:xfrm>
            <a:off x="3840473" y="1403955"/>
            <a:ext cx="1513843" cy="307777"/>
          </a:xfrm>
          <a:prstGeom prst="rect">
            <a:avLst/>
          </a:prstGeom>
          <a:noFill/>
          <a:ln w="9525">
            <a:noFill/>
            <a:miter lim="800000"/>
            <a:headEnd/>
            <a:tailEnd/>
          </a:ln>
        </p:spPr>
        <p:txBody>
          <a:bodyPr wrap="square" rtlCol="0">
            <a:prstTxWarp prst="textNoShape">
              <a:avLst/>
            </a:prstTxWarp>
            <a:spAutoFit/>
          </a:bodyPr>
          <a:lstStyle/>
          <a:p>
            <a:r>
              <a:rPr lang="en-GB" sz="1400" dirty="0">
                <a:latin typeface="Calibri" pitchFamily="-1" charset="0"/>
              </a:rPr>
              <a:t>Data Lake</a:t>
            </a:r>
          </a:p>
        </p:txBody>
      </p:sp>
      <p:sp>
        <p:nvSpPr>
          <p:cNvPr id="39" name="TextBox 38">
            <a:extLst>
              <a:ext uri="{FF2B5EF4-FFF2-40B4-BE49-F238E27FC236}">
                <a16:creationId xmlns:a16="http://schemas.microsoft.com/office/drawing/2014/main" id="{0431824D-6E7E-4B40-877C-8622E22A4CCA}"/>
              </a:ext>
            </a:extLst>
          </p:cNvPr>
          <p:cNvSpPr txBox="1"/>
          <p:nvPr/>
        </p:nvSpPr>
        <p:spPr bwMode="auto">
          <a:xfrm>
            <a:off x="3107659" y="3916465"/>
            <a:ext cx="1513843" cy="307777"/>
          </a:xfrm>
          <a:prstGeom prst="rect">
            <a:avLst/>
          </a:prstGeom>
          <a:noFill/>
          <a:ln w="9525">
            <a:noFill/>
            <a:miter lim="800000"/>
            <a:headEnd/>
            <a:tailEnd/>
          </a:ln>
        </p:spPr>
        <p:txBody>
          <a:bodyPr wrap="square" rtlCol="0">
            <a:prstTxWarp prst="textNoShape">
              <a:avLst/>
            </a:prstTxWarp>
            <a:spAutoFit/>
          </a:bodyPr>
          <a:lstStyle/>
          <a:p>
            <a:r>
              <a:rPr lang="en-GB" sz="1400" dirty="0">
                <a:latin typeface="Calibri" pitchFamily="-1" charset="0"/>
              </a:rPr>
              <a:t>Systems of Record</a:t>
            </a:r>
          </a:p>
        </p:txBody>
      </p:sp>
      <p:sp>
        <p:nvSpPr>
          <p:cNvPr id="40" name="Rectangle 39">
            <a:extLst>
              <a:ext uri="{FF2B5EF4-FFF2-40B4-BE49-F238E27FC236}">
                <a16:creationId xmlns:a16="http://schemas.microsoft.com/office/drawing/2014/main" id="{1E030E52-4BC4-3F44-9F9E-73AE4E7E481D}"/>
              </a:ext>
            </a:extLst>
          </p:cNvPr>
          <p:cNvSpPr/>
          <p:nvPr/>
        </p:nvSpPr>
        <p:spPr>
          <a:xfrm>
            <a:off x="2427713" y="3423090"/>
            <a:ext cx="692776" cy="448934"/>
          </a:xfrm>
          <a:prstGeom prst="rect">
            <a:avLst/>
          </a:prstGeom>
          <a:solidFill>
            <a:srgbClr val="C0504D"/>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2" name="Rounded Rectangle 41">
            <a:extLst>
              <a:ext uri="{FF2B5EF4-FFF2-40B4-BE49-F238E27FC236}">
                <a16:creationId xmlns:a16="http://schemas.microsoft.com/office/drawing/2014/main" id="{A18A7B27-324A-C64C-B2B1-2397C144C945}"/>
              </a:ext>
            </a:extLst>
          </p:cNvPr>
          <p:cNvSpPr/>
          <p:nvPr/>
        </p:nvSpPr>
        <p:spPr>
          <a:xfrm>
            <a:off x="2489325" y="2809055"/>
            <a:ext cx="571229" cy="333870"/>
          </a:xfrm>
          <a:prstGeom prst="roundRect">
            <a:avLst/>
          </a:prstGeom>
          <a:solidFill>
            <a:schemeClr val="bg1"/>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3" name="Rounded Rectangle 42">
            <a:extLst>
              <a:ext uri="{FF2B5EF4-FFF2-40B4-BE49-F238E27FC236}">
                <a16:creationId xmlns:a16="http://schemas.microsoft.com/office/drawing/2014/main" id="{1FE891A7-FCC6-D04F-AC8E-7DC6B800EA14}"/>
              </a:ext>
            </a:extLst>
          </p:cNvPr>
          <p:cNvSpPr/>
          <p:nvPr/>
        </p:nvSpPr>
        <p:spPr>
          <a:xfrm>
            <a:off x="2508640" y="2840436"/>
            <a:ext cx="525995" cy="269360"/>
          </a:xfrm>
          <a:prstGeom prst="roundRect">
            <a:avLst/>
          </a:prstGeom>
          <a:solidFill>
            <a:srgbClr val="F2DCDB"/>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4" name="Rectangle 43">
            <a:extLst>
              <a:ext uri="{FF2B5EF4-FFF2-40B4-BE49-F238E27FC236}">
                <a16:creationId xmlns:a16="http://schemas.microsoft.com/office/drawing/2014/main" id="{2C46270B-E968-7E4B-8332-73EB3671C27C}"/>
              </a:ext>
            </a:extLst>
          </p:cNvPr>
          <p:cNvSpPr/>
          <p:nvPr/>
        </p:nvSpPr>
        <p:spPr>
          <a:xfrm>
            <a:off x="2427775" y="3272361"/>
            <a:ext cx="692776" cy="147015"/>
          </a:xfrm>
          <a:prstGeom prst="rect">
            <a:avLst/>
          </a:prstGeom>
          <a:solidFill>
            <a:schemeClr val="accent2">
              <a:lumMod val="20000"/>
              <a:lumOff val="80000"/>
            </a:schemeClr>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45" name="Straight Connector 44">
            <a:extLst>
              <a:ext uri="{FF2B5EF4-FFF2-40B4-BE49-F238E27FC236}">
                <a16:creationId xmlns:a16="http://schemas.microsoft.com/office/drawing/2014/main" id="{D961E1C4-FD96-A94B-B5B3-795036B91F07}"/>
              </a:ext>
            </a:extLst>
          </p:cNvPr>
          <p:cNvCxnSpPr>
            <a:stCxn id="44" idx="0"/>
            <a:endCxn id="42" idx="2"/>
          </p:cNvCxnSpPr>
          <p:nvPr/>
        </p:nvCxnSpPr>
        <p:spPr bwMode="auto">
          <a:xfrm flipV="1">
            <a:off x="2774163" y="3142925"/>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6" name="Can 45">
            <a:extLst>
              <a:ext uri="{FF2B5EF4-FFF2-40B4-BE49-F238E27FC236}">
                <a16:creationId xmlns:a16="http://schemas.microsoft.com/office/drawing/2014/main" id="{73E0FDA2-2E07-6144-A535-3F7FE6E462F3}"/>
              </a:ext>
            </a:extLst>
          </p:cNvPr>
          <p:cNvSpPr/>
          <p:nvPr/>
        </p:nvSpPr>
        <p:spPr>
          <a:xfrm>
            <a:off x="2621702" y="3988982"/>
            <a:ext cx="307900" cy="230880"/>
          </a:xfrm>
          <a:prstGeom prst="can">
            <a:avLst/>
          </a:prstGeom>
          <a:solidFill>
            <a:srgbClr val="C0504D"/>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47" name="Straight Connector 46">
            <a:extLst>
              <a:ext uri="{FF2B5EF4-FFF2-40B4-BE49-F238E27FC236}">
                <a16:creationId xmlns:a16="http://schemas.microsoft.com/office/drawing/2014/main" id="{93476E1F-F254-144E-8065-A333946C646E}"/>
              </a:ext>
            </a:extLst>
          </p:cNvPr>
          <p:cNvCxnSpPr>
            <a:stCxn id="46" idx="1"/>
          </p:cNvCxnSpPr>
          <p:nvPr/>
        </p:nvCxnSpPr>
        <p:spPr bwMode="auto">
          <a:xfrm flipH="1" flipV="1">
            <a:off x="2774101" y="3872024"/>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 name="Slide Number Placeholder 3">
            <a:extLst>
              <a:ext uri="{FF2B5EF4-FFF2-40B4-BE49-F238E27FC236}">
                <a16:creationId xmlns:a16="http://schemas.microsoft.com/office/drawing/2014/main" id="{539084B3-8838-3E4D-80DD-F8B13495B309}"/>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23</a:t>
            </a:fld>
            <a:endParaRPr lang="en-US" sz="1000"/>
          </a:p>
        </p:txBody>
      </p:sp>
    </p:spTree>
    <p:extLst>
      <p:ext uri="{BB962C8B-B14F-4D97-AF65-F5344CB8AC3E}">
        <p14:creationId xmlns:p14="http://schemas.microsoft.com/office/powerpoint/2010/main" val="29488426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Title 1">
            <a:extLst>
              <a:ext uri="{FF2B5EF4-FFF2-40B4-BE49-F238E27FC236}">
                <a16:creationId xmlns:a16="http://schemas.microsoft.com/office/drawing/2014/main" id="{89A5CBAD-C787-4055-A67B-8815E0B8F599}"/>
              </a:ext>
            </a:extLst>
          </p:cNvPr>
          <p:cNvSpPr>
            <a:spLocks noGrp="1"/>
          </p:cNvSpPr>
          <p:nvPr>
            <p:ph type="title"/>
          </p:nvPr>
        </p:nvSpPr>
        <p:spPr/>
        <p:txBody>
          <a:bodyPr/>
          <a:lstStyle/>
          <a:p>
            <a:r>
              <a:rPr lang="en-US"/>
              <a:t>Connecting to multiple cohorts  </a:t>
            </a:r>
            <a:endParaRPr lang="en-GB" dirty="0"/>
          </a:p>
        </p:txBody>
      </p:sp>
      <p:cxnSp>
        <p:nvCxnSpPr>
          <p:cNvPr id="6" name="Straight Connector 5">
            <a:extLst>
              <a:ext uri="{FF2B5EF4-FFF2-40B4-BE49-F238E27FC236}">
                <a16:creationId xmlns:a16="http://schemas.microsoft.com/office/drawing/2014/main" id="{8C10B09E-3B79-D14E-850C-934E0359D110}"/>
              </a:ext>
            </a:extLst>
          </p:cNvPr>
          <p:cNvCxnSpPr>
            <a:stCxn id="14" idx="3"/>
            <a:endCxn id="8" idx="7"/>
          </p:cNvCxnSpPr>
          <p:nvPr/>
        </p:nvCxnSpPr>
        <p:spPr bwMode="auto">
          <a:xfrm flipH="1">
            <a:off x="7345860" y="2139573"/>
            <a:ext cx="433685" cy="25700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7" name="Rectangle 6">
            <a:extLst>
              <a:ext uri="{FF2B5EF4-FFF2-40B4-BE49-F238E27FC236}">
                <a16:creationId xmlns:a16="http://schemas.microsoft.com/office/drawing/2014/main" id="{9F261D7C-EA9E-3E4C-8C23-FBDA43CC348D}"/>
              </a:ext>
            </a:extLst>
          </p:cNvPr>
          <p:cNvSpPr/>
          <p:nvPr/>
        </p:nvSpPr>
        <p:spPr>
          <a:xfrm>
            <a:off x="7556395" y="1731604"/>
            <a:ext cx="782580" cy="577201"/>
          </a:xfrm>
          <a:prstGeom prst="rect">
            <a:avLst/>
          </a:prstGeom>
          <a:solidFill>
            <a:srgbClr val="CCFFCC"/>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8" name="Oval 7">
            <a:extLst>
              <a:ext uri="{FF2B5EF4-FFF2-40B4-BE49-F238E27FC236}">
                <a16:creationId xmlns:a16="http://schemas.microsoft.com/office/drawing/2014/main" id="{E2C1E022-DA47-D746-8328-55759D6E0053}"/>
              </a:ext>
            </a:extLst>
          </p:cNvPr>
          <p:cNvSpPr/>
          <p:nvPr/>
        </p:nvSpPr>
        <p:spPr>
          <a:xfrm>
            <a:off x="5221484" y="2186192"/>
            <a:ext cx="2488861" cy="1436589"/>
          </a:xfrm>
          <a:prstGeom prst="ellipse">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9" name="Oval 8">
            <a:extLst>
              <a:ext uri="{FF2B5EF4-FFF2-40B4-BE49-F238E27FC236}">
                <a16:creationId xmlns:a16="http://schemas.microsoft.com/office/drawing/2014/main" id="{DCE351F0-8AE7-C146-B3A1-92111FF88C34}"/>
              </a:ext>
            </a:extLst>
          </p:cNvPr>
          <p:cNvSpPr/>
          <p:nvPr/>
        </p:nvSpPr>
        <p:spPr>
          <a:xfrm>
            <a:off x="5426749" y="2320113"/>
            <a:ext cx="2078329" cy="1168747"/>
          </a:xfrm>
          <a:prstGeom prst="ellipse">
            <a:avLst/>
          </a:prstGeom>
          <a:solidFill>
            <a:srgbClr val="FFFFFF"/>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800" dirty="0">
                <a:solidFill>
                  <a:srgbClr val="1F497D"/>
                </a:solidFill>
                <a:latin typeface="Calibri"/>
                <a:cs typeface="Calibri"/>
              </a:rPr>
              <a:t>Cohort B</a:t>
            </a:r>
          </a:p>
        </p:txBody>
      </p:sp>
      <p:cxnSp>
        <p:nvCxnSpPr>
          <p:cNvPr id="10" name="Straight Connector 9">
            <a:extLst>
              <a:ext uri="{FF2B5EF4-FFF2-40B4-BE49-F238E27FC236}">
                <a16:creationId xmlns:a16="http://schemas.microsoft.com/office/drawing/2014/main" id="{282D13D0-3AE3-1843-9382-A2FCE0A6B578}"/>
              </a:ext>
            </a:extLst>
          </p:cNvPr>
          <p:cNvCxnSpPr>
            <a:stCxn id="13" idx="3"/>
            <a:endCxn id="8" idx="2"/>
          </p:cNvCxnSpPr>
          <p:nvPr/>
        </p:nvCxnSpPr>
        <p:spPr bwMode="auto">
          <a:xfrm>
            <a:off x="4926410" y="2904486"/>
            <a:ext cx="295074" cy="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1" name="Straight Connector 10">
            <a:extLst>
              <a:ext uri="{FF2B5EF4-FFF2-40B4-BE49-F238E27FC236}">
                <a16:creationId xmlns:a16="http://schemas.microsoft.com/office/drawing/2014/main" id="{19D6E43E-D496-6A42-A76C-50D5460E560D}"/>
              </a:ext>
            </a:extLst>
          </p:cNvPr>
          <p:cNvCxnSpPr>
            <a:stCxn id="12" idx="2"/>
          </p:cNvCxnSpPr>
          <p:nvPr/>
        </p:nvCxnSpPr>
        <p:spPr bwMode="auto">
          <a:xfrm flipH="1" flipV="1">
            <a:off x="7345860" y="3406743"/>
            <a:ext cx="362934" cy="305824"/>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2" name="Oval 11">
            <a:extLst>
              <a:ext uri="{FF2B5EF4-FFF2-40B4-BE49-F238E27FC236}">
                <a16:creationId xmlns:a16="http://schemas.microsoft.com/office/drawing/2014/main" id="{590A4B70-2C17-1546-8472-13F8956A87B8}"/>
              </a:ext>
            </a:extLst>
          </p:cNvPr>
          <p:cNvSpPr/>
          <p:nvPr/>
        </p:nvSpPr>
        <p:spPr>
          <a:xfrm>
            <a:off x="7708794" y="3615606"/>
            <a:ext cx="168330" cy="193921"/>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3" name="Rectangle 12">
            <a:extLst>
              <a:ext uri="{FF2B5EF4-FFF2-40B4-BE49-F238E27FC236}">
                <a16:creationId xmlns:a16="http://schemas.microsoft.com/office/drawing/2014/main" id="{FFD3A449-C8D5-EC45-94FE-5C47217C3CA3}"/>
              </a:ext>
            </a:extLst>
          </p:cNvPr>
          <p:cNvSpPr/>
          <p:nvPr/>
        </p:nvSpPr>
        <p:spPr>
          <a:xfrm>
            <a:off x="4233634" y="2680019"/>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4" name="Oval 13">
            <a:extLst>
              <a:ext uri="{FF2B5EF4-FFF2-40B4-BE49-F238E27FC236}">
                <a16:creationId xmlns:a16="http://schemas.microsoft.com/office/drawing/2014/main" id="{FD300642-C11C-1F4B-AB73-1524C0A6B846}"/>
              </a:ext>
            </a:extLst>
          </p:cNvPr>
          <p:cNvSpPr/>
          <p:nvPr/>
        </p:nvSpPr>
        <p:spPr>
          <a:xfrm>
            <a:off x="7734454" y="1909659"/>
            <a:ext cx="307900" cy="269361"/>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5" name="Rectangle 14">
            <a:extLst>
              <a:ext uri="{FF2B5EF4-FFF2-40B4-BE49-F238E27FC236}">
                <a16:creationId xmlns:a16="http://schemas.microsoft.com/office/drawing/2014/main" id="{7B327C07-9BFD-8F45-929B-2A7DD767D266}"/>
              </a:ext>
            </a:extLst>
          </p:cNvPr>
          <p:cNvSpPr/>
          <p:nvPr/>
        </p:nvSpPr>
        <p:spPr>
          <a:xfrm>
            <a:off x="7559480" y="1856784"/>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6" name="Oval 15">
            <a:extLst>
              <a:ext uri="{FF2B5EF4-FFF2-40B4-BE49-F238E27FC236}">
                <a16:creationId xmlns:a16="http://schemas.microsoft.com/office/drawing/2014/main" id="{1ABA5C8E-FB6E-864D-8139-F917CCAF2C9D}"/>
              </a:ext>
            </a:extLst>
          </p:cNvPr>
          <p:cNvSpPr/>
          <p:nvPr/>
        </p:nvSpPr>
        <p:spPr>
          <a:xfrm>
            <a:off x="1422491" y="2186192"/>
            <a:ext cx="2488861" cy="1436589"/>
          </a:xfrm>
          <a:prstGeom prst="ellipse">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7" name="Oval 16">
            <a:extLst>
              <a:ext uri="{FF2B5EF4-FFF2-40B4-BE49-F238E27FC236}">
                <a16:creationId xmlns:a16="http://schemas.microsoft.com/office/drawing/2014/main" id="{B58AB116-FAC6-F946-B5CE-5BD22E80A6AE}"/>
              </a:ext>
            </a:extLst>
          </p:cNvPr>
          <p:cNvSpPr/>
          <p:nvPr/>
        </p:nvSpPr>
        <p:spPr>
          <a:xfrm>
            <a:off x="1627756" y="2320113"/>
            <a:ext cx="2078329" cy="1168747"/>
          </a:xfrm>
          <a:prstGeom prst="ellipse">
            <a:avLst/>
          </a:prstGeom>
          <a:solidFill>
            <a:srgbClr val="FFFFFF"/>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800" dirty="0">
                <a:solidFill>
                  <a:srgbClr val="1F497D"/>
                </a:solidFill>
                <a:latin typeface="Calibri"/>
                <a:cs typeface="Calibri"/>
              </a:rPr>
              <a:t>Cohort A</a:t>
            </a:r>
          </a:p>
        </p:txBody>
      </p:sp>
      <p:cxnSp>
        <p:nvCxnSpPr>
          <p:cNvPr id="18" name="Straight Connector 17">
            <a:extLst>
              <a:ext uri="{FF2B5EF4-FFF2-40B4-BE49-F238E27FC236}">
                <a16:creationId xmlns:a16="http://schemas.microsoft.com/office/drawing/2014/main" id="{7432EA2D-E440-B446-B75E-79D356C0AA03}"/>
              </a:ext>
            </a:extLst>
          </p:cNvPr>
          <p:cNvCxnSpPr>
            <a:endCxn id="16" idx="1"/>
          </p:cNvCxnSpPr>
          <p:nvPr/>
        </p:nvCxnSpPr>
        <p:spPr bwMode="auto">
          <a:xfrm>
            <a:off x="1151526" y="2029992"/>
            <a:ext cx="635450" cy="366584"/>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9" name="Straight Connector 18">
            <a:extLst>
              <a:ext uri="{FF2B5EF4-FFF2-40B4-BE49-F238E27FC236}">
                <a16:creationId xmlns:a16="http://schemas.microsoft.com/office/drawing/2014/main" id="{A18A2592-AF81-1C47-8B7C-A535DBD713C5}"/>
              </a:ext>
            </a:extLst>
          </p:cNvPr>
          <p:cNvCxnSpPr>
            <a:stCxn id="20" idx="3"/>
            <a:endCxn id="16" idx="3"/>
          </p:cNvCxnSpPr>
          <p:nvPr/>
        </p:nvCxnSpPr>
        <p:spPr bwMode="auto">
          <a:xfrm flipV="1">
            <a:off x="1158577" y="3412397"/>
            <a:ext cx="628399" cy="32815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0" name="Oval 19">
            <a:extLst>
              <a:ext uri="{FF2B5EF4-FFF2-40B4-BE49-F238E27FC236}">
                <a16:creationId xmlns:a16="http://schemas.microsoft.com/office/drawing/2014/main" id="{FAE13466-EC9F-E24C-BD60-5CD5DF38C200}"/>
              </a:ext>
            </a:extLst>
          </p:cNvPr>
          <p:cNvSpPr/>
          <p:nvPr/>
        </p:nvSpPr>
        <p:spPr>
          <a:xfrm>
            <a:off x="1128970" y="3562782"/>
            <a:ext cx="202166" cy="208265"/>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 name="Rectangle 20">
            <a:extLst>
              <a:ext uri="{FF2B5EF4-FFF2-40B4-BE49-F238E27FC236}">
                <a16:creationId xmlns:a16="http://schemas.microsoft.com/office/drawing/2014/main" id="{D0C1EED4-81AC-2B43-B44B-83888BFB7199}"/>
              </a:ext>
            </a:extLst>
          </p:cNvPr>
          <p:cNvSpPr/>
          <p:nvPr/>
        </p:nvSpPr>
        <p:spPr>
          <a:xfrm>
            <a:off x="806689" y="1755739"/>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2" name="Straight Connector 21">
            <a:extLst>
              <a:ext uri="{FF2B5EF4-FFF2-40B4-BE49-F238E27FC236}">
                <a16:creationId xmlns:a16="http://schemas.microsoft.com/office/drawing/2014/main" id="{27DD504B-E968-F547-89DA-BD2283E18ADA}"/>
              </a:ext>
            </a:extLst>
          </p:cNvPr>
          <p:cNvCxnSpPr>
            <a:stCxn id="16" idx="6"/>
            <a:endCxn id="13" idx="1"/>
          </p:cNvCxnSpPr>
          <p:nvPr/>
        </p:nvCxnSpPr>
        <p:spPr bwMode="auto">
          <a:xfrm flipV="1">
            <a:off x="3911352" y="2904486"/>
            <a:ext cx="322282" cy="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3" name="Rectangle 22">
            <a:extLst>
              <a:ext uri="{FF2B5EF4-FFF2-40B4-BE49-F238E27FC236}">
                <a16:creationId xmlns:a16="http://schemas.microsoft.com/office/drawing/2014/main" id="{B16C6342-6175-B24F-822A-F2929152F625}"/>
              </a:ext>
            </a:extLst>
          </p:cNvPr>
          <p:cNvSpPr/>
          <p:nvPr/>
        </p:nvSpPr>
        <p:spPr>
          <a:xfrm>
            <a:off x="1077654" y="3472994"/>
            <a:ext cx="317630"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4" name="Straight Connector 23">
            <a:extLst>
              <a:ext uri="{FF2B5EF4-FFF2-40B4-BE49-F238E27FC236}">
                <a16:creationId xmlns:a16="http://schemas.microsoft.com/office/drawing/2014/main" id="{235D9232-BB14-B74C-BC25-4F7B829A2629}"/>
              </a:ext>
            </a:extLst>
          </p:cNvPr>
          <p:cNvCxnSpPr>
            <a:stCxn id="25" idx="4"/>
            <a:endCxn id="8" idx="0"/>
          </p:cNvCxnSpPr>
          <p:nvPr/>
        </p:nvCxnSpPr>
        <p:spPr bwMode="auto">
          <a:xfrm>
            <a:off x="6462814" y="1702912"/>
            <a:ext cx="3101" cy="48328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5" name="Oval 24">
            <a:extLst>
              <a:ext uri="{FF2B5EF4-FFF2-40B4-BE49-F238E27FC236}">
                <a16:creationId xmlns:a16="http://schemas.microsoft.com/office/drawing/2014/main" id="{CB8955E5-C74D-DC4E-A720-7B18776EDC8F}"/>
              </a:ext>
            </a:extLst>
          </p:cNvPr>
          <p:cNvSpPr/>
          <p:nvPr/>
        </p:nvSpPr>
        <p:spPr>
          <a:xfrm>
            <a:off x="6308864" y="1433551"/>
            <a:ext cx="307900" cy="269361"/>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6" name="Rectangle 25">
            <a:extLst>
              <a:ext uri="{FF2B5EF4-FFF2-40B4-BE49-F238E27FC236}">
                <a16:creationId xmlns:a16="http://schemas.microsoft.com/office/drawing/2014/main" id="{BB396373-CEFE-1747-ADDB-62119E700C97}"/>
              </a:ext>
            </a:extLst>
          </p:cNvPr>
          <p:cNvSpPr/>
          <p:nvPr/>
        </p:nvSpPr>
        <p:spPr>
          <a:xfrm>
            <a:off x="6117976" y="1539205"/>
            <a:ext cx="692776" cy="255012"/>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7" name="Rounded Rectangle 26">
            <a:extLst>
              <a:ext uri="{FF2B5EF4-FFF2-40B4-BE49-F238E27FC236}">
                <a16:creationId xmlns:a16="http://schemas.microsoft.com/office/drawing/2014/main" id="{8B7CCFC1-BC15-814A-AC1E-77793BCCBF98}"/>
              </a:ext>
            </a:extLst>
          </p:cNvPr>
          <p:cNvSpPr/>
          <p:nvPr/>
        </p:nvSpPr>
        <p:spPr>
          <a:xfrm>
            <a:off x="4295245" y="2066745"/>
            <a:ext cx="571229" cy="333870"/>
          </a:xfrm>
          <a:prstGeom prst="roundRect">
            <a:avLst/>
          </a:prstGeom>
          <a:solidFill>
            <a:schemeClr val="accent5">
              <a:lumMod val="60000"/>
              <a:lumOff val="4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8" name="Rounded Rectangle 27">
            <a:extLst>
              <a:ext uri="{FF2B5EF4-FFF2-40B4-BE49-F238E27FC236}">
                <a16:creationId xmlns:a16="http://schemas.microsoft.com/office/drawing/2014/main" id="{7920168B-16CC-1448-9C3C-FF7723451154}"/>
              </a:ext>
            </a:extLst>
          </p:cNvPr>
          <p:cNvSpPr/>
          <p:nvPr/>
        </p:nvSpPr>
        <p:spPr>
          <a:xfrm>
            <a:off x="4314560" y="2098126"/>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9" name="Rectangle 28">
            <a:extLst>
              <a:ext uri="{FF2B5EF4-FFF2-40B4-BE49-F238E27FC236}">
                <a16:creationId xmlns:a16="http://schemas.microsoft.com/office/drawing/2014/main" id="{C2C0299A-88E0-EC47-88E4-6BC7C83DE078}"/>
              </a:ext>
            </a:extLst>
          </p:cNvPr>
          <p:cNvSpPr/>
          <p:nvPr/>
        </p:nvSpPr>
        <p:spPr>
          <a:xfrm>
            <a:off x="4233695" y="2530051"/>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0" name="Straight Connector 29">
            <a:extLst>
              <a:ext uri="{FF2B5EF4-FFF2-40B4-BE49-F238E27FC236}">
                <a16:creationId xmlns:a16="http://schemas.microsoft.com/office/drawing/2014/main" id="{08A23A6B-2040-DE46-8CDE-64D5048324DF}"/>
              </a:ext>
            </a:extLst>
          </p:cNvPr>
          <p:cNvCxnSpPr>
            <a:stCxn id="29" idx="0"/>
            <a:endCxn id="27" idx="2"/>
          </p:cNvCxnSpPr>
          <p:nvPr/>
        </p:nvCxnSpPr>
        <p:spPr bwMode="auto">
          <a:xfrm flipV="1">
            <a:off x="4580083" y="2400615"/>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1" name="Rounded Rectangle 30">
            <a:extLst>
              <a:ext uri="{FF2B5EF4-FFF2-40B4-BE49-F238E27FC236}">
                <a16:creationId xmlns:a16="http://schemas.microsoft.com/office/drawing/2014/main" id="{4E31A36A-5F0B-3145-B8FB-5CE923B4AE1B}"/>
              </a:ext>
            </a:extLst>
          </p:cNvPr>
          <p:cNvSpPr/>
          <p:nvPr/>
        </p:nvSpPr>
        <p:spPr>
          <a:xfrm>
            <a:off x="868301" y="1141704"/>
            <a:ext cx="571229" cy="333870"/>
          </a:xfrm>
          <a:prstGeom prst="roundRect">
            <a:avLst/>
          </a:prstGeom>
          <a:solidFill>
            <a:srgbClr val="6DCCDE"/>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32" name="Rounded Rectangle 31">
            <a:extLst>
              <a:ext uri="{FF2B5EF4-FFF2-40B4-BE49-F238E27FC236}">
                <a16:creationId xmlns:a16="http://schemas.microsoft.com/office/drawing/2014/main" id="{0DB723A1-C7AC-8148-A569-9E962D436463}"/>
              </a:ext>
            </a:extLst>
          </p:cNvPr>
          <p:cNvSpPr/>
          <p:nvPr/>
        </p:nvSpPr>
        <p:spPr>
          <a:xfrm>
            <a:off x="887616" y="1173085"/>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33" name="Rectangle 32">
            <a:extLst>
              <a:ext uri="{FF2B5EF4-FFF2-40B4-BE49-F238E27FC236}">
                <a16:creationId xmlns:a16="http://schemas.microsoft.com/office/drawing/2014/main" id="{6F39C895-5C5D-F341-9EA4-0A01D716AE47}"/>
              </a:ext>
            </a:extLst>
          </p:cNvPr>
          <p:cNvSpPr/>
          <p:nvPr/>
        </p:nvSpPr>
        <p:spPr>
          <a:xfrm>
            <a:off x="806751" y="1605010"/>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4" name="Straight Connector 33">
            <a:extLst>
              <a:ext uri="{FF2B5EF4-FFF2-40B4-BE49-F238E27FC236}">
                <a16:creationId xmlns:a16="http://schemas.microsoft.com/office/drawing/2014/main" id="{7EC478FB-E301-5B41-85FF-5CBF1141A09B}"/>
              </a:ext>
            </a:extLst>
          </p:cNvPr>
          <p:cNvCxnSpPr>
            <a:stCxn id="33" idx="0"/>
            <a:endCxn id="31" idx="2"/>
          </p:cNvCxnSpPr>
          <p:nvPr/>
        </p:nvCxnSpPr>
        <p:spPr bwMode="auto">
          <a:xfrm flipV="1">
            <a:off x="1153139" y="1475574"/>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5" name="Rectangle 34">
            <a:extLst>
              <a:ext uri="{FF2B5EF4-FFF2-40B4-BE49-F238E27FC236}">
                <a16:creationId xmlns:a16="http://schemas.microsoft.com/office/drawing/2014/main" id="{04D174BE-11F2-4649-8A14-A66025C61ABB}"/>
              </a:ext>
            </a:extLst>
          </p:cNvPr>
          <p:cNvSpPr/>
          <p:nvPr/>
        </p:nvSpPr>
        <p:spPr>
          <a:xfrm>
            <a:off x="189338" y="3472994"/>
            <a:ext cx="692776" cy="448934"/>
          </a:xfrm>
          <a:prstGeom prst="rect">
            <a:avLst/>
          </a:prstGeom>
          <a:solidFill>
            <a:srgbClr val="C0504D"/>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36" name="Rounded Rectangle 35">
            <a:extLst>
              <a:ext uri="{FF2B5EF4-FFF2-40B4-BE49-F238E27FC236}">
                <a16:creationId xmlns:a16="http://schemas.microsoft.com/office/drawing/2014/main" id="{7A8F2093-8DAD-A143-9132-9FE99B7F73D5}"/>
              </a:ext>
            </a:extLst>
          </p:cNvPr>
          <p:cNvSpPr/>
          <p:nvPr/>
        </p:nvSpPr>
        <p:spPr>
          <a:xfrm>
            <a:off x="250950" y="2858959"/>
            <a:ext cx="571229" cy="333870"/>
          </a:xfrm>
          <a:prstGeom prst="roundRect">
            <a:avLst/>
          </a:prstGeom>
          <a:solidFill>
            <a:schemeClr val="bg1"/>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37" name="Rounded Rectangle 36">
            <a:extLst>
              <a:ext uri="{FF2B5EF4-FFF2-40B4-BE49-F238E27FC236}">
                <a16:creationId xmlns:a16="http://schemas.microsoft.com/office/drawing/2014/main" id="{AB30BB34-863E-7C40-A687-B9102C8C0D01}"/>
              </a:ext>
            </a:extLst>
          </p:cNvPr>
          <p:cNvSpPr/>
          <p:nvPr/>
        </p:nvSpPr>
        <p:spPr>
          <a:xfrm>
            <a:off x="270265" y="2890340"/>
            <a:ext cx="525995" cy="269360"/>
          </a:xfrm>
          <a:prstGeom prst="roundRect">
            <a:avLst/>
          </a:prstGeom>
          <a:solidFill>
            <a:srgbClr val="F2DCDB"/>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38" name="Rectangle 37">
            <a:extLst>
              <a:ext uri="{FF2B5EF4-FFF2-40B4-BE49-F238E27FC236}">
                <a16:creationId xmlns:a16="http://schemas.microsoft.com/office/drawing/2014/main" id="{D2515369-90E4-CF41-8DDC-56950F898720}"/>
              </a:ext>
            </a:extLst>
          </p:cNvPr>
          <p:cNvSpPr/>
          <p:nvPr/>
        </p:nvSpPr>
        <p:spPr>
          <a:xfrm>
            <a:off x="189400" y="3322265"/>
            <a:ext cx="692776" cy="147015"/>
          </a:xfrm>
          <a:prstGeom prst="rect">
            <a:avLst/>
          </a:prstGeom>
          <a:solidFill>
            <a:schemeClr val="accent2">
              <a:lumMod val="20000"/>
              <a:lumOff val="80000"/>
            </a:schemeClr>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9" name="Straight Connector 38">
            <a:extLst>
              <a:ext uri="{FF2B5EF4-FFF2-40B4-BE49-F238E27FC236}">
                <a16:creationId xmlns:a16="http://schemas.microsoft.com/office/drawing/2014/main" id="{75426576-5BB8-E44F-A97C-79808AD8231B}"/>
              </a:ext>
            </a:extLst>
          </p:cNvPr>
          <p:cNvCxnSpPr>
            <a:stCxn id="38" idx="0"/>
            <a:endCxn id="36" idx="2"/>
          </p:cNvCxnSpPr>
          <p:nvPr/>
        </p:nvCxnSpPr>
        <p:spPr bwMode="auto">
          <a:xfrm flipV="1">
            <a:off x="535788" y="3192829"/>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0" name="Straight Connector 39">
            <a:extLst>
              <a:ext uri="{FF2B5EF4-FFF2-40B4-BE49-F238E27FC236}">
                <a16:creationId xmlns:a16="http://schemas.microsoft.com/office/drawing/2014/main" id="{32B32984-AE4F-F64F-979E-2F4D4BCB9504}"/>
              </a:ext>
            </a:extLst>
          </p:cNvPr>
          <p:cNvCxnSpPr>
            <a:stCxn id="35" idx="3"/>
            <a:endCxn id="23" idx="1"/>
          </p:cNvCxnSpPr>
          <p:nvPr/>
        </p:nvCxnSpPr>
        <p:spPr bwMode="auto">
          <a:xfrm>
            <a:off x="882114" y="3697461"/>
            <a:ext cx="195540"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1" name="Rectangle 40">
            <a:extLst>
              <a:ext uri="{FF2B5EF4-FFF2-40B4-BE49-F238E27FC236}">
                <a16:creationId xmlns:a16="http://schemas.microsoft.com/office/drawing/2014/main" id="{FEDC2C64-CF05-E642-B8B1-7F23668D0A25}"/>
              </a:ext>
            </a:extLst>
          </p:cNvPr>
          <p:cNvSpPr/>
          <p:nvPr/>
        </p:nvSpPr>
        <p:spPr>
          <a:xfrm>
            <a:off x="7644650" y="3509954"/>
            <a:ext cx="317630"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2" name="Rectangle 41">
            <a:extLst>
              <a:ext uri="{FF2B5EF4-FFF2-40B4-BE49-F238E27FC236}">
                <a16:creationId xmlns:a16="http://schemas.microsoft.com/office/drawing/2014/main" id="{05B303A9-0D42-694B-9058-FB1A3BB00BD0}"/>
              </a:ext>
            </a:extLst>
          </p:cNvPr>
          <p:cNvSpPr/>
          <p:nvPr/>
        </p:nvSpPr>
        <p:spPr>
          <a:xfrm>
            <a:off x="8154715" y="3509952"/>
            <a:ext cx="692776" cy="448934"/>
          </a:xfrm>
          <a:prstGeom prst="rect">
            <a:avLst/>
          </a:prstGeom>
          <a:solidFill>
            <a:srgbClr val="FFC000"/>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3" name="Rounded Rectangle 42">
            <a:extLst>
              <a:ext uri="{FF2B5EF4-FFF2-40B4-BE49-F238E27FC236}">
                <a16:creationId xmlns:a16="http://schemas.microsoft.com/office/drawing/2014/main" id="{24C6ADB0-6D53-BE42-8288-FB9C81433C46}"/>
              </a:ext>
            </a:extLst>
          </p:cNvPr>
          <p:cNvSpPr/>
          <p:nvPr/>
        </p:nvSpPr>
        <p:spPr>
          <a:xfrm>
            <a:off x="8216327" y="2895917"/>
            <a:ext cx="571229" cy="333870"/>
          </a:xfrm>
          <a:prstGeom prst="roundRect">
            <a:avLst/>
          </a:prstGeom>
          <a:solidFill>
            <a:srgbClr val="FFC000"/>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4" name="Rounded Rectangle 43">
            <a:extLst>
              <a:ext uri="{FF2B5EF4-FFF2-40B4-BE49-F238E27FC236}">
                <a16:creationId xmlns:a16="http://schemas.microsoft.com/office/drawing/2014/main" id="{B43900B9-65A6-0646-AE42-85ADE6E22C68}"/>
              </a:ext>
            </a:extLst>
          </p:cNvPr>
          <p:cNvSpPr/>
          <p:nvPr/>
        </p:nvSpPr>
        <p:spPr>
          <a:xfrm>
            <a:off x="8235642" y="2927298"/>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5" name="Rectangle 44">
            <a:extLst>
              <a:ext uri="{FF2B5EF4-FFF2-40B4-BE49-F238E27FC236}">
                <a16:creationId xmlns:a16="http://schemas.microsoft.com/office/drawing/2014/main" id="{B17539E7-5B6C-D741-B43D-6637E3A0EFF4}"/>
              </a:ext>
            </a:extLst>
          </p:cNvPr>
          <p:cNvSpPr/>
          <p:nvPr/>
        </p:nvSpPr>
        <p:spPr>
          <a:xfrm>
            <a:off x="8154777" y="3359223"/>
            <a:ext cx="692776" cy="147015"/>
          </a:xfrm>
          <a:prstGeom prst="rect">
            <a:avLst/>
          </a:prstGeom>
          <a:solidFill>
            <a:srgbClr val="FFC000"/>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46" name="Straight Connector 45">
            <a:extLst>
              <a:ext uri="{FF2B5EF4-FFF2-40B4-BE49-F238E27FC236}">
                <a16:creationId xmlns:a16="http://schemas.microsoft.com/office/drawing/2014/main" id="{962878FB-043F-7B4B-AD46-8F5B01944CEA}"/>
              </a:ext>
            </a:extLst>
          </p:cNvPr>
          <p:cNvCxnSpPr>
            <a:stCxn id="45" idx="0"/>
            <a:endCxn id="43" idx="2"/>
          </p:cNvCxnSpPr>
          <p:nvPr/>
        </p:nvCxnSpPr>
        <p:spPr bwMode="auto">
          <a:xfrm flipV="1">
            <a:off x="8501165" y="3229787"/>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7" name="Straight Connector 46">
            <a:extLst>
              <a:ext uri="{FF2B5EF4-FFF2-40B4-BE49-F238E27FC236}">
                <a16:creationId xmlns:a16="http://schemas.microsoft.com/office/drawing/2014/main" id="{67F5DF22-04FC-3A4A-BC58-C839C236D2F9}"/>
              </a:ext>
            </a:extLst>
          </p:cNvPr>
          <p:cNvCxnSpPr>
            <a:stCxn id="42" idx="1"/>
            <a:endCxn id="41" idx="3"/>
          </p:cNvCxnSpPr>
          <p:nvPr/>
        </p:nvCxnSpPr>
        <p:spPr bwMode="auto">
          <a:xfrm flipH="1">
            <a:off x="7962280" y="3734419"/>
            <a:ext cx="192435" cy="2"/>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8" name="Rounded Rectangle 47">
            <a:extLst>
              <a:ext uri="{FF2B5EF4-FFF2-40B4-BE49-F238E27FC236}">
                <a16:creationId xmlns:a16="http://schemas.microsoft.com/office/drawing/2014/main" id="{F2850A6B-123E-9C4B-AC77-5998E37F44F3}"/>
              </a:ext>
            </a:extLst>
          </p:cNvPr>
          <p:cNvSpPr/>
          <p:nvPr/>
        </p:nvSpPr>
        <p:spPr>
          <a:xfrm>
            <a:off x="6179961" y="926412"/>
            <a:ext cx="571229" cy="333870"/>
          </a:xfrm>
          <a:prstGeom prst="roundRect">
            <a:avLst/>
          </a:prstGeom>
          <a:solidFill>
            <a:srgbClr val="FF85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9" name="Rounded Rectangle 48">
            <a:extLst>
              <a:ext uri="{FF2B5EF4-FFF2-40B4-BE49-F238E27FC236}">
                <a16:creationId xmlns:a16="http://schemas.microsoft.com/office/drawing/2014/main" id="{03F1F66E-B9AD-0F4B-A89D-F887C60EF148}"/>
              </a:ext>
            </a:extLst>
          </p:cNvPr>
          <p:cNvSpPr/>
          <p:nvPr/>
        </p:nvSpPr>
        <p:spPr>
          <a:xfrm>
            <a:off x="6199276" y="957793"/>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0" name="Rectangle 49">
            <a:extLst>
              <a:ext uri="{FF2B5EF4-FFF2-40B4-BE49-F238E27FC236}">
                <a16:creationId xmlns:a16="http://schemas.microsoft.com/office/drawing/2014/main" id="{4A8EA710-1849-484B-BCBD-72D27C9611AD}"/>
              </a:ext>
            </a:extLst>
          </p:cNvPr>
          <p:cNvSpPr/>
          <p:nvPr/>
        </p:nvSpPr>
        <p:spPr>
          <a:xfrm>
            <a:off x="6118411" y="1389718"/>
            <a:ext cx="692776" cy="147015"/>
          </a:xfrm>
          <a:prstGeom prst="rect">
            <a:avLst/>
          </a:prstGeom>
          <a:solidFill>
            <a:srgbClr val="FF85FF"/>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51" name="Straight Connector 50">
            <a:extLst>
              <a:ext uri="{FF2B5EF4-FFF2-40B4-BE49-F238E27FC236}">
                <a16:creationId xmlns:a16="http://schemas.microsoft.com/office/drawing/2014/main" id="{6DC894B4-82E0-F849-972C-943F9482821F}"/>
              </a:ext>
            </a:extLst>
          </p:cNvPr>
          <p:cNvCxnSpPr>
            <a:stCxn id="50" idx="0"/>
            <a:endCxn id="48" idx="2"/>
          </p:cNvCxnSpPr>
          <p:nvPr/>
        </p:nvCxnSpPr>
        <p:spPr bwMode="auto">
          <a:xfrm flipV="1">
            <a:off x="6464799" y="1260282"/>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2" name="Can 51">
            <a:extLst>
              <a:ext uri="{FF2B5EF4-FFF2-40B4-BE49-F238E27FC236}">
                <a16:creationId xmlns:a16="http://schemas.microsoft.com/office/drawing/2014/main" id="{DB942989-7DF0-EB40-A338-B0261CE9C39E}"/>
              </a:ext>
            </a:extLst>
          </p:cNvPr>
          <p:cNvSpPr/>
          <p:nvPr/>
        </p:nvSpPr>
        <p:spPr>
          <a:xfrm>
            <a:off x="1000678" y="2321631"/>
            <a:ext cx="307900" cy="230880"/>
          </a:xfrm>
          <a:prstGeom prst="can">
            <a:avLst/>
          </a:prstGeom>
          <a:solidFill>
            <a:schemeClr val="bg2">
              <a:lumMod val="5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53" name="Straight Connector 52">
            <a:extLst>
              <a:ext uri="{FF2B5EF4-FFF2-40B4-BE49-F238E27FC236}">
                <a16:creationId xmlns:a16="http://schemas.microsoft.com/office/drawing/2014/main" id="{E05B9485-9F0F-E049-8CDA-2D0E4DA705B1}"/>
              </a:ext>
            </a:extLst>
          </p:cNvPr>
          <p:cNvCxnSpPr>
            <a:stCxn id="52" idx="1"/>
            <a:endCxn id="21" idx="2"/>
          </p:cNvCxnSpPr>
          <p:nvPr/>
        </p:nvCxnSpPr>
        <p:spPr bwMode="auto">
          <a:xfrm flipH="1" flipV="1">
            <a:off x="1153077" y="2204673"/>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4" name="Can 53">
            <a:extLst>
              <a:ext uri="{FF2B5EF4-FFF2-40B4-BE49-F238E27FC236}">
                <a16:creationId xmlns:a16="http://schemas.microsoft.com/office/drawing/2014/main" id="{AF3AC57D-A946-5A4C-87E0-FF0F05F8A2B7}"/>
              </a:ext>
            </a:extLst>
          </p:cNvPr>
          <p:cNvSpPr/>
          <p:nvPr/>
        </p:nvSpPr>
        <p:spPr>
          <a:xfrm>
            <a:off x="383327" y="4038886"/>
            <a:ext cx="307900" cy="230880"/>
          </a:xfrm>
          <a:prstGeom prst="can">
            <a:avLst/>
          </a:prstGeom>
          <a:solidFill>
            <a:srgbClr val="C0504D"/>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55" name="Straight Connector 54">
            <a:extLst>
              <a:ext uri="{FF2B5EF4-FFF2-40B4-BE49-F238E27FC236}">
                <a16:creationId xmlns:a16="http://schemas.microsoft.com/office/drawing/2014/main" id="{5BE2B2E1-CD5B-FD47-AD4B-97671B930546}"/>
              </a:ext>
            </a:extLst>
          </p:cNvPr>
          <p:cNvCxnSpPr>
            <a:stCxn id="54" idx="1"/>
          </p:cNvCxnSpPr>
          <p:nvPr/>
        </p:nvCxnSpPr>
        <p:spPr bwMode="auto">
          <a:xfrm flipH="1" flipV="1">
            <a:off x="535726" y="3921928"/>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6" name="Can 55">
            <a:extLst>
              <a:ext uri="{FF2B5EF4-FFF2-40B4-BE49-F238E27FC236}">
                <a16:creationId xmlns:a16="http://schemas.microsoft.com/office/drawing/2014/main" id="{94B09A6F-B51E-E646-8DAC-B45B326433B7}"/>
              </a:ext>
            </a:extLst>
          </p:cNvPr>
          <p:cNvSpPr/>
          <p:nvPr/>
        </p:nvSpPr>
        <p:spPr>
          <a:xfrm>
            <a:off x="4424522" y="3243632"/>
            <a:ext cx="307900" cy="230880"/>
          </a:xfrm>
          <a:prstGeom prst="can">
            <a:avLst/>
          </a:prstGeom>
          <a:solidFill>
            <a:schemeClr val="bg2">
              <a:lumMod val="5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57" name="Straight Connector 56">
            <a:extLst>
              <a:ext uri="{FF2B5EF4-FFF2-40B4-BE49-F238E27FC236}">
                <a16:creationId xmlns:a16="http://schemas.microsoft.com/office/drawing/2014/main" id="{05867418-E672-4A44-AA89-4CDFEBD38368}"/>
              </a:ext>
            </a:extLst>
          </p:cNvPr>
          <p:cNvCxnSpPr>
            <a:stCxn id="56" idx="1"/>
            <a:endCxn id="13" idx="2"/>
          </p:cNvCxnSpPr>
          <p:nvPr/>
        </p:nvCxnSpPr>
        <p:spPr bwMode="auto">
          <a:xfrm flipV="1">
            <a:off x="4578472" y="3128953"/>
            <a:ext cx="1550" cy="114679"/>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8" name="Can 57">
            <a:extLst>
              <a:ext uri="{FF2B5EF4-FFF2-40B4-BE49-F238E27FC236}">
                <a16:creationId xmlns:a16="http://schemas.microsoft.com/office/drawing/2014/main" id="{9454AF9A-AD24-0B40-B105-AB16529E2D36}"/>
              </a:ext>
            </a:extLst>
          </p:cNvPr>
          <p:cNvSpPr/>
          <p:nvPr/>
        </p:nvSpPr>
        <p:spPr>
          <a:xfrm>
            <a:off x="8350253" y="4077367"/>
            <a:ext cx="307900" cy="230880"/>
          </a:xfrm>
          <a:prstGeom prst="can">
            <a:avLst/>
          </a:prstGeom>
          <a:solidFill>
            <a:srgbClr val="4BACC6"/>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59" name="Straight Connector 58">
            <a:extLst>
              <a:ext uri="{FF2B5EF4-FFF2-40B4-BE49-F238E27FC236}">
                <a16:creationId xmlns:a16="http://schemas.microsoft.com/office/drawing/2014/main" id="{E45D742D-B047-044A-A618-08D365708B6C}"/>
              </a:ext>
            </a:extLst>
          </p:cNvPr>
          <p:cNvCxnSpPr>
            <a:stCxn id="58" idx="1"/>
            <a:endCxn id="42" idx="2"/>
          </p:cNvCxnSpPr>
          <p:nvPr/>
        </p:nvCxnSpPr>
        <p:spPr bwMode="auto">
          <a:xfrm flipH="1" flipV="1">
            <a:off x="8501103" y="3958886"/>
            <a:ext cx="3100" cy="11848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0" name="Can 59">
            <a:extLst>
              <a:ext uri="{FF2B5EF4-FFF2-40B4-BE49-F238E27FC236}">
                <a16:creationId xmlns:a16="http://schemas.microsoft.com/office/drawing/2014/main" id="{49B97D6D-8C6A-EA4A-BB95-4E1C6D07B75D}"/>
              </a:ext>
            </a:extLst>
          </p:cNvPr>
          <p:cNvSpPr/>
          <p:nvPr/>
        </p:nvSpPr>
        <p:spPr>
          <a:xfrm>
            <a:off x="8514554" y="1902041"/>
            <a:ext cx="307900" cy="230880"/>
          </a:xfrm>
          <a:prstGeom prst="can">
            <a:avLst/>
          </a:prstGeom>
          <a:solidFill>
            <a:srgbClr val="CCFFCC"/>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61" name="Straight Connector 60">
            <a:extLst>
              <a:ext uri="{FF2B5EF4-FFF2-40B4-BE49-F238E27FC236}">
                <a16:creationId xmlns:a16="http://schemas.microsoft.com/office/drawing/2014/main" id="{DD93CC02-85A4-5D46-805A-E7A932DE80D9}"/>
              </a:ext>
            </a:extLst>
          </p:cNvPr>
          <p:cNvCxnSpPr>
            <a:stCxn id="60" idx="2"/>
            <a:endCxn id="7" idx="3"/>
          </p:cNvCxnSpPr>
          <p:nvPr/>
        </p:nvCxnSpPr>
        <p:spPr bwMode="auto">
          <a:xfrm flipH="1">
            <a:off x="8338975" y="2017481"/>
            <a:ext cx="175579" cy="2724"/>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2" name="Rounded Rectangle 61">
            <a:extLst>
              <a:ext uri="{FF2B5EF4-FFF2-40B4-BE49-F238E27FC236}">
                <a16:creationId xmlns:a16="http://schemas.microsoft.com/office/drawing/2014/main" id="{47552A17-1B5B-304F-A5E0-DC952E16C30F}"/>
              </a:ext>
            </a:extLst>
          </p:cNvPr>
          <p:cNvSpPr/>
          <p:nvPr/>
        </p:nvSpPr>
        <p:spPr>
          <a:xfrm>
            <a:off x="7666596" y="1258380"/>
            <a:ext cx="571229" cy="333870"/>
          </a:xfrm>
          <a:prstGeom prst="roundRect">
            <a:avLst/>
          </a:prstGeom>
          <a:solidFill>
            <a:srgbClr val="CCFFCC"/>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3" name="Rounded Rectangle 62">
            <a:extLst>
              <a:ext uri="{FF2B5EF4-FFF2-40B4-BE49-F238E27FC236}">
                <a16:creationId xmlns:a16="http://schemas.microsoft.com/office/drawing/2014/main" id="{FC4E0556-24C7-BA4C-BF41-375BC9DEAFC9}"/>
              </a:ext>
            </a:extLst>
          </p:cNvPr>
          <p:cNvSpPr/>
          <p:nvPr/>
        </p:nvSpPr>
        <p:spPr>
          <a:xfrm>
            <a:off x="7685911" y="1289761"/>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64" name="Straight Connector 63">
            <a:extLst>
              <a:ext uri="{FF2B5EF4-FFF2-40B4-BE49-F238E27FC236}">
                <a16:creationId xmlns:a16="http://schemas.microsoft.com/office/drawing/2014/main" id="{6ECA4B86-DA18-F942-B1CA-DAB8282EECA0}"/>
              </a:ext>
            </a:extLst>
          </p:cNvPr>
          <p:cNvCxnSpPr>
            <a:stCxn id="7" idx="0"/>
            <a:endCxn id="62" idx="2"/>
          </p:cNvCxnSpPr>
          <p:nvPr/>
        </p:nvCxnSpPr>
        <p:spPr bwMode="auto">
          <a:xfrm flipV="1">
            <a:off x="7947685" y="1592250"/>
            <a:ext cx="4526" cy="139354"/>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5" name="TextBox 64">
            <a:extLst>
              <a:ext uri="{FF2B5EF4-FFF2-40B4-BE49-F238E27FC236}">
                <a16:creationId xmlns:a16="http://schemas.microsoft.com/office/drawing/2014/main" id="{B5D167AA-FFD5-714E-AFC5-F79ADE885535}"/>
              </a:ext>
            </a:extLst>
          </p:cNvPr>
          <p:cNvSpPr txBox="1"/>
          <p:nvPr/>
        </p:nvSpPr>
        <p:spPr bwMode="auto">
          <a:xfrm>
            <a:off x="3835929" y="3565821"/>
            <a:ext cx="1513843" cy="307777"/>
          </a:xfrm>
          <a:prstGeom prst="rect">
            <a:avLst/>
          </a:prstGeom>
          <a:noFill/>
          <a:ln w="9525">
            <a:noFill/>
            <a:miter lim="800000"/>
            <a:headEnd/>
            <a:tailEnd/>
          </a:ln>
        </p:spPr>
        <p:txBody>
          <a:bodyPr wrap="square" rtlCol="0">
            <a:prstTxWarp prst="textNoShape">
              <a:avLst/>
            </a:prstTxWarp>
            <a:spAutoFit/>
          </a:bodyPr>
          <a:lstStyle/>
          <a:p>
            <a:pPr algn="ctr"/>
            <a:r>
              <a:rPr lang="en-GB" sz="1400" dirty="0">
                <a:latin typeface="Calibri" pitchFamily="-1" charset="0"/>
              </a:rPr>
              <a:t>Chief Data Office</a:t>
            </a:r>
          </a:p>
        </p:txBody>
      </p:sp>
      <p:sp>
        <p:nvSpPr>
          <p:cNvPr id="66" name="TextBox 65">
            <a:extLst>
              <a:ext uri="{FF2B5EF4-FFF2-40B4-BE49-F238E27FC236}">
                <a16:creationId xmlns:a16="http://schemas.microsoft.com/office/drawing/2014/main" id="{8EE36A84-42DC-A546-BFA3-36F77A122B3C}"/>
              </a:ext>
            </a:extLst>
          </p:cNvPr>
          <p:cNvSpPr txBox="1"/>
          <p:nvPr/>
        </p:nvSpPr>
        <p:spPr bwMode="auto">
          <a:xfrm>
            <a:off x="1602098" y="1499205"/>
            <a:ext cx="1513843" cy="307777"/>
          </a:xfrm>
          <a:prstGeom prst="rect">
            <a:avLst/>
          </a:prstGeom>
          <a:noFill/>
          <a:ln w="9525">
            <a:noFill/>
            <a:miter lim="800000"/>
            <a:headEnd/>
            <a:tailEnd/>
          </a:ln>
        </p:spPr>
        <p:txBody>
          <a:bodyPr wrap="square" rtlCol="0">
            <a:prstTxWarp prst="textNoShape">
              <a:avLst/>
            </a:prstTxWarp>
            <a:spAutoFit/>
          </a:bodyPr>
          <a:lstStyle/>
          <a:p>
            <a:r>
              <a:rPr lang="en-GB" sz="1400" dirty="0">
                <a:latin typeface="Calibri" pitchFamily="-1" charset="0"/>
              </a:rPr>
              <a:t>Data Lake</a:t>
            </a:r>
          </a:p>
        </p:txBody>
      </p:sp>
      <p:sp>
        <p:nvSpPr>
          <p:cNvPr id="67" name="TextBox 66">
            <a:extLst>
              <a:ext uri="{FF2B5EF4-FFF2-40B4-BE49-F238E27FC236}">
                <a16:creationId xmlns:a16="http://schemas.microsoft.com/office/drawing/2014/main" id="{95A77EF7-58DF-8A4F-BFCD-F6CABC597B90}"/>
              </a:ext>
            </a:extLst>
          </p:cNvPr>
          <p:cNvSpPr txBox="1"/>
          <p:nvPr/>
        </p:nvSpPr>
        <p:spPr bwMode="auto">
          <a:xfrm>
            <a:off x="869284" y="4011715"/>
            <a:ext cx="1513843" cy="307777"/>
          </a:xfrm>
          <a:prstGeom prst="rect">
            <a:avLst/>
          </a:prstGeom>
          <a:noFill/>
          <a:ln w="9525">
            <a:noFill/>
            <a:miter lim="800000"/>
            <a:headEnd/>
            <a:tailEnd/>
          </a:ln>
        </p:spPr>
        <p:txBody>
          <a:bodyPr wrap="square" rtlCol="0">
            <a:prstTxWarp prst="textNoShape">
              <a:avLst/>
            </a:prstTxWarp>
            <a:spAutoFit/>
          </a:bodyPr>
          <a:lstStyle/>
          <a:p>
            <a:r>
              <a:rPr lang="en-GB" sz="1400" dirty="0">
                <a:latin typeface="Calibri" pitchFamily="-1" charset="0"/>
              </a:rPr>
              <a:t>Systems of Record</a:t>
            </a:r>
          </a:p>
        </p:txBody>
      </p:sp>
      <p:cxnSp>
        <p:nvCxnSpPr>
          <p:cNvPr id="68" name="Straight Connector 67">
            <a:extLst>
              <a:ext uri="{FF2B5EF4-FFF2-40B4-BE49-F238E27FC236}">
                <a16:creationId xmlns:a16="http://schemas.microsoft.com/office/drawing/2014/main" id="{D2ABC256-8FBF-8C4D-8F40-1C83BC3E4EBD}"/>
              </a:ext>
            </a:extLst>
          </p:cNvPr>
          <p:cNvCxnSpPr>
            <a:stCxn id="69" idx="0"/>
            <a:endCxn id="8" idx="4"/>
          </p:cNvCxnSpPr>
          <p:nvPr/>
        </p:nvCxnSpPr>
        <p:spPr bwMode="auto">
          <a:xfrm flipV="1">
            <a:off x="6464365" y="3622781"/>
            <a:ext cx="1550" cy="23577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9" name="Rectangle 68">
            <a:extLst>
              <a:ext uri="{FF2B5EF4-FFF2-40B4-BE49-F238E27FC236}">
                <a16:creationId xmlns:a16="http://schemas.microsoft.com/office/drawing/2014/main" id="{6DCB965B-1CCB-674D-AF7A-9B65784C7AB9}"/>
              </a:ext>
            </a:extLst>
          </p:cNvPr>
          <p:cNvSpPr/>
          <p:nvPr/>
        </p:nvSpPr>
        <p:spPr>
          <a:xfrm>
            <a:off x="6117977" y="3858554"/>
            <a:ext cx="692776" cy="448934"/>
          </a:xfrm>
          <a:prstGeom prst="rect">
            <a:avLst/>
          </a:prstGeom>
          <a:solidFill>
            <a:schemeClr val="accent4">
              <a:lumMod val="75000"/>
            </a:schemeClr>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70" name="Can 69">
            <a:extLst>
              <a:ext uri="{FF2B5EF4-FFF2-40B4-BE49-F238E27FC236}">
                <a16:creationId xmlns:a16="http://schemas.microsoft.com/office/drawing/2014/main" id="{8AD2D56D-26C6-7143-B236-3D0933D23ADB}"/>
              </a:ext>
            </a:extLst>
          </p:cNvPr>
          <p:cNvSpPr/>
          <p:nvPr/>
        </p:nvSpPr>
        <p:spPr>
          <a:xfrm>
            <a:off x="6308865" y="4422167"/>
            <a:ext cx="307900" cy="230880"/>
          </a:xfrm>
          <a:prstGeom prst="can">
            <a:avLst/>
          </a:prstGeom>
          <a:solidFill>
            <a:srgbClr val="604A7B"/>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71" name="Straight Connector 70">
            <a:extLst>
              <a:ext uri="{FF2B5EF4-FFF2-40B4-BE49-F238E27FC236}">
                <a16:creationId xmlns:a16="http://schemas.microsoft.com/office/drawing/2014/main" id="{AC604CB9-6873-AC41-80C2-0E4B05753550}"/>
              </a:ext>
            </a:extLst>
          </p:cNvPr>
          <p:cNvCxnSpPr>
            <a:stCxn id="70" idx="1"/>
            <a:endCxn id="69" idx="2"/>
          </p:cNvCxnSpPr>
          <p:nvPr/>
        </p:nvCxnSpPr>
        <p:spPr bwMode="auto">
          <a:xfrm flipV="1">
            <a:off x="6462815" y="4307488"/>
            <a:ext cx="1550" cy="114679"/>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72" name="TextBox 71">
            <a:extLst>
              <a:ext uri="{FF2B5EF4-FFF2-40B4-BE49-F238E27FC236}">
                <a16:creationId xmlns:a16="http://schemas.microsoft.com/office/drawing/2014/main" id="{88387B12-0551-2440-A9BF-FB71C3469F08}"/>
              </a:ext>
            </a:extLst>
          </p:cNvPr>
          <p:cNvSpPr txBox="1"/>
          <p:nvPr/>
        </p:nvSpPr>
        <p:spPr bwMode="auto">
          <a:xfrm>
            <a:off x="5503725" y="4359557"/>
            <a:ext cx="729712" cy="523220"/>
          </a:xfrm>
          <a:prstGeom prst="rect">
            <a:avLst/>
          </a:prstGeom>
          <a:noFill/>
          <a:ln w="9525">
            <a:noFill/>
            <a:miter lim="800000"/>
            <a:headEnd/>
            <a:tailEnd/>
          </a:ln>
        </p:spPr>
        <p:txBody>
          <a:bodyPr wrap="square" rtlCol="0">
            <a:prstTxWarp prst="textNoShape">
              <a:avLst/>
            </a:prstTxWarp>
            <a:spAutoFit/>
          </a:bodyPr>
          <a:lstStyle/>
          <a:p>
            <a:pPr algn="ctr"/>
            <a:r>
              <a:rPr lang="en-GB" sz="1400" dirty="0">
                <a:latin typeface="Calibri" pitchFamily="-1" charset="0"/>
              </a:rPr>
              <a:t>Mobile</a:t>
            </a:r>
          </a:p>
          <a:p>
            <a:pPr algn="ctr"/>
            <a:r>
              <a:rPr lang="en-GB" sz="1400" dirty="0">
                <a:latin typeface="Calibri" pitchFamily="-1" charset="0"/>
              </a:rPr>
              <a:t>Apps</a:t>
            </a:r>
          </a:p>
        </p:txBody>
      </p:sp>
      <p:sp>
        <p:nvSpPr>
          <p:cNvPr id="73" name="TextBox 72">
            <a:extLst>
              <a:ext uri="{FF2B5EF4-FFF2-40B4-BE49-F238E27FC236}">
                <a16:creationId xmlns:a16="http://schemas.microsoft.com/office/drawing/2014/main" id="{7E3ECE27-58E4-D945-9E21-EA058D181144}"/>
              </a:ext>
            </a:extLst>
          </p:cNvPr>
          <p:cNvSpPr txBox="1"/>
          <p:nvPr/>
        </p:nvSpPr>
        <p:spPr bwMode="auto">
          <a:xfrm>
            <a:off x="7474031" y="854105"/>
            <a:ext cx="934430" cy="307777"/>
          </a:xfrm>
          <a:prstGeom prst="rect">
            <a:avLst/>
          </a:prstGeom>
          <a:noFill/>
          <a:ln w="9525">
            <a:noFill/>
            <a:miter lim="800000"/>
            <a:headEnd/>
            <a:tailEnd/>
          </a:ln>
        </p:spPr>
        <p:txBody>
          <a:bodyPr wrap="square" rtlCol="0">
            <a:prstTxWarp prst="textNoShape">
              <a:avLst/>
            </a:prstTxWarp>
            <a:spAutoFit/>
          </a:bodyPr>
          <a:lstStyle/>
          <a:p>
            <a:r>
              <a:rPr lang="en-GB" sz="1400" dirty="0">
                <a:latin typeface="Calibri" pitchFamily="-1" charset="0"/>
              </a:rPr>
              <a:t>Data Lake</a:t>
            </a:r>
          </a:p>
        </p:txBody>
      </p:sp>
      <p:sp>
        <p:nvSpPr>
          <p:cNvPr id="74" name="TextBox 73">
            <a:extLst>
              <a:ext uri="{FF2B5EF4-FFF2-40B4-BE49-F238E27FC236}">
                <a16:creationId xmlns:a16="http://schemas.microsoft.com/office/drawing/2014/main" id="{27071CD3-D20B-BA4D-9DD5-CCF956F412A0}"/>
              </a:ext>
            </a:extLst>
          </p:cNvPr>
          <p:cNvSpPr txBox="1"/>
          <p:nvPr/>
        </p:nvSpPr>
        <p:spPr bwMode="auto">
          <a:xfrm>
            <a:off x="7128378" y="4035847"/>
            <a:ext cx="1386991" cy="523220"/>
          </a:xfrm>
          <a:prstGeom prst="rect">
            <a:avLst/>
          </a:prstGeom>
          <a:noFill/>
          <a:ln w="9525">
            <a:noFill/>
            <a:miter lim="800000"/>
            <a:headEnd/>
            <a:tailEnd/>
          </a:ln>
        </p:spPr>
        <p:txBody>
          <a:bodyPr wrap="square" rtlCol="0">
            <a:prstTxWarp prst="textNoShape">
              <a:avLst/>
            </a:prstTxWarp>
            <a:spAutoFit/>
          </a:bodyPr>
          <a:lstStyle/>
          <a:p>
            <a:pPr algn="ctr"/>
            <a:r>
              <a:rPr lang="en-GB" sz="1400" dirty="0">
                <a:latin typeface="Calibri" pitchFamily="-1" charset="0"/>
              </a:rPr>
              <a:t>Systems of Record</a:t>
            </a:r>
          </a:p>
        </p:txBody>
      </p:sp>
      <p:sp>
        <p:nvSpPr>
          <p:cNvPr id="75" name="TextBox 74">
            <a:extLst>
              <a:ext uri="{FF2B5EF4-FFF2-40B4-BE49-F238E27FC236}">
                <a16:creationId xmlns:a16="http://schemas.microsoft.com/office/drawing/2014/main" id="{E20756B2-CE3A-A049-914B-9A9268E1DF5B}"/>
              </a:ext>
            </a:extLst>
          </p:cNvPr>
          <p:cNvSpPr txBox="1"/>
          <p:nvPr/>
        </p:nvSpPr>
        <p:spPr bwMode="auto">
          <a:xfrm>
            <a:off x="5003387" y="1084191"/>
            <a:ext cx="1058620" cy="307777"/>
          </a:xfrm>
          <a:prstGeom prst="rect">
            <a:avLst/>
          </a:prstGeom>
          <a:noFill/>
          <a:ln w="9525">
            <a:noFill/>
            <a:miter lim="800000"/>
            <a:headEnd/>
            <a:tailEnd/>
          </a:ln>
        </p:spPr>
        <p:txBody>
          <a:bodyPr wrap="square" rtlCol="0">
            <a:prstTxWarp prst="textNoShape">
              <a:avLst/>
            </a:prstTxWarp>
            <a:spAutoFit/>
          </a:bodyPr>
          <a:lstStyle/>
          <a:p>
            <a:pPr algn="r"/>
            <a:r>
              <a:rPr lang="en-GB" sz="1400" dirty="0">
                <a:latin typeface="Calibri" pitchFamily="-1" charset="0"/>
              </a:rPr>
              <a:t>Marketing</a:t>
            </a:r>
          </a:p>
        </p:txBody>
      </p:sp>
      <p:sp>
        <p:nvSpPr>
          <p:cNvPr id="4" name="Slide Number Placeholder 3">
            <a:extLst>
              <a:ext uri="{FF2B5EF4-FFF2-40B4-BE49-F238E27FC236}">
                <a16:creationId xmlns:a16="http://schemas.microsoft.com/office/drawing/2014/main" id="{7ACF665F-4CF6-6346-BC39-A1A2A9F7A731}"/>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24</a:t>
            </a:fld>
            <a:endParaRPr lang="en-US" sz="1000"/>
          </a:p>
        </p:txBody>
      </p:sp>
    </p:spTree>
    <p:extLst>
      <p:ext uri="{BB962C8B-B14F-4D97-AF65-F5344CB8AC3E}">
        <p14:creationId xmlns:p14="http://schemas.microsoft.com/office/powerpoint/2010/main" val="17995673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6A4B4FB-857C-7041-95D6-25CDF55EA9DA}"/>
              </a:ext>
            </a:extLst>
          </p:cNvPr>
          <p:cNvSpPr/>
          <p:nvPr/>
        </p:nvSpPr>
        <p:spPr>
          <a:xfrm>
            <a:off x="359200" y="1087655"/>
            <a:ext cx="3558282" cy="1780673"/>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6" name="Rectangle 5">
            <a:extLst>
              <a:ext uri="{FF2B5EF4-FFF2-40B4-BE49-F238E27FC236}">
                <a16:creationId xmlns:a16="http://schemas.microsoft.com/office/drawing/2014/main" id="{C8D1B06B-9520-9844-A40D-F571EAB3D739}"/>
              </a:ext>
            </a:extLst>
          </p:cNvPr>
          <p:cNvSpPr/>
          <p:nvPr/>
        </p:nvSpPr>
        <p:spPr>
          <a:xfrm>
            <a:off x="4881470" y="1087654"/>
            <a:ext cx="3558282" cy="1780673"/>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4BEE5F3B-0698-1C49-B598-313FFA521D85}"/>
              </a:ext>
            </a:extLst>
          </p:cNvPr>
          <p:cNvSpPr>
            <a:spLocks noGrp="1"/>
          </p:cNvSpPr>
          <p:nvPr>
            <p:ph type="title"/>
          </p:nvPr>
        </p:nvSpPr>
        <p:spPr/>
        <p:txBody>
          <a:bodyPr/>
          <a:lstStyle/>
          <a:p>
            <a:r>
              <a:rPr lang="en-US" dirty="0"/>
              <a:t>Importance of the distributed graph model</a:t>
            </a:r>
          </a:p>
        </p:txBody>
      </p:sp>
      <p:sp>
        <p:nvSpPr>
          <p:cNvPr id="3" name="Slide Number Placeholder 2">
            <a:extLst>
              <a:ext uri="{FF2B5EF4-FFF2-40B4-BE49-F238E27FC236}">
                <a16:creationId xmlns:a16="http://schemas.microsoft.com/office/drawing/2014/main" id="{6FD1DCFC-64BF-E84E-87D3-FE97A83A6F6B}"/>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25</a:t>
            </a:fld>
            <a:endParaRPr lang="en-US" sz="1000"/>
          </a:p>
        </p:txBody>
      </p:sp>
      <p:sp>
        <p:nvSpPr>
          <p:cNvPr id="4" name="Oval 3">
            <a:extLst>
              <a:ext uri="{FF2B5EF4-FFF2-40B4-BE49-F238E27FC236}">
                <a16:creationId xmlns:a16="http://schemas.microsoft.com/office/drawing/2014/main" id="{0AC602FE-51FF-7540-9881-4409FD81EB35}"/>
              </a:ext>
            </a:extLst>
          </p:cNvPr>
          <p:cNvSpPr/>
          <p:nvPr/>
        </p:nvSpPr>
        <p:spPr>
          <a:xfrm>
            <a:off x="741145" y="1318661"/>
            <a:ext cx="1174282" cy="779647"/>
          </a:xfrm>
          <a:prstGeom prst="ellipse">
            <a:avLst/>
          </a:prstGeom>
          <a:solidFill>
            <a:schemeClr val="accent5">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dirty="0">
                <a:ln w="0"/>
                <a:solidFill>
                  <a:schemeClr val="accent6">
                    <a:lumMod val="50000"/>
                  </a:schemeClr>
                </a:solidFill>
                <a:effectLst>
                  <a:outerShdw blurRad="38100" dist="19050" dir="2700000" algn="tl" rotWithShape="0">
                    <a:schemeClr val="dk1">
                      <a:alpha val="40000"/>
                    </a:schemeClr>
                  </a:outerShdw>
                </a:effectLst>
              </a:rPr>
              <a:t>Database</a:t>
            </a:r>
          </a:p>
          <a:p>
            <a:pPr algn="ctr"/>
            <a:r>
              <a:rPr lang="en-US" sz="900" dirty="0">
                <a:ln w="0"/>
                <a:solidFill>
                  <a:schemeClr val="accent6">
                    <a:lumMod val="50000"/>
                  </a:schemeClr>
                </a:solidFill>
                <a:effectLst>
                  <a:outerShdw blurRad="38100" dist="19050" dir="2700000" algn="tl" rotWithShape="0">
                    <a:schemeClr val="dk1">
                      <a:alpha val="40000"/>
                    </a:schemeClr>
                  </a:outerShdw>
                </a:effectLst>
              </a:rPr>
              <a:t>Column</a:t>
            </a:r>
          </a:p>
        </p:txBody>
      </p:sp>
      <p:sp>
        <p:nvSpPr>
          <p:cNvPr id="8" name="Oval 7">
            <a:extLst>
              <a:ext uri="{FF2B5EF4-FFF2-40B4-BE49-F238E27FC236}">
                <a16:creationId xmlns:a16="http://schemas.microsoft.com/office/drawing/2014/main" id="{C0557B47-EF9E-C24D-B3ED-CA3A9B8E273C}"/>
              </a:ext>
            </a:extLst>
          </p:cNvPr>
          <p:cNvSpPr/>
          <p:nvPr/>
        </p:nvSpPr>
        <p:spPr>
          <a:xfrm>
            <a:off x="5407794" y="1318660"/>
            <a:ext cx="1174282" cy="779647"/>
          </a:xfrm>
          <a:prstGeom prst="ellipse">
            <a:avLst/>
          </a:prstGeom>
          <a:solidFill>
            <a:srgbClr val="FFB7FF"/>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ln w="0"/>
                <a:solidFill>
                  <a:schemeClr val="accent6">
                    <a:lumMod val="50000"/>
                  </a:schemeClr>
                </a:solidFill>
                <a:effectLst>
                  <a:outerShdw blurRad="38100" dist="19050" dir="2700000" algn="tl" rotWithShape="0">
                    <a:schemeClr val="dk1">
                      <a:alpha val="40000"/>
                    </a:schemeClr>
                  </a:outerShdw>
                </a:effectLst>
              </a:rPr>
              <a:t>Glossary Term</a:t>
            </a:r>
          </a:p>
        </p:txBody>
      </p:sp>
      <p:sp>
        <p:nvSpPr>
          <p:cNvPr id="12" name="TextBox 11">
            <a:extLst>
              <a:ext uri="{FF2B5EF4-FFF2-40B4-BE49-F238E27FC236}">
                <a16:creationId xmlns:a16="http://schemas.microsoft.com/office/drawing/2014/main" id="{9C1660D8-042C-BF42-B907-ADF5A452127E}"/>
              </a:ext>
            </a:extLst>
          </p:cNvPr>
          <p:cNvSpPr txBox="1"/>
          <p:nvPr/>
        </p:nvSpPr>
        <p:spPr>
          <a:xfrm>
            <a:off x="310578" y="2560549"/>
            <a:ext cx="861133" cy="307777"/>
          </a:xfrm>
          <a:prstGeom prst="rect">
            <a:avLst/>
          </a:prstGeom>
          <a:noFill/>
        </p:spPr>
        <p:txBody>
          <a:bodyPr wrap="none" rtlCol="0">
            <a:spAutoFit/>
          </a:bodyPr>
          <a:lstStyle/>
          <a:p>
            <a:r>
              <a:rPr lang="en-US" dirty="0"/>
              <a:t>Server 1</a:t>
            </a:r>
          </a:p>
        </p:txBody>
      </p:sp>
      <p:sp>
        <p:nvSpPr>
          <p:cNvPr id="14" name="TextBox 13">
            <a:extLst>
              <a:ext uri="{FF2B5EF4-FFF2-40B4-BE49-F238E27FC236}">
                <a16:creationId xmlns:a16="http://schemas.microsoft.com/office/drawing/2014/main" id="{D70555F2-9877-7E47-A398-4728BB435F73}"/>
              </a:ext>
            </a:extLst>
          </p:cNvPr>
          <p:cNvSpPr txBox="1"/>
          <p:nvPr/>
        </p:nvSpPr>
        <p:spPr>
          <a:xfrm>
            <a:off x="7578619" y="2560550"/>
            <a:ext cx="861133" cy="307777"/>
          </a:xfrm>
          <a:prstGeom prst="rect">
            <a:avLst/>
          </a:prstGeom>
          <a:noFill/>
        </p:spPr>
        <p:txBody>
          <a:bodyPr wrap="none" rtlCol="0">
            <a:spAutoFit/>
          </a:bodyPr>
          <a:lstStyle/>
          <a:p>
            <a:r>
              <a:rPr lang="en-US" dirty="0"/>
              <a:t>Server 2</a:t>
            </a:r>
          </a:p>
        </p:txBody>
      </p:sp>
      <p:sp>
        <p:nvSpPr>
          <p:cNvPr id="20" name="Rounded Rectangular Callout 19">
            <a:extLst>
              <a:ext uri="{FF2B5EF4-FFF2-40B4-BE49-F238E27FC236}">
                <a16:creationId xmlns:a16="http://schemas.microsoft.com/office/drawing/2014/main" id="{E2B853D2-7AB1-B346-88A9-64D6D9F8BAFD}"/>
              </a:ext>
            </a:extLst>
          </p:cNvPr>
          <p:cNvSpPr/>
          <p:nvPr/>
        </p:nvSpPr>
        <p:spPr>
          <a:xfrm>
            <a:off x="3607869" y="3690448"/>
            <a:ext cx="1347538" cy="618335"/>
          </a:xfrm>
          <a:prstGeom prst="wedgeRoundRectCallout">
            <a:avLst>
              <a:gd name="adj1" fmla="val -178969"/>
              <a:gd name="adj2" fmla="val -342227"/>
              <a:gd name="adj3" fmla="val 16667"/>
            </a:avLst>
          </a:prstGeom>
          <a:solidFill>
            <a:srgbClr val="FFFF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Entity</a:t>
            </a:r>
          </a:p>
        </p:txBody>
      </p:sp>
      <p:sp>
        <p:nvSpPr>
          <p:cNvPr id="21" name="Rounded Rectangular Callout 20">
            <a:extLst>
              <a:ext uri="{FF2B5EF4-FFF2-40B4-BE49-F238E27FC236}">
                <a16:creationId xmlns:a16="http://schemas.microsoft.com/office/drawing/2014/main" id="{90CF99E5-1BE8-2743-B790-8CA5790E7F2C}"/>
              </a:ext>
            </a:extLst>
          </p:cNvPr>
          <p:cNvSpPr/>
          <p:nvPr/>
        </p:nvSpPr>
        <p:spPr>
          <a:xfrm>
            <a:off x="3607869" y="3690448"/>
            <a:ext cx="1347538" cy="618335"/>
          </a:xfrm>
          <a:prstGeom prst="wedgeRoundRectCallout">
            <a:avLst>
              <a:gd name="adj1" fmla="val 104602"/>
              <a:gd name="adj2" fmla="val -311094"/>
              <a:gd name="adj3" fmla="val 16667"/>
            </a:avLst>
          </a:prstGeom>
          <a:solidFill>
            <a:srgbClr val="FFFF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Entity</a:t>
            </a:r>
          </a:p>
        </p:txBody>
      </p:sp>
    </p:spTree>
    <p:extLst>
      <p:ext uri="{BB962C8B-B14F-4D97-AF65-F5344CB8AC3E}">
        <p14:creationId xmlns:p14="http://schemas.microsoft.com/office/powerpoint/2010/main" val="24530782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6A4B4FB-857C-7041-95D6-25CDF55EA9DA}"/>
              </a:ext>
            </a:extLst>
          </p:cNvPr>
          <p:cNvSpPr/>
          <p:nvPr/>
        </p:nvSpPr>
        <p:spPr>
          <a:xfrm>
            <a:off x="359200" y="1087655"/>
            <a:ext cx="3558282" cy="1780673"/>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6" name="Rectangle 5">
            <a:extLst>
              <a:ext uri="{FF2B5EF4-FFF2-40B4-BE49-F238E27FC236}">
                <a16:creationId xmlns:a16="http://schemas.microsoft.com/office/drawing/2014/main" id="{C8D1B06B-9520-9844-A40D-F571EAB3D739}"/>
              </a:ext>
            </a:extLst>
          </p:cNvPr>
          <p:cNvSpPr/>
          <p:nvPr/>
        </p:nvSpPr>
        <p:spPr>
          <a:xfrm>
            <a:off x="4881470" y="1087654"/>
            <a:ext cx="3558282" cy="1780673"/>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4BEE5F3B-0698-1C49-B598-313FFA521D85}"/>
              </a:ext>
            </a:extLst>
          </p:cNvPr>
          <p:cNvSpPr>
            <a:spLocks noGrp="1"/>
          </p:cNvSpPr>
          <p:nvPr>
            <p:ph type="title"/>
          </p:nvPr>
        </p:nvSpPr>
        <p:spPr/>
        <p:txBody>
          <a:bodyPr/>
          <a:lstStyle/>
          <a:p>
            <a:r>
              <a:rPr lang="en-US" dirty="0"/>
              <a:t>Importance of the distributed graph model</a:t>
            </a:r>
          </a:p>
        </p:txBody>
      </p:sp>
      <p:sp>
        <p:nvSpPr>
          <p:cNvPr id="3" name="Slide Number Placeholder 2">
            <a:extLst>
              <a:ext uri="{FF2B5EF4-FFF2-40B4-BE49-F238E27FC236}">
                <a16:creationId xmlns:a16="http://schemas.microsoft.com/office/drawing/2014/main" id="{6FD1DCFC-64BF-E84E-87D3-FE97A83A6F6B}"/>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26</a:t>
            </a:fld>
            <a:endParaRPr lang="en-US" sz="1000"/>
          </a:p>
        </p:txBody>
      </p:sp>
      <p:sp>
        <p:nvSpPr>
          <p:cNvPr id="4" name="Oval 3">
            <a:extLst>
              <a:ext uri="{FF2B5EF4-FFF2-40B4-BE49-F238E27FC236}">
                <a16:creationId xmlns:a16="http://schemas.microsoft.com/office/drawing/2014/main" id="{0AC602FE-51FF-7540-9881-4409FD81EB35}"/>
              </a:ext>
            </a:extLst>
          </p:cNvPr>
          <p:cNvSpPr/>
          <p:nvPr/>
        </p:nvSpPr>
        <p:spPr>
          <a:xfrm>
            <a:off x="741145" y="1318661"/>
            <a:ext cx="1174282" cy="779647"/>
          </a:xfrm>
          <a:prstGeom prst="ellipse">
            <a:avLst/>
          </a:prstGeom>
          <a:solidFill>
            <a:schemeClr val="accent5">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dirty="0">
                <a:ln w="0"/>
                <a:solidFill>
                  <a:schemeClr val="accent6">
                    <a:lumMod val="50000"/>
                  </a:schemeClr>
                </a:solidFill>
                <a:effectLst>
                  <a:outerShdw blurRad="38100" dist="19050" dir="2700000" algn="tl" rotWithShape="0">
                    <a:schemeClr val="dk1">
                      <a:alpha val="40000"/>
                    </a:schemeClr>
                  </a:outerShdw>
                </a:effectLst>
              </a:rPr>
              <a:t>Database</a:t>
            </a:r>
          </a:p>
          <a:p>
            <a:pPr algn="ctr"/>
            <a:r>
              <a:rPr lang="en-US" sz="900" dirty="0">
                <a:ln w="0"/>
                <a:solidFill>
                  <a:schemeClr val="accent6">
                    <a:lumMod val="50000"/>
                  </a:schemeClr>
                </a:solidFill>
                <a:effectLst>
                  <a:outerShdw blurRad="38100" dist="19050" dir="2700000" algn="tl" rotWithShape="0">
                    <a:schemeClr val="dk1">
                      <a:alpha val="40000"/>
                    </a:schemeClr>
                  </a:outerShdw>
                </a:effectLst>
              </a:rPr>
              <a:t>Column</a:t>
            </a:r>
          </a:p>
        </p:txBody>
      </p:sp>
      <p:sp>
        <p:nvSpPr>
          <p:cNvPr id="8" name="Oval 7">
            <a:extLst>
              <a:ext uri="{FF2B5EF4-FFF2-40B4-BE49-F238E27FC236}">
                <a16:creationId xmlns:a16="http://schemas.microsoft.com/office/drawing/2014/main" id="{C0557B47-EF9E-C24D-B3ED-CA3A9B8E273C}"/>
              </a:ext>
            </a:extLst>
          </p:cNvPr>
          <p:cNvSpPr/>
          <p:nvPr/>
        </p:nvSpPr>
        <p:spPr>
          <a:xfrm>
            <a:off x="5407794" y="1318660"/>
            <a:ext cx="1174282" cy="779647"/>
          </a:xfrm>
          <a:prstGeom prst="ellipse">
            <a:avLst/>
          </a:prstGeom>
          <a:solidFill>
            <a:srgbClr val="FFB7FF"/>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ln w="0"/>
                <a:solidFill>
                  <a:schemeClr val="accent6">
                    <a:lumMod val="50000"/>
                  </a:schemeClr>
                </a:solidFill>
                <a:effectLst>
                  <a:outerShdw blurRad="38100" dist="19050" dir="2700000" algn="tl" rotWithShape="0">
                    <a:schemeClr val="dk1">
                      <a:alpha val="40000"/>
                    </a:schemeClr>
                  </a:outerShdw>
                </a:effectLst>
              </a:rPr>
              <a:t>Glossary</a:t>
            </a:r>
          </a:p>
          <a:p>
            <a:pPr algn="ctr"/>
            <a:r>
              <a:rPr lang="en-US" sz="1000" dirty="0">
                <a:ln w="0"/>
                <a:solidFill>
                  <a:schemeClr val="accent6">
                    <a:lumMod val="50000"/>
                  </a:schemeClr>
                </a:solidFill>
                <a:effectLst>
                  <a:outerShdw blurRad="38100" dist="19050" dir="2700000" algn="tl" rotWithShape="0">
                    <a:schemeClr val="dk1">
                      <a:alpha val="40000"/>
                    </a:schemeClr>
                  </a:outerShdw>
                </a:effectLst>
              </a:rPr>
              <a:t>Term</a:t>
            </a:r>
          </a:p>
        </p:txBody>
      </p:sp>
      <p:sp>
        <p:nvSpPr>
          <p:cNvPr id="9" name="Oval 8">
            <a:extLst>
              <a:ext uri="{FF2B5EF4-FFF2-40B4-BE49-F238E27FC236}">
                <a16:creationId xmlns:a16="http://schemas.microsoft.com/office/drawing/2014/main" id="{A89ED430-1EBA-E24F-8EAB-E0CFE065ED95}"/>
              </a:ext>
            </a:extLst>
          </p:cNvPr>
          <p:cNvSpPr/>
          <p:nvPr/>
        </p:nvSpPr>
        <p:spPr>
          <a:xfrm>
            <a:off x="2638053" y="1318660"/>
            <a:ext cx="1174282" cy="779647"/>
          </a:xfrm>
          <a:prstGeom prst="ellipse">
            <a:avLst/>
          </a:prstGeom>
          <a:solidFill>
            <a:srgbClr val="FFB7FF"/>
          </a:solidFill>
          <a:ln>
            <a:solidFill>
              <a:schemeClr val="accent3">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ln w="0"/>
                <a:solidFill>
                  <a:schemeClr val="accent6">
                    <a:lumMod val="50000"/>
                  </a:schemeClr>
                </a:solidFill>
                <a:effectLst>
                  <a:outerShdw blurRad="38100" dist="19050" dir="2700000" algn="tl" rotWithShape="0">
                    <a:schemeClr val="dk1">
                      <a:alpha val="40000"/>
                    </a:schemeClr>
                  </a:outerShdw>
                </a:effectLst>
              </a:rPr>
              <a:t>Glossary Term</a:t>
            </a:r>
          </a:p>
        </p:txBody>
      </p:sp>
      <p:sp>
        <p:nvSpPr>
          <p:cNvPr id="10" name="Rectangle 9">
            <a:extLst>
              <a:ext uri="{FF2B5EF4-FFF2-40B4-BE49-F238E27FC236}">
                <a16:creationId xmlns:a16="http://schemas.microsoft.com/office/drawing/2014/main" id="{D47D35E2-986F-BC47-8743-98426D21FC5D}"/>
              </a:ext>
            </a:extLst>
          </p:cNvPr>
          <p:cNvSpPr/>
          <p:nvPr/>
        </p:nvSpPr>
        <p:spPr>
          <a:xfrm>
            <a:off x="1607418" y="2319687"/>
            <a:ext cx="1289785" cy="327259"/>
          </a:xfrm>
          <a:prstGeom prst="rect">
            <a:avLst/>
          </a:prstGeom>
          <a:solidFill>
            <a:srgbClr val="92D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Meaning</a:t>
            </a:r>
          </a:p>
        </p:txBody>
      </p:sp>
      <p:sp>
        <p:nvSpPr>
          <p:cNvPr id="11" name="Left Arrow 10">
            <a:extLst>
              <a:ext uri="{FF2B5EF4-FFF2-40B4-BE49-F238E27FC236}">
                <a16:creationId xmlns:a16="http://schemas.microsoft.com/office/drawing/2014/main" id="{9869E43E-FC4A-0E4C-99F0-6A250A56EB18}"/>
              </a:ext>
            </a:extLst>
          </p:cNvPr>
          <p:cNvSpPr/>
          <p:nvPr/>
        </p:nvSpPr>
        <p:spPr>
          <a:xfrm>
            <a:off x="4013735" y="1626669"/>
            <a:ext cx="779646" cy="163630"/>
          </a:xfrm>
          <a:prstGeom prst="lef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2" name="TextBox 11">
            <a:extLst>
              <a:ext uri="{FF2B5EF4-FFF2-40B4-BE49-F238E27FC236}">
                <a16:creationId xmlns:a16="http://schemas.microsoft.com/office/drawing/2014/main" id="{9C1660D8-042C-BF42-B907-ADF5A452127E}"/>
              </a:ext>
            </a:extLst>
          </p:cNvPr>
          <p:cNvSpPr txBox="1"/>
          <p:nvPr/>
        </p:nvSpPr>
        <p:spPr>
          <a:xfrm>
            <a:off x="310578" y="2560549"/>
            <a:ext cx="861133" cy="307777"/>
          </a:xfrm>
          <a:prstGeom prst="rect">
            <a:avLst/>
          </a:prstGeom>
          <a:noFill/>
        </p:spPr>
        <p:txBody>
          <a:bodyPr wrap="none" rtlCol="0">
            <a:spAutoFit/>
          </a:bodyPr>
          <a:lstStyle/>
          <a:p>
            <a:r>
              <a:rPr lang="en-US" dirty="0"/>
              <a:t>Server 1</a:t>
            </a:r>
          </a:p>
        </p:txBody>
      </p:sp>
      <p:sp>
        <p:nvSpPr>
          <p:cNvPr id="14" name="TextBox 13">
            <a:extLst>
              <a:ext uri="{FF2B5EF4-FFF2-40B4-BE49-F238E27FC236}">
                <a16:creationId xmlns:a16="http://schemas.microsoft.com/office/drawing/2014/main" id="{D70555F2-9877-7E47-A398-4728BB435F73}"/>
              </a:ext>
            </a:extLst>
          </p:cNvPr>
          <p:cNvSpPr txBox="1"/>
          <p:nvPr/>
        </p:nvSpPr>
        <p:spPr>
          <a:xfrm>
            <a:off x="7578619" y="2560550"/>
            <a:ext cx="861133" cy="307777"/>
          </a:xfrm>
          <a:prstGeom prst="rect">
            <a:avLst/>
          </a:prstGeom>
          <a:noFill/>
        </p:spPr>
        <p:txBody>
          <a:bodyPr wrap="none" rtlCol="0">
            <a:spAutoFit/>
          </a:bodyPr>
          <a:lstStyle/>
          <a:p>
            <a:r>
              <a:rPr lang="en-US" dirty="0"/>
              <a:t>Server 2</a:t>
            </a:r>
          </a:p>
        </p:txBody>
      </p:sp>
      <p:cxnSp>
        <p:nvCxnSpPr>
          <p:cNvPr id="16" name="Straight Connector 15">
            <a:extLst>
              <a:ext uri="{FF2B5EF4-FFF2-40B4-BE49-F238E27FC236}">
                <a16:creationId xmlns:a16="http://schemas.microsoft.com/office/drawing/2014/main" id="{1298132F-F950-8448-BB4C-47C18A77AA6B}"/>
              </a:ext>
            </a:extLst>
          </p:cNvPr>
          <p:cNvCxnSpPr>
            <a:stCxn id="4" idx="6"/>
            <a:endCxn id="9" idx="2"/>
          </p:cNvCxnSpPr>
          <p:nvPr/>
        </p:nvCxnSpPr>
        <p:spPr>
          <a:xfrm flipV="1">
            <a:off x="1915427" y="1708484"/>
            <a:ext cx="722626" cy="1"/>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BF8FA54-29AB-C646-8C35-9E5173136104}"/>
              </a:ext>
            </a:extLst>
          </p:cNvPr>
          <p:cNvCxnSpPr>
            <a:cxnSpLocks/>
            <a:endCxn id="10" idx="0"/>
          </p:cNvCxnSpPr>
          <p:nvPr/>
        </p:nvCxnSpPr>
        <p:spPr>
          <a:xfrm>
            <a:off x="2252311" y="1707887"/>
            <a:ext cx="0" cy="611800"/>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18" name="Rounded Rectangular Callout 17">
            <a:extLst>
              <a:ext uri="{FF2B5EF4-FFF2-40B4-BE49-F238E27FC236}">
                <a16:creationId xmlns:a16="http://schemas.microsoft.com/office/drawing/2014/main" id="{A8B4690E-AB17-5B41-9AAD-0E5EC0E64B42}"/>
              </a:ext>
            </a:extLst>
          </p:cNvPr>
          <p:cNvSpPr/>
          <p:nvPr/>
        </p:nvSpPr>
        <p:spPr>
          <a:xfrm>
            <a:off x="2942365" y="3530154"/>
            <a:ext cx="1071370" cy="618335"/>
          </a:xfrm>
          <a:prstGeom prst="wedgeRoundRectCallout">
            <a:avLst>
              <a:gd name="adj1" fmla="val 3173"/>
              <a:gd name="adj2" fmla="val -293971"/>
              <a:gd name="adj3" fmla="val 16667"/>
            </a:avLst>
          </a:prstGeom>
          <a:solidFill>
            <a:srgbClr val="FFFF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Reference</a:t>
            </a:r>
          </a:p>
          <a:p>
            <a:pPr algn="ctr"/>
            <a:r>
              <a:rPr lang="en-US" dirty="0">
                <a:ln w="0"/>
                <a:solidFill>
                  <a:schemeClr val="accent6">
                    <a:lumMod val="50000"/>
                  </a:schemeClr>
                </a:solidFill>
                <a:effectLst>
                  <a:outerShdw blurRad="38100" dist="19050" dir="2700000" algn="tl" rotWithShape="0">
                    <a:schemeClr val="dk1">
                      <a:alpha val="40000"/>
                    </a:schemeClr>
                  </a:outerShdw>
                </a:effectLst>
              </a:rPr>
              <a:t>Copy</a:t>
            </a:r>
          </a:p>
        </p:txBody>
      </p:sp>
      <p:sp>
        <p:nvSpPr>
          <p:cNvPr id="19" name="Rounded Rectangular Callout 18">
            <a:extLst>
              <a:ext uri="{FF2B5EF4-FFF2-40B4-BE49-F238E27FC236}">
                <a16:creationId xmlns:a16="http://schemas.microsoft.com/office/drawing/2014/main" id="{D5EEAEBE-432F-F54D-8FBB-2D836EDA965B}"/>
              </a:ext>
            </a:extLst>
          </p:cNvPr>
          <p:cNvSpPr/>
          <p:nvPr/>
        </p:nvSpPr>
        <p:spPr>
          <a:xfrm>
            <a:off x="702643" y="3805008"/>
            <a:ext cx="1347538" cy="618335"/>
          </a:xfrm>
          <a:prstGeom prst="wedgeRoundRectCallout">
            <a:avLst>
              <a:gd name="adj1" fmla="val 48173"/>
              <a:gd name="adj2" fmla="val -234819"/>
              <a:gd name="adj3" fmla="val 16667"/>
            </a:avLst>
          </a:prstGeom>
          <a:solidFill>
            <a:srgbClr val="FFFF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Relationship</a:t>
            </a:r>
          </a:p>
        </p:txBody>
      </p:sp>
    </p:spTree>
    <p:extLst>
      <p:ext uri="{BB962C8B-B14F-4D97-AF65-F5344CB8AC3E}">
        <p14:creationId xmlns:p14="http://schemas.microsoft.com/office/powerpoint/2010/main" val="21357275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6A4B4FB-857C-7041-95D6-25CDF55EA9DA}"/>
              </a:ext>
            </a:extLst>
          </p:cNvPr>
          <p:cNvSpPr/>
          <p:nvPr/>
        </p:nvSpPr>
        <p:spPr>
          <a:xfrm>
            <a:off x="359200" y="1087655"/>
            <a:ext cx="3558282" cy="1780673"/>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6" name="Rectangle 5">
            <a:extLst>
              <a:ext uri="{FF2B5EF4-FFF2-40B4-BE49-F238E27FC236}">
                <a16:creationId xmlns:a16="http://schemas.microsoft.com/office/drawing/2014/main" id="{C8D1B06B-9520-9844-A40D-F571EAB3D739}"/>
              </a:ext>
            </a:extLst>
          </p:cNvPr>
          <p:cNvSpPr/>
          <p:nvPr/>
        </p:nvSpPr>
        <p:spPr>
          <a:xfrm>
            <a:off x="4881470" y="1087654"/>
            <a:ext cx="3558282" cy="1780673"/>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7" name="Rectangle 6">
            <a:extLst>
              <a:ext uri="{FF2B5EF4-FFF2-40B4-BE49-F238E27FC236}">
                <a16:creationId xmlns:a16="http://schemas.microsoft.com/office/drawing/2014/main" id="{F6C700D2-FC53-7B4D-9F42-9C162FDDBAB6}"/>
              </a:ext>
            </a:extLst>
          </p:cNvPr>
          <p:cNvSpPr/>
          <p:nvPr/>
        </p:nvSpPr>
        <p:spPr>
          <a:xfrm>
            <a:off x="2704556" y="3020727"/>
            <a:ext cx="3558282" cy="1780673"/>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4BEE5F3B-0698-1C49-B598-313FFA521D85}"/>
              </a:ext>
            </a:extLst>
          </p:cNvPr>
          <p:cNvSpPr>
            <a:spLocks noGrp="1"/>
          </p:cNvSpPr>
          <p:nvPr>
            <p:ph type="title"/>
          </p:nvPr>
        </p:nvSpPr>
        <p:spPr/>
        <p:txBody>
          <a:bodyPr/>
          <a:lstStyle/>
          <a:p>
            <a:r>
              <a:rPr lang="en-US" dirty="0"/>
              <a:t>Importance of the distributed graph model</a:t>
            </a:r>
          </a:p>
        </p:txBody>
      </p:sp>
      <p:sp>
        <p:nvSpPr>
          <p:cNvPr id="3" name="Slide Number Placeholder 2">
            <a:extLst>
              <a:ext uri="{FF2B5EF4-FFF2-40B4-BE49-F238E27FC236}">
                <a16:creationId xmlns:a16="http://schemas.microsoft.com/office/drawing/2014/main" id="{6FD1DCFC-64BF-E84E-87D3-FE97A83A6F6B}"/>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27</a:t>
            </a:fld>
            <a:endParaRPr lang="en-US" sz="1000"/>
          </a:p>
        </p:txBody>
      </p:sp>
      <p:sp>
        <p:nvSpPr>
          <p:cNvPr id="4" name="Oval 3">
            <a:extLst>
              <a:ext uri="{FF2B5EF4-FFF2-40B4-BE49-F238E27FC236}">
                <a16:creationId xmlns:a16="http://schemas.microsoft.com/office/drawing/2014/main" id="{0AC602FE-51FF-7540-9881-4409FD81EB35}"/>
              </a:ext>
            </a:extLst>
          </p:cNvPr>
          <p:cNvSpPr/>
          <p:nvPr/>
        </p:nvSpPr>
        <p:spPr>
          <a:xfrm>
            <a:off x="741145" y="1318661"/>
            <a:ext cx="1174282" cy="779647"/>
          </a:xfrm>
          <a:prstGeom prst="ellipse">
            <a:avLst/>
          </a:prstGeom>
          <a:solidFill>
            <a:schemeClr val="accent5">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dirty="0">
                <a:ln w="0"/>
                <a:solidFill>
                  <a:schemeClr val="accent6">
                    <a:lumMod val="50000"/>
                  </a:schemeClr>
                </a:solidFill>
                <a:effectLst>
                  <a:outerShdw blurRad="38100" dist="19050" dir="2700000" algn="tl" rotWithShape="0">
                    <a:schemeClr val="dk1">
                      <a:alpha val="40000"/>
                    </a:schemeClr>
                  </a:outerShdw>
                </a:effectLst>
              </a:rPr>
              <a:t>Database</a:t>
            </a:r>
          </a:p>
          <a:p>
            <a:pPr algn="ctr"/>
            <a:r>
              <a:rPr lang="en-US" sz="900" dirty="0">
                <a:ln w="0"/>
                <a:solidFill>
                  <a:schemeClr val="accent6">
                    <a:lumMod val="50000"/>
                  </a:schemeClr>
                </a:solidFill>
                <a:effectLst>
                  <a:outerShdw blurRad="38100" dist="19050" dir="2700000" algn="tl" rotWithShape="0">
                    <a:schemeClr val="dk1">
                      <a:alpha val="40000"/>
                    </a:schemeClr>
                  </a:outerShdw>
                </a:effectLst>
              </a:rPr>
              <a:t>Column</a:t>
            </a:r>
          </a:p>
        </p:txBody>
      </p:sp>
      <p:sp>
        <p:nvSpPr>
          <p:cNvPr id="8" name="Oval 7">
            <a:extLst>
              <a:ext uri="{FF2B5EF4-FFF2-40B4-BE49-F238E27FC236}">
                <a16:creationId xmlns:a16="http://schemas.microsoft.com/office/drawing/2014/main" id="{C0557B47-EF9E-C24D-B3ED-CA3A9B8E273C}"/>
              </a:ext>
            </a:extLst>
          </p:cNvPr>
          <p:cNvSpPr/>
          <p:nvPr/>
        </p:nvSpPr>
        <p:spPr>
          <a:xfrm>
            <a:off x="5407794" y="1318660"/>
            <a:ext cx="1174282" cy="779647"/>
          </a:xfrm>
          <a:prstGeom prst="ellipse">
            <a:avLst/>
          </a:prstGeom>
          <a:solidFill>
            <a:srgbClr val="FFB7FF"/>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ln w="0"/>
                <a:solidFill>
                  <a:schemeClr val="accent6">
                    <a:lumMod val="50000"/>
                  </a:schemeClr>
                </a:solidFill>
                <a:effectLst>
                  <a:outerShdw blurRad="38100" dist="19050" dir="2700000" algn="tl" rotWithShape="0">
                    <a:schemeClr val="dk1">
                      <a:alpha val="40000"/>
                    </a:schemeClr>
                  </a:outerShdw>
                </a:effectLst>
              </a:rPr>
              <a:t>Glossary</a:t>
            </a:r>
          </a:p>
          <a:p>
            <a:pPr algn="ctr"/>
            <a:r>
              <a:rPr lang="en-US" sz="1000" dirty="0">
                <a:ln w="0"/>
                <a:solidFill>
                  <a:schemeClr val="accent6">
                    <a:lumMod val="50000"/>
                  </a:schemeClr>
                </a:solidFill>
                <a:effectLst>
                  <a:outerShdw blurRad="38100" dist="19050" dir="2700000" algn="tl" rotWithShape="0">
                    <a:schemeClr val="dk1">
                      <a:alpha val="40000"/>
                    </a:schemeClr>
                  </a:outerShdw>
                </a:effectLst>
              </a:rPr>
              <a:t>Term</a:t>
            </a:r>
          </a:p>
        </p:txBody>
      </p:sp>
      <p:sp>
        <p:nvSpPr>
          <p:cNvPr id="12" name="TextBox 11">
            <a:extLst>
              <a:ext uri="{FF2B5EF4-FFF2-40B4-BE49-F238E27FC236}">
                <a16:creationId xmlns:a16="http://schemas.microsoft.com/office/drawing/2014/main" id="{9C1660D8-042C-BF42-B907-ADF5A452127E}"/>
              </a:ext>
            </a:extLst>
          </p:cNvPr>
          <p:cNvSpPr txBox="1"/>
          <p:nvPr/>
        </p:nvSpPr>
        <p:spPr>
          <a:xfrm>
            <a:off x="310578" y="2560549"/>
            <a:ext cx="861133" cy="307777"/>
          </a:xfrm>
          <a:prstGeom prst="rect">
            <a:avLst/>
          </a:prstGeom>
          <a:noFill/>
        </p:spPr>
        <p:txBody>
          <a:bodyPr wrap="none" rtlCol="0">
            <a:spAutoFit/>
          </a:bodyPr>
          <a:lstStyle/>
          <a:p>
            <a:r>
              <a:rPr lang="en-US" dirty="0"/>
              <a:t>Server 1</a:t>
            </a:r>
          </a:p>
        </p:txBody>
      </p:sp>
      <p:sp>
        <p:nvSpPr>
          <p:cNvPr id="13" name="TextBox 12">
            <a:extLst>
              <a:ext uri="{FF2B5EF4-FFF2-40B4-BE49-F238E27FC236}">
                <a16:creationId xmlns:a16="http://schemas.microsoft.com/office/drawing/2014/main" id="{5CAAB2E9-FDEA-2D4B-B98B-5320D2095107}"/>
              </a:ext>
            </a:extLst>
          </p:cNvPr>
          <p:cNvSpPr txBox="1"/>
          <p:nvPr/>
        </p:nvSpPr>
        <p:spPr>
          <a:xfrm>
            <a:off x="2704556" y="4493623"/>
            <a:ext cx="861133" cy="307777"/>
          </a:xfrm>
          <a:prstGeom prst="rect">
            <a:avLst/>
          </a:prstGeom>
          <a:noFill/>
        </p:spPr>
        <p:txBody>
          <a:bodyPr wrap="none" rtlCol="0">
            <a:spAutoFit/>
          </a:bodyPr>
          <a:lstStyle/>
          <a:p>
            <a:r>
              <a:rPr lang="en-US" dirty="0"/>
              <a:t>Server 3</a:t>
            </a:r>
          </a:p>
        </p:txBody>
      </p:sp>
      <p:sp>
        <p:nvSpPr>
          <p:cNvPr id="14" name="TextBox 13">
            <a:extLst>
              <a:ext uri="{FF2B5EF4-FFF2-40B4-BE49-F238E27FC236}">
                <a16:creationId xmlns:a16="http://schemas.microsoft.com/office/drawing/2014/main" id="{D70555F2-9877-7E47-A398-4728BB435F73}"/>
              </a:ext>
            </a:extLst>
          </p:cNvPr>
          <p:cNvSpPr txBox="1"/>
          <p:nvPr/>
        </p:nvSpPr>
        <p:spPr>
          <a:xfrm>
            <a:off x="7578619" y="2560550"/>
            <a:ext cx="861133" cy="307777"/>
          </a:xfrm>
          <a:prstGeom prst="rect">
            <a:avLst/>
          </a:prstGeom>
          <a:noFill/>
        </p:spPr>
        <p:txBody>
          <a:bodyPr wrap="none" rtlCol="0">
            <a:spAutoFit/>
          </a:bodyPr>
          <a:lstStyle/>
          <a:p>
            <a:r>
              <a:rPr lang="en-US" dirty="0"/>
              <a:t>Server 2</a:t>
            </a:r>
          </a:p>
        </p:txBody>
      </p:sp>
      <p:sp>
        <p:nvSpPr>
          <p:cNvPr id="15" name="Bent Arrow 14">
            <a:extLst>
              <a:ext uri="{FF2B5EF4-FFF2-40B4-BE49-F238E27FC236}">
                <a16:creationId xmlns:a16="http://schemas.microsoft.com/office/drawing/2014/main" id="{A28ED47A-13B7-D148-BE98-36F905222D98}"/>
              </a:ext>
            </a:extLst>
          </p:cNvPr>
          <p:cNvSpPr/>
          <p:nvPr/>
        </p:nvSpPr>
        <p:spPr>
          <a:xfrm flipV="1">
            <a:off x="1519045" y="2968796"/>
            <a:ext cx="1058779" cy="1039528"/>
          </a:xfrm>
          <a:prstGeom prst="bentArrow">
            <a:avLst>
              <a:gd name="adj1" fmla="val 9259"/>
              <a:gd name="adj2" fmla="val 9259"/>
              <a:gd name="adj3" fmla="val 9259"/>
              <a:gd name="adj4" fmla="val 43750"/>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8" name="Bent Arrow 17">
            <a:extLst>
              <a:ext uri="{FF2B5EF4-FFF2-40B4-BE49-F238E27FC236}">
                <a16:creationId xmlns:a16="http://schemas.microsoft.com/office/drawing/2014/main" id="{5F9F94C1-5AB2-F74D-B60D-D7F3F045378A}"/>
              </a:ext>
            </a:extLst>
          </p:cNvPr>
          <p:cNvSpPr/>
          <p:nvPr/>
        </p:nvSpPr>
        <p:spPr>
          <a:xfrm rot="10800000">
            <a:off x="6389571" y="3020727"/>
            <a:ext cx="1058779" cy="1039528"/>
          </a:xfrm>
          <a:prstGeom prst="bentArrow">
            <a:avLst>
              <a:gd name="adj1" fmla="val 9259"/>
              <a:gd name="adj2" fmla="val 9259"/>
              <a:gd name="adj3" fmla="val 9259"/>
              <a:gd name="adj4" fmla="val 43750"/>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6" name="Oval 25">
            <a:extLst>
              <a:ext uri="{FF2B5EF4-FFF2-40B4-BE49-F238E27FC236}">
                <a16:creationId xmlns:a16="http://schemas.microsoft.com/office/drawing/2014/main" id="{39276BCA-48D9-FE4A-BF66-17E8891E23EC}"/>
              </a:ext>
            </a:extLst>
          </p:cNvPr>
          <p:cNvSpPr/>
          <p:nvPr/>
        </p:nvSpPr>
        <p:spPr>
          <a:xfrm>
            <a:off x="2955013" y="3280609"/>
            <a:ext cx="1174282" cy="779647"/>
          </a:xfrm>
          <a:prstGeom prst="ellipse">
            <a:avLst/>
          </a:prstGeom>
          <a:solidFill>
            <a:schemeClr val="accent5">
              <a:lumMod val="20000"/>
              <a:lumOff val="80000"/>
            </a:schemeClr>
          </a:solidFill>
          <a:ln>
            <a:solidFill>
              <a:schemeClr val="accent3">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dirty="0">
                <a:ln w="0"/>
                <a:solidFill>
                  <a:schemeClr val="accent6">
                    <a:lumMod val="50000"/>
                  </a:schemeClr>
                </a:solidFill>
                <a:effectLst>
                  <a:outerShdw blurRad="38100" dist="19050" dir="2700000" algn="tl" rotWithShape="0">
                    <a:schemeClr val="dk1">
                      <a:alpha val="40000"/>
                    </a:schemeClr>
                  </a:outerShdw>
                </a:effectLst>
              </a:rPr>
              <a:t>Database Column</a:t>
            </a:r>
          </a:p>
        </p:txBody>
      </p:sp>
      <p:sp>
        <p:nvSpPr>
          <p:cNvPr id="27" name="Oval 26">
            <a:extLst>
              <a:ext uri="{FF2B5EF4-FFF2-40B4-BE49-F238E27FC236}">
                <a16:creationId xmlns:a16="http://schemas.microsoft.com/office/drawing/2014/main" id="{6182583F-291C-C848-A7D8-9DE28857CAF7}"/>
              </a:ext>
            </a:extLst>
          </p:cNvPr>
          <p:cNvSpPr/>
          <p:nvPr/>
        </p:nvSpPr>
        <p:spPr>
          <a:xfrm>
            <a:off x="4851921" y="3280608"/>
            <a:ext cx="1174282" cy="779647"/>
          </a:xfrm>
          <a:prstGeom prst="ellipse">
            <a:avLst/>
          </a:prstGeom>
          <a:solidFill>
            <a:srgbClr val="FFB7FF"/>
          </a:solidFill>
          <a:ln>
            <a:solidFill>
              <a:schemeClr val="accent3">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ln w="0"/>
                <a:solidFill>
                  <a:schemeClr val="accent6">
                    <a:lumMod val="50000"/>
                  </a:schemeClr>
                </a:solidFill>
                <a:effectLst>
                  <a:outerShdw blurRad="38100" dist="19050" dir="2700000" algn="tl" rotWithShape="0">
                    <a:schemeClr val="dk1">
                      <a:alpha val="40000"/>
                    </a:schemeClr>
                  </a:outerShdw>
                </a:effectLst>
              </a:rPr>
              <a:t>Glossary</a:t>
            </a:r>
          </a:p>
          <a:p>
            <a:pPr algn="ctr"/>
            <a:r>
              <a:rPr lang="en-US" sz="1000" dirty="0">
                <a:ln w="0"/>
                <a:solidFill>
                  <a:schemeClr val="accent6">
                    <a:lumMod val="50000"/>
                  </a:schemeClr>
                </a:solidFill>
                <a:effectLst>
                  <a:outerShdw blurRad="38100" dist="19050" dir="2700000" algn="tl" rotWithShape="0">
                    <a:schemeClr val="dk1">
                      <a:alpha val="40000"/>
                    </a:schemeClr>
                  </a:outerShdw>
                </a:effectLst>
              </a:rPr>
              <a:t>Term</a:t>
            </a:r>
          </a:p>
        </p:txBody>
      </p:sp>
      <p:grpSp>
        <p:nvGrpSpPr>
          <p:cNvPr id="31" name="Group 30">
            <a:extLst>
              <a:ext uri="{FF2B5EF4-FFF2-40B4-BE49-F238E27FC236}">
                <a16:creationId xmlns:a16="http://schemas.microsoft.com/office/drawing/2014/main" id="{279F1220-436A-6E41-9CEC-1953876A0475}"/>
              </a:ext>
            </a:extLst>
          </p:cNvPr>
          <p:cNvGrpSpPr/>
          <p:nvPr/>
        </p:nvGrpSpPr>
        <p:grpSpPr>
          <a:xfrm>
            <a:off x="3821286" y="3669835"/>
            <a:ext cx="1289785" cy="939059"/>
            <a:chOff x="3821286" y="3669835"/>
            <a:chExt cx="1289785" cy="939059"/>
          </a:xfrm>
        </p:grpSpPr>
        <p:sp>
          <p:nvSpPr>
            <p:cNvPr id="28" name="Rectangle 27">
              <a:extLst>
                <a:ext uri="{FF2B5EF4-FFF2-40B4-BE49-F238E27FC236}">
                  <a16:creationId xmlns:a16="http://schemas.microsoft.com/office/drawing/2014/main" id="{044EDDBD-D7F7-8040-BD90-635040A8EA59}"/>
                </a:ext>
              </a:extLst>
            </p:cNvPr>
            <p:cNvSpPr/>
            <p:nvPr/>
          </p:nvSpPr>
          <p:spPr>
            <a:xfrm>
              <a:off x="3821286" y="4281635"/>
              <a:ext cx="1289785" cy="327259"/>
            </a:xfrm>
            <a:prstGeom prst="rect">
              <a:avLst/>
            </a:prstGeom>
            <a:solidFill>
              <a:srgbClr val="92D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Meaning</a:t>
              </a:r>
            </a:p>
          </p:txBody>
        </p:sp>
        <p:cxnSp>
          <p:nvCxnSpPr>
            <p:cNvPr id="29" name="Straight Connector 28">
              <a:extLst>
                <a:ext uri="{FF2B5EF4-FFF2-40B4-BE49-F238E27FC236}">
                  <a16:creationId xmlns:a16="http://schemas.microsoft.com/office/drawing/2014/main" id="{E5865015-A9DF-554C-B6BC-8836469A8434}"/>
                </a:ext>
              </a:extLst>
            </p:cNvPr>
            <p:cNvCxnSpPr>
              <a:stCxn id="26" idx="6"/>
              <a:endCxn id="27" idx="2"/>
            </p:cNvCxnSpPr>
            <p:nvPr/>
          </p:nvCxnSpPr>
          <p:spPr>
            <a:xfrm flipV="1">
              <a:off x="4129295" y="3670432"/>
              <a:ext cx="722626" cy="1"/>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F47845-5500-E54E-8366-BBB36BE443B6}"/>
                </a:ext>
              </a:extLst>
            </p:cNvPr>
            <p:cNvCxnSpPr>
              <a:cxnSpLocks/>
              <a:endCxn id="28" idx="0"/>
            </p:cNvCxnSpPr>
            <p:nvPr/>
          </p:nvCxnSpPr>
          <p:spPr>
            <a:xfrm>
              <a:off x="4466179" y="3669835"/>
              <a:ext cx="0" cy="611800"/>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831604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GB" dirty="0"/>
              <a:t>Coco Pharmaceuticals persona</a:t>
            </a:r>
          </a:p>
        </p:txBody>
      </p:sp>
      <p:pic>
        <p:nvPicPr>
          <p:cNvPr id="4" name="Picture 3"/>
          <p:cNvPicPr>
            <a:picLocks noChangeAspect="1"/>
          </p:cNvPicPr>
          <p:nvPr/>
        </p:nvPicPr>
        <p:blipFill>
          <a:blip r:embed="rId2"/>
          <a:stretch>
            <a:fillRect/>
          </a:stretch>
        </p:blipFill>
        <p:spPr>
          <a:xfrm>
            <a:off x="809559" y="1104628"/>
            <a:ext cx="1295500" cy="1295500"/>
          </a:xfrm>
          <a:prstGeom prst="rect">
            <a:avLst/>
          </a:prstGeom>
        </p:spPr>
      </p:pic>
      <p:pic>
        <p:nvPicPr>
          <p:cNvPr id="5" name="Picture 4"/>
          <p:cNvPicPr>
            <a:picLocks noChangeAspect="1"/>
          </p:cNvPicPr>
          <p:nvPr/>
        </p:nvPicPr>
        <p:blipFill>
          <a:blip r:embed="rId3"/>
          <a:stretch>
            <a:fillRect/>
          </a:stretch>
        </p:blipFill>
        <p:spPr>
          <a:xfrm>
            <a:off x="2807803" y="1104628"/>
            <a:ext cx="1295500" cy="1415252"/>
          </a:xfrm>
          <a:prstGeom prst="rect">
            <a:avLst/>
          </a:prstGeom>
        </p:spPr>
      </p:pic>
      <p:pic>
        <p:nvPicPr>
          <p:cNvPr id="6" name="Picture 5"/>
          <p:cNvPicPr>
            <a:picLocks noChangeAspect="1"/>
          </p:cNvPicPr>
          <p:nvPr/>
        </p:nvPicPr>
        <p:blipFill>
          <a:blip r:embed="rId4"/>
          <a:stretch>
            <a:fillRect/>
          </a:stretch>
        </p:blipFill>
        <p:spPr>
          <a:xfrm>
            <a:off x="587820" y="2710004"/>
            <a:ext cx="1491458" cy="1513231"/>
          </a:xfrm>
          <a:prstGeom prst="rect">
            <a:avLst/>
          </a:prstGeom>
        </p:spPr>
      </p:pic>
      <p:pic>
        <p:nvPicPr>
          <p:cNvPr id="7" name="Picture 6"/>
          <p:cNvPicPr>
            <a:picLocks noChangeAspect="1"/>
          </p:cNvPicPr>
          <p:nvPr/>
        </p:nvPicPr>
        <p:blipFill>
          <a:blip r:embed="rId5"/>
          <a:stretch>
            <a:fillRect/>
          </a:stretch>
        </p:blipFill>
        <p:spPr>
          <a:xfrm>
            <a:off x="4806047" y="1104628"/>
            <a:ext cx="1393479" cy="1545891"/>
          </a:xfrm>
          <a:prstGeom prst="rect">
            <a:avLst/>
          </a:prstGeom>
        </p:spPr>
      </p:pic>
      <p:pic>
        <p:nvPicPr>
          <p:cNvPr id="8" name="Picture 7"/>
          <p:cNvPicPr>
            <a:picLocks noChangeAspect="1"/>
          </p:cNvPicPr>
          <p:nvPr/>
        </p:nvPicPr>
        <p:blipFill>
          <a:blip r:embed="rId6"/>
          <a:stretch>
            <a:fillRect/>
          </a:stretch>
        </p:blipFill>
        <p:spPr>
          <a:xfrm>
            <a:off x="2556835" y="2802019"/>
            <a:ext cx="1654756" cy="1437025"/>
          </a:xfrm>
          <a:prstGeom prst="rect">
            <a:avLst/>
          </a:prstGeom>
        </p:spPr>
      </p:pic>
      <p:pic>
        <p:nvPicPr>
          <p:cNvPr id="9" name="Picture 8"/>
          <p:cNvPicPr>
            <a:picLocks noChangeAspect="1"/>
          </p:cNvPicPr>
          <p:nvPr/>
        </p:nvPicPr>
        <p:blipFill>
          <a:blip r:embed="rId7"/>
          <a:stretch>
            <a:fillRect/>
          </a:stretch>
        </p:blipFill>
        <p:spPr>
          <a:xfrm>
            <a:off x="4624372" y="2857228"/>
            <a:ext cx="1781490" cy="1415252"/>
          </a:xfrm>
          <a:prstGeom prst="rect">
            <a:avLst/>
          </a:prstGeom>
        </p:spPr>
      </p:pic>
      <p:pic>
        <p:nvPicPr>
          <p:cNvPr id="10" name="Picture 9"/>
          <p:cNvPicPr>
            <a:picLocks noChangeAspect="1"/>
          </p:cNvPicPr>
          <p:nvPr/>
        </p:nvPicPr>
        <p:blipFill>
          <a:blip r:embed="rId8"/>
          <a:stretch>
            <a:fillRect/>
          </a:stretch>
        </p:blipFill>
        <p:spPr>
          <a:xfrm>
            <a:off x="6902270" y="1104628"/>
            <a:ext cx="1121315" cy="1567664"/>
          </a:xfrm>
          <a:prstGeom prst="rect">
            <a:avLst/>
          </a:prstGeom>
        </p:spPr>
      </p:pic>
      <p:pic>
        <p:nvPicPr>
          <p:cNvPr id="11" name="Picture 10"/>
          <p:cNvPicPr>
            <a:picLocks noChangeAspect="1"/>
          </p:cNvPicPr>
          <p:nvPr/>
        </p:nvPicPr>
        <p:blipFill>
          <a:blip r:embed="rId9"/>
          <a:stretch>
            <a:fillRect/>
          </a:stretch>
        </p:blipFill>
        <p:spPr>
          <a:xfrm>
            <a:off x="7046614" y="2820422"/>
            <a:ext cx="1143088" cy="1632983"/>
          </a:xfrm>
          <a:prstGeom prst="rect">
            <a:avLst/>
          </a:prstGeom>
        </p:spPr>
      </p:pic>
      <p:sp>
        <p:nvSpPr>
          <p:cNvPr id="12" name="Rectangle 11"/>
          <p:cNvSpPr/>
          <p:nvPr/>
        </p:nvSpPr>
        <p:spPr>
          <a:xfrm>
            <a:off x="587820" y="4496280"/>
            <a:ext cx="8556180" cy="369332"/>
          </a:xfrm>
          <a:prstGeom prst="rect">
            <a:avLst/>
          </a:prstGeom>
        </p:spPr>
        <p:txBody>
          <a:bodyPr wrap="square">
            <a:spAutoFit/>
          </a:bodyPr>
          <a:lstStyle/>
          <a:p>
            <a:pPr marL="457200" lvl="1">
              <a:buClr>
                <a:schemeClr val="accent1"/>
              </a:buClr>
            </a:pPr>
            <a:r>
              <a:rPr lang="en-GB" sz="1800" dirty="0">
                <a:hlinkClick r:id="rId10"/>
              </a:rPr>
              <a:t>https://odpi.github.io/data-governance/coco-pharmaceuticals/personas/</a:t>
            </a:r>
            <a:endParaRPr lang="en-GB" sz="1800" dirty="0"/>
          </a:p>
        </p:txBody>
      </p:sp>
      <p:sp>
        <p:nvSpPr>
          <p:cNvPr id="13" name="Slide Number Placeholder 2">
            <a:extLst>
              <a:ext uri="{FF2B5EF4-FFF2-40B4-BE49-F238E27FC236}">
                <a16:creationId xmlns:a16="http://schemas.microsoft.com/office/drawing/2014/main" id="{A5C27AF8-2275-634E-A0CC-89C7F6D9815A}"/>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28</a:t>
            </a:fld>
            <a:endParaRPr lang="en-US" sz="1000"/>
          </a:p>
        </p:txBody>
      </p:sp>
    </p:spTree>
    <p:extLst>
      <p:ext uri="{BB962C8B-B14F-4D97-AF65-F5344CB8AC3E}">
        <p14:creationId xmlns:p14="http://schemas.microsoft.com/office/powerpoint/2010/main" val="36446981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Different personas need different services</a:t>
            </a:r>
          </a:p>
        </p:txBody>
      </p:sp>
      <p:pic>
        <p:nvPicPr>
          <p:cNvPr id="3" name="Picture 2" descr="Callie Quartile Ico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43707" y="1354493"/>
            <a:ext cx="774918" cy="950976"/>
          </a:xfrm>
          <a:prstGeom prst="rect">
            <a:avLst/>
          </a:prstGeom>
        </p:spPr>
      </p:pic>
      <p:sp>
        <p:nvSpPr>
          <p:cNvPr id="4" name="TextBox 3"/>
          <p:cNvSpPr txBox="1"/>
          <p:nvPr/>
        </p:nvSpPr>
        <p:spPr bwMode="auto">
          <a:xfrm>
            <a:off x="2467118" y="1413262"/>
            <a:ext cx="1243124" cy="523220"/>
          </a:xfrm>
          <a:prstGeom prst="rect">
            <a:avLst/>
          </a:prstGeom>
          <a:noFill/>
          <a:ln w="9525">
            <a:noFill/>
            <a:miter lim="800000"/>
            <a:headEnd/>
            <a:tailEnd/>
          </a:ln>
        </p:spPr>
        <p:txBody>
          <a:bodyPr wrap="none" rtlCol="0">
            <a:prstTxWarp prst="textNoShape">
              <a:avLst/>
            </a:prstTxWarp>
            <a:spAutoFit/>
          </a:bodyPr>
          <a:lstStyle/>
          <a:p>
            <a:r>
              <a:rPr lang="en-GB" sz="1400" b="1" dirty="0">
                <a:latin typeface="Calibri" pitchFamily="-1" charset="0"/>
              </a:rPr>
              <a:t>Callie Quartile</a:t>
            </a:r>
          </a:p>
          <a:p>
            <a:r>
              <a:rPr lang="en-GB" sz="1400" b="1" dirty="0">
                <a:latin typeface="Calibri" pitchFamily="-1" charset="0"/>
              </a:rPr>
              <a:t>Data Scientist</a:t>
            </a:r>
          </a:p>
        </p:txBody>
      </p:sp>
      <p:pic>
        <p:nvPicPr>
          <p:cNvPr id="5" name="Picture 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0523" y="2792122"/>
            <a:ext cx="744538" cy="1106487"/>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cap="flat">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6" name="TextBox 5"/>
          <p:cNvSpPr txBox="1"/>
          <p:nvPr/>
        </p:nvSpPr>
        <p:spPr bwMode="auto">
          <a:xfrm>
            <a:off x="4794072" y="3096750"/>
            <a:ext cx="1509623" cy="523220"/>
          </a:xfrm>
          <a:prstGeom prst="rect">
            <a:avLst/>
          </a:prstGeom>
          <a:noFill/>
          <a:ln w="9525">
            <a:noFill/>
            <a:miter lim="800000"/>
            <a:headEnd/>
            <a:tailEnd/>
          </a:ln>
        </p:spPr>
        <p:txBody>
          <a:bodyPr wrap="none" rtlCol="0">
            <a:prstTxWarp prst="textNoShape">
              <a:avLst/>
            </a:prstTxWarp>
            <a:spAutoFit/>
          </a:bodyPr>
          <a:lstStyle/>
          <a:p>
            <a:r>
              <a:rPr lang="en-GB" sz="1400" b="1" dirty="0">
                <a:latin typeface="Calibri" pitchFamily="-1" charset="0"/>
              </a:rPr>
              <a:t>Jules Keeper</a:t>
            </a:r>
          </a:p>
          <a:p>
            <a:r>
              <a:rPr lang="en-GB" sz="1400" b="1" dirty="0">
                <a:latin typeface="Calibri" pitchFamily="-1" charset="0"/>
              </a:rPr>
              <a:t>Chief Data Officer</a:t>
            </a:r>
          </a:p>
        </p:txBody>
      </p:sp>
      <p:sp>
        <p:nvSpPr>
          <p:cNvPr id="7" name="TextBox 6"/>
          <p:cNvSpPr txBox="1"/>
          <p:nvPr/>
        </p:nvSpPr>
        <p:spPr bwMode="auto">
          <a:xfrm>
            <a:off x="4829729" y="1473539"/>
            <a:ext cx="2028946" cy="738664"/>
          </a:xfrm>
          <a:prstGeom prst="rect">
            <a:avLst/>
          </a:prstGeom>
          <a:noFill/>
          <a:ln w="9525">
            <a:noFill/>
            <a:miter lim="800000"/>
            <a:headEnd/>
            <a:tailEnd/>
          </a:ln>
        </p:spPr>
        <p:txBody>
          <a:bodyPr wrap="none" rtlCol="0">
            <a:prstTxWarp prst="textNoShape">
              <a:avLst/>
            </a:prstTxWarp>
            <a:spAutoFit/>
          </a:bodyPr>
          <a:lstStyle/>
          <a:p>
            <a:r>
              <a:rPr lang="en-GB" sz="1400" dirty="0">
                <a:latin typeface="Calibri" pitchFamily="-1" charset="0"/>
              </a:rPr>
              <a:t>Find data</a:t>
            </a:r>
          </a:p>
          <a:p>
            <a:r>
              <a:rPr lang="en-GB" sz="1400" dirty="0">
                <a:latin typeface="Calibri" pitchFamily="-1" charset="0"/>
              </a:rPr>
              <a:t>Understand data</a:t>
            </a:r>
          </a:p>
          <a:p>
            <a:r>
              <a:rPr lang="en-GB" sz="1400" dirty="0">
                <a:latin typeface="Calibri" pitchFamily="-1" charset="0"/>
              </a:rPr>
              <a:t>Manage analytics models</a:t>
            </a:r>
          </a:p>
        </p:txBody>
      </p:sp>
      <p:sp>
        <p:nvSpPr>
          <p:cNvPr id="8" name="TextBox 7"/>
          <p:cNvSpPr txBox="1"/>
          <p:nvPr/>
        </p:nvSpPr>
        <p:spPr bwMode="auto">
          <a:xfrm>
            <a:off x="1214905" y="2980028"/>
            <a:ext cx="2356179" cy="738664"/>
          </a:xfrm>
          <a:prstGeom prst="rect">
            <a:avLst/>
          </a:prstGeom>
          <a:noFill/>
          <a:ln w="9525">
            <a:noFill/>
            <a:miter lim="800000"/>
            <a:headEnd/>
            <a:tailEnd/>
          </a:ln>
        </p:spPr>
        <p:txBody>
          <a:bodyPr wrap="square" rtlCol="0">
            <a:prstTxWarp prst="textNoShape">
              <a:avLst/>
            </a:prstTxWarp>
            <a:spAutoFit/>
          </a:bodyPr>
          <a:lstStyle/>
          <a:p>
            <a:pPr algn="r"/>
            <a:r>
              <a:rPr lang="en-GB" sz="1400" dirty="0">
                <a:latin typeface="Calibri" pitchFamily="-1" charset="0"/>
              </a:rPr>
              <a:t>Build data strategy</a:t>
            </a:r>
          </a:p>
          <a:p>
            <a:pPr algn="r"/>
            <a:r>
              <a:rPr lang="en-GB" sz="1400" dirty="0">
                <a:latin typeface="Calibri" pitchFamily="-1" charset="0"/>
              </a:rPr>
              <a:t>Define governance program</a:t>
            </a:r>
          </a:p>
          <a:p>
            <a:pPr algn="r"/>
            <a:r>
              <a:rPr lang="en-GB" sz="1400" dirty="0">
                <a:latin typeface="Calibri" pitchFamily="-1" charset="0"/>
              </a:rPr>
              <a:t>Monitor progress</a:t>
            </a:r>
          </a:p>
        </p:txBody>
      </p:sp>
      <p:sp>
        <p:nvSpPr>
          <p:cNvPr id="9" name="Slide Number Placeholder 2">
            <a:extLst>
              <a:ext uri="{FF2B5EF4-FFF2-40B4-BE49-F238E27FC236}">
                <a16:creationId xmlns:a16="http://schemas.microsoft.com/office/drawing/2014/main" id="{13704160-4B37-6243-A0CC-83E0DE318AD9}"/>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29</a:t>
            </a:fld>
            <a:endParaRPr lang="en-US" sz="1000"/>
          </a:p>
        </p:txBody>
      </p:sp>
    </p:spTree>
    <p:extLst>
      <p:ext uri="{BB962C8B-B14F-4D97-AF65-F5344CB8AC3E}">
        <p14:creationId xmlns:p14="http://schemas.microsoft.com/office/powerpoint/2010/main" val="1413336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21C2DC1-A45B-504F-B56C-0C4617A4D031}"/>
              </a:ext>
            </a:extLst>
          </p:cNvPr>
          <p:cNvGrpSpPr/>
          <p:nvPr/>
        </p:nvGrpSpPr>
        <p:grpSpPr>
          <a:xfrm>
            <a:off x="1612612" y="1315641"/>
            <a:ext cx="5980389" cy="2901953"/>
            <a:chOff x="1612612" y="1315641"/>
            <a:chExt cx="5980389" cy="2901953"/>
          </a:xfrm>
        </p:grpSpPr>
        <p:pic>
          <p:nvPicPr>
            <p:cNvPr id="19" name="Picture 18">
              <a:extLst>
                <a:ext uri="{FF2B5EF4-FFF2-40B4-BE49-F238E27FC236}">
                  <a16:creationId xmlns:a16="http://schemas.microsoft.com/office/drawing/2014/main" id="{FFA68BFA-7DAD-2748-AF6F-3C661FF658D1}"/>
                </a:ext>
              </a:extLst>
            </p:cNvPr>
            <p:cNvPicPr>
              <a:picLocks noChangeAspect="1"/>
            </p:cNvPicPr>
            <p:nvPr/>
          </p:nvPicPr>
          <p:blipFill rotWithShape="1">
            <a:blip r:embed="rId3"/>
            <a:srcRect r="72110"/>
            <a:stretch/>
          </p:blipFill>
          <p:spPr>
            <a:xfrm>
              <a:off x="1775702" y="2148348"/>
              <a:ext cx="1064694" cy="1742768"/>
            </a:xfrm>
            <a:prstGeom prst="rect">
              <a:avLst/>
            </a:prstGeom>
          </p:spPr>
        </p:pic>
        <p:pic>
          <p:nvPicPr>
            <p:cNvPr id="20" name="Picture 19">
              <a:extLst>
                <a:ext uri="{FF2B5EF4-FFF2-40B4-BE49-F238E27FC236}">
                  <a16:creationId xmlns:a16="http://schemas.microsoft.com/office/drawing/2014/main" id="{7DE45436-219D-6D44-9463-9C11DA52961D}"/>
                </a:ext>
              </a:extLst>
            </p:cNvPr>
            <p:cNvPicPr>
              <a:picLocks noChangeAspect="1"/>
            </p:cNvPicPr>
            <p:nvPr/>
          </p:nvPicPr>
          <p:blipFill rotWithShape="1">
            <a:blip r:embed="rId3"/>
            <a:srcRect r="72110"/>
            <a:stretch/>
          </p:blipFill>
          <p:spPr>
            <a:xfrm>
              <a:off x="6347232" y="2148348"/>
              <a:ext cx="1064694" cy="1742768"/>
            </a:xfrm>
            <a:prstGeom prst="rect">
              <a:avLst/>
            </a:prstGeom>
          </p:spPr>
        </p:pic>
        <p:pic>
          <p:nvPicPr>
            <p:cNvPr id="21" name="Picture 20">
              <a:extLst>
                <a:ext uri="{FF2B5EF4-FFF2-40B4-BE49-F238E27FC236}">
                  <a16:creationId xmlns:a16="http://schemas.microsoft.com/office/drawing/2014/main" id="{53ED26FC-0FCC-9840-A033-3DCDEA973731}"/>
                </a:ext>
              </a:extLst>
            </p:cNvPr>
            <p:cNvPicPr>
              <a:picLocks noChangeAspect="1"/>
            </p:cNvPicPr>
            <p:nvPr/>
          </p:nvPicPr>
          <p:blipFill rotWithShape="1">
            <a:blip r:embed="rId3"/>
            <a:srcRect r="72110"/>
            <a:stretch/>
          </p:blipFill>
          <p:spPr>
            <a:xfrm>
              <a:off x="4842096" y="2148348"/>
              <a:ext cx="1064694" cy="1742768"/>
            </a:xfrm>
            <a:prstGeom prst="rect">
              <a:avLst/>
            </a:prstGeom>
          </p:spPr>
        </p:pic>
        <p:pic>
          <p:nvPicPr>
            <p:cNvPr id="22" name="Picture 21">
              <a:extLst>
                <a:ext uri="{FF2B5EF4-FFF2-40B4-BE49-F238E27FC236}">
                  <a16:creationId xmlns:a16="http://schemas.microsoft.com/office/drawing/2014/main" id="{564F55AA-3FE5-6640-BA77-3B074646BCB3}"/>
                </a:ext>
              </a:extLst>
            </p:cNvPr>
            <p:cNvPicPr>
              <a:picLocks noChangeAspect="1"/>
            </p:cNvPicPr>
            <p:nvPr/>
          </p:nvPicPr>
          <p:blipFill rotWithShape="1">
            <a:blip r:embed="rId3"/>
            <a:srcRect r="72110"/>
            <a:stretch/>
          </p:blipFill>
          <p:spPr>
            <a:xfrm>
              <a:off x="3308286" y="2148348"/>
              <a:ext cx="1064694" cy="1742768"/>
            </a:xfrm>
            <a:prstGeom prst="rect">
              <a:avLst/>
            </a:prstGeom>
          </p:spPr>
        </p:pic>
        <p:sp>
          <p:nvSpPr>
            <p:cNvPr id="15" name="Rectangle 14">
              <a:extLst>
                <a:ext uri="{FF2B5EF4-FFF2-40B4-BE49-F238E27FC236}">
                  <a16:creationId xmlns:a16="http://schemas.microsoft.com/office/drawing/2014/main" id="{834052BD-8316-4648-BF9E-D68F22C6DAFA}"/>
                </a:ext>
              </a:extLst>
            </p:cNvPr>
            <p:cNvSpPr/>
            <p:nvPr/>
          </p:nvSpPr>
          <p:spPr>
            <a:xfrm>
              <a:off x="1612612" y="1315641"/>
              <a:ext cx="1390875" cy="2901953"/>
            </a:xfrm>
            <a:prstGeom prst="rect">
              <a:avLst/>
            </a:prstGeom>
            <a:solidFill>
              <a:srgbClr val="FFFFFF">
                <a:alpha val="9020"/>
              </a:srgb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1F497D"/>
                </a:solidFill>
                <a:latin typeface="Calibri"/>
                <a:cs typeface="Calibri"/>
              </a:endParaRPr>
            </a:p>
          </p:txBody>
        </p:sp>
        <p:sp>
          <p:nvSpPr>
            <p:cNvPr id="16" name="Rectangle 15">
              <a:extLst>
                <a:ext uri="{FF2B5EF4-FFF2-40B4-BE49-F238E27FC236}">
                  <a16:creationId xmlns:a16="http://schemas.microsoft.com/office/drawing/2014/main" id="{2CE9DDCC-BE73-EA49-8346-77B02C0A70C2}"/>
                </a:ext>
              </a:extLst>
            </p:cNvPr>
            <p:cNvSpPr/>
            <p:nvPr/>
          </p:nvSpPr>
          <p:spPr>
            <a:xfrm>
              <a:off x="3155892" y="1315641"/>
              <a:ext cx="1390875" cy="2901953"/>
            </a:xfrm>
            <a:prstGeom prst="rect">
              <a:avLst/>
            </a:prstGeom>
            <a:solidFill>
              <a:srgbClr val="FFFFFF">
                <a:alpha val="9020"/>
              </a:srgb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1F497D"/>
                </a:solidFill>
                <a:latin typeface="Calibri"/>
                <a:cs typeface="Calibri"/>
              </a:endParaRPr>
            </a:p>
          </p:txBody>
        </p:sp>
        <p:sp>
          <p:nvSpPr>
            <p:cNvPr id="17" name="Rectangle 16">
              <a:extLst>
                <a:ext uri="{FF2B5EF4-FFF2-40B4-BE49-F238E27FC236}">
                  <a16:creationId xmlns:a16="http://schemas.microsoft.com/office/drawing/2014/main" id="{B4FD9849-A083-7D43-B76D-98FC37832111}"/>
                </a:ext>
              </a:extLst>
            </p:cNvPr>
            <p:cNvSpPr/>
            <p:nvPr/>
          </p:nvSpPr>
          <p:spPr>
            <a:xfrm>
              <a:off x="4679006" y="1315641"/>
              <a:ext cx="1390875" cy="2901953"/>
            </a:xfrm>
            <a:prstGeom prst="rect">
              <a:avLst/>
            </a:prstGeom>
            <a:solidFill>
              <a:srgbClr val="FFFFFF">
                <a:alpha val="9020"/>
              </a:srgb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1F497D"/>
                </a:solidFill>
                <a:latin typeface="Calibri"/>
                <a:cs typeface="Calibri"/>
              </a:endParaRPr>
            </a:p>
          </p:txBody>
        </p:sp>
        <p:sp>
          <p:nvSpPr>
            <p:cNvPr id="18" name="Rectangle 17">
              <a:extLst>
                <a:ext uri="{FF2B5EF4-FFF2-40B4-BE49-F238E27FC236}">
                  <a16:creationId xmlns:a16="http://schemas.microsoft.com/office/drawing/2014/main" id="{98EC18DD-6D74-3F48-8834-F42850B48828}"/>
                </a:ext>
              </a:extLst>
            </p:cNvPr>
            <p:cNvSpPr/>
            <p:nvPr/>
          </p:nvSpPr>
          <p:spPr>
            <a:xfrm>
              <a:off x="6202126" y="1315641"/>
              <a:ext cx="1390875" cy="2901953"/>
            </a:xfrm>
            <a:prstGeom prst="rect">
              <a:avLst/>
            </a:prstGeom>
            <a:solidFill>
              <a:srgbClr val="FFFFFF">
                <a:alpha val="9020"/>
              </a:srgb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1F497D"/>
                </a:solidFill>
                <a:latin typeface="Calibri"/>
                <a:cs typeface="Calibri"/>
              </a:endParaRPr>
            </a:p>
          </p:txBody>
        </p:sp>
      </p:grpSp>
      <p:sp>
        <p:nvSpPr>
          <p:cNvPr id="2" name="Title 1"/>
          <p:cNvSpPr>
            <a:spLocks noGrp="1"/>
          </p:cNvSpPr>
          <p:nvPr>
            <p:ph type="title"/>
          </p:nvPr>
        </p:nvSpPr>
        <p:spPr/>
        <p:txBody>
          <a:bodyPr/>
          <a:lstStyle/>
          <a:p>
            <a:r>
              <a:rPr lang="en-US" dirty="0"/>
              <a:t>The challenge of information governance</a:t>
            </a:r>
          </a:p>
        </p:txBody>
      </p:sp>
      <p:sp>
        <p:nvSpPr>
          <p:cNvPr id="8" name="TextBox 7"/>
          <p:cNvSpPr txBox="1"/>
          <p:nvPr/>
        </p:nvSpPr>
        <p:spPr bwMode="auto">
          <a:xfrm>
            <a:off x="3523621" y="4415240"/>
            <a:ext cx="2052165" cy="400110"/>
          </a:xfrm>
          <a:prstGeom prst="rect">
            <a:avLst/>
          </a:prstGeom>
          <a:noFill/>
          <a:ln w="9525">
            <a:noFill/>
            <a:miter lim="800000"/>
            <a:headEnd/>
            <a:tailEnd/>
          </a:ln>
        </p:spPr>
        <p:txBody>
          <a:bodyPr wrap="none" rtlCol="0">
            <a:prstTxWarp prst="textNoShape">
              <a:avLst/>
            </a:prstTxWarp>
            <a:spAutoFit/>
          </a:bodyPr>
          <a:lstStyle/>
          <a:p>
            <a:r>
              <a:rPr lang="en-US" sz="2000" dirty="0">
                <a:latin typeface="Calibri" pitchFamily="-1" charset="0"/>
              </a:rPr>
              <a:t>Organization Silos</a:t>
            </a:r>
          </a:p>
        </p:txBody>
      </p:sp>
      <p:sp>
        <p:nvSpPr>
          <p:cNvPr id="9" name="Right Arrow 8"/>
          <p:cNvSpPr/>
          <p:nvPr/>
        </p:nvSpPr>
        <p:spPr>
          <a:xfrm>
            <a:off x="2002970" y="3235002"/>
            <a:ext cx="4689359" cy="468622"/>
          </a:xfrm>
          <a:prstGeom prst="rightArrow">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rtlCol="0" anchor="ctr" anchorCtr="0"/>
          <a:lstStyle/>
          <a:p>
            <a:pPr algn="ctr"/>
            <a:r>
              <a:rPr lang="en-US" sz="1400" dirty="0">
                <a:solidFill>
                  <a:schemeClr val="bg1"/>
                </a:solidFill>
                <a:latin typeface="Calibri"/>
                <a:cs typeface="Calibri"/>
              </a:rPr>
              <a:t>Data</a:t>
            </a:r>
          </a:p>
        </p:txBody>
      </p:sp>
      <p:sp>
        <p:nvSpPr>
          <p:cNvPr id="11" name="Right Arrow 10"/>
          <p:cNvSpPr/>
          <p:nvPr/>
        </p:nvSpPr>
        <p:spPr>
          <a:xfrm>
            <a:off x="3523621" y="1807386"/>
            <a:ext cx="2046278" cy="468622"/>
          </a:xfrm>
          <a:prstGeom prst="rightArrow">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rtlCol="0" anchor="ctr" anchorCtr="0"/>
          <a:lstStyle/>
          <a:p>
            <a:pPr algn="ctr"/>
            <a:r>
              <a:rPr lang="en-US" sz="1400" dirty="0">
                <a:solidFill>
                  <a:schemeClr val="bg1"/>
                </a:solidFill>
                <a:latin typeface="Calibri"/>
                <a:cs typeface="Calibri"/>
              </a:rPr>
              <a:t>Data</a:t>
            </a:r>
          </a:p>
        </p:txBody>
      </p:sp>
      <p:sp>
        <p:nvSpPr>
          <p:cNvPr id="12" name="Right Arrow 11"/>
          <p:cNvSpPr/>
          <p:nvPr/>
        </p:nvSpPr>
        <p:spPr>
          <a:xfrm flipH="1">
            <a:off x="5382084" y="2502759"/>
            <a:ext cx="1907332" cy="468622"/>
          </a:xfrm>
          <a:prstGeom prst="rightArrow">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rtlCol="0" anchor="ctr" anchorCtr="0"/>
          <a:lstStyle/>
          <a:p>
            <a:pPr algn="ctr"/>
            <a:r>
              <a:rPr lang="en-US" sz="1400" dirty="0">
                <a:solidFill>
                  <a:schemeClr val="bg1"/>
                </a:solidFill>
                <a:latin typeface="Calibri"/>
                <a:cs typeface="Calibri"/>
              </a:rPr>
              <a:t>Data</a:t>
            </a:r>
          </a:p>
        </p:txBody>
      </p:sp>
      <p:sp>
        <p:nvSpPr>
          <p:cNvPr id="13" name="Right Arrow 12">
            <a:extLst>
              <a:ext uri="{FF2B5EF4-FFF2-40B4-BE49-F238E27FC236}">
                <a16:creationId xmlns:a16="http://schemas.microsoft.com/office/drawing/2014/main" id="{B82B903F-7682-6446-BB26-3C3005C1092F}"/>
              </a:ext>
            </a:extLst>
          </p:cNvPr>
          <p:cNvSpPr/>
          <p:nvPr/>
        </p:nvSpPr>
        <p:spPr>
          <a:xfrm>
            <a:off x="1284910" y="2576516"/>
            <a:ext cx="2046278" cy="468622"/>
          </a:xfrm>
          <a:prstGeom prst="rightArrow">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rtlCol="0" anchor="ctr" anchorCtr="0"/>
          <a:lstStyle/>
          <a:p>
            <a:pPr algn="ctr"/>
            <a:r>
              <a:rPr lang="en-US" sz="1400" dirty="0">
                <a:solidFill>
                  <a:schemeClr val="bg1"/>
                </a:solidFill>
                <a:latin typeface="Calibri"/>
                <a:cs typeface="Calibri"/>
              </a:rPr>
              <a:t>Data</a:t>
            </a:r>
          </a:p>
        </p:txBody>
      </p:sp>
      <p:sp>
        <p:nvSpPr>
          <p:cNvPr id="3" name="Rounded Rectangular Callout 2">
            <a:extLst>
              <a:ext uri="{FF2B5EF4-FFF2-40B4-BE49-F238E27FC236}">
                <a16:creationId xmlns:a16="http://schemas.microsoft.com/office/drawing/2014/main" id="{38A90C1E-051C-5F40-9F4B-51F3E84C686F}"/>
              </a:ext>
            </a:extLst>
          </p:cNvPr>
          <p:cNvSpPr/>
          <p:nvPr/>
        </p:nvSpPr>
        <p:spPr>
          <a:xfrm>
            <a:off x="612095" y="1315641"/>
            <a:ext cx="1390875" cy="589359"/>
          </a:xfrm>
          <a:prstGeom prst="wedgeRoundRectCallout">
            <a:avLst>
              <a:gd name="adj1" fmla="val 35689"/>
              <a:gd name="adj2" fmla="val 80970"/>
              <a:gd name="adj3" fmla="val 16667"/>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I’m doing all of the work …</a:t>
            </a:r>
          </a:p>
        </p:txBody>
      </p:sp>
      <p:sp>
        <p:nvSpPr>
          <p:cNvPr id="14" name="Rounded Rectangular Callout 13">
            <a:extLst>
              <a:ext uri="{FF2B5EF4-FFF2-40B4-BE49-F238E27FC236}">
                <a16:creationId xmlns:a16="http://schemas.microsoft.com/office/drawing/2014/main" id="{4BEED58B-6956-8A4B-9800-A8914581524E}"/>
              </a:ext>
            </a:extLst>
          </p:cNvPr>
          <p:cNvSpPr/>
          <p:nvPr/>
        </p:nvSpPr>
        <p:spPr>
          <a:xfrm>
            <a:off x="5758303" y="1043713"/>
            <a:ext cx="1654868" cy="614048"/>
          </a:xfrm>
          <a:prstGeom prst="wedgeRoundRectCallout">
            <a:avLst>
              <a:gd name="adj1" fmla="val -37098"/>
              <a:gd name="adj2" fmla="val 86511"/>
              <a:gd name="adj3" fmla="val 16667"/>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I’m getting lots of value … Yippy!</a:t>
            </a:r>
          </a:p>
        </p:txBody>
      </p:sp>
    </p:spTree>
    <p:extLst>
      <p:ext uri="{BB962C8B-B14F-4D97-AF65-F5344CB8AC3E}">
        <p14:creationId xmlns:p14="http://schemas.microsoft.com/office/powerpoint/2010/main" val="2294891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50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1000" fill="hold"/>
                                        <p:tgtEl>
                                          <p:spTgt spid="9"/>
                                        </p:tgtEl>
                                        <p:attrNameLst>
                                          <p:attrName>ppt_x</p:attrName>
                                        </p:attrNameLst>
                                      </p:cBhvr>
                                      <p:tavLst>
                                        <p:tav tm="0">
                                          <p:val>
                                            <p:strVal val="0-#ppt_w/2"/>
                                          </p:val>
                                        </p:tav>
                                        <p:tav tm="100000">
                                          <p:val>
                                            <p:strVal val="#ppt_x"/>
                                          </p:val>
                                        </p:tav>
                                      </p:tavLst>
                                    </p:anim>
                                    <p:anim calcmode="lin" valueType="num">
                                      <p:cBhvr additive="base">
                                        <p:cTn id="13" dur="1000" fill="hold"/>
                                        <p:tgtEl>
                                          <p:spTgt spid="9"/>
                                        </p:tgtEl>
                                        <p:attrNameLst>
                                          <p:attrName>ppt_y</p:attrName>
                                        </p:attrNameLst>
                                      </p:cBhvr>
                                      <p:tavLst>
                                        <p:tav tm="0">
                                          <p:val>
                                            <p:strVal val="#ppt_y"/>
                                          </p:val>
                                        </p:tav>
                                        <p:tav tm="100000">
                                          <p:val>
                                            <p:strVal val="#ppt_y"/>
                                          </p:val>
                                        </p:tav>
                                      </p:tavLst>
                                    </p:anim>
                                  </p:childTnLst>
                                </p:cTn>
                              </p:par>
                            </p:childTnLst>
                          </p:cTn>
                        </p:par>
                        <p:par>
                          <p:cTn id="14" fill="hold">
                            <p:stCondLst>
                              <p:cond delay="2000"/>
                            </p:stCondLst>
                            <p:childTnLst>
                              <p:par>
                                <p:cTn id="15" presetID="2" presetClass="entr" presetSubtype="2" fill="hold" grpId="0" nodeType="afterEffect">
                                  <p:stCondLst>
                                    <p:cond delay="50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1000" fill="hold"/>
                                        <p:tgtEl>
                                          <p:spTgt spid="12"/>
                                        </p:tgtEl>
                                        <p:attrNameLst>
                                          <p:attrName>ppt_x</p:attrName>
                                        </p:attrNameLst>
                                      </p:cBhvr>
                                      <p:tavLst>
                                        <p:tav tm="0">
                                          <p:val>
                                            <p:strVal val="1+#ppt_w/2"/>
                                          </p:val>
                                        </p:tav>
                                        <p:tav tm="100000">
                                          <p:val>
                                            <p:strVal val="#ppt_x"/>
                                          </p:val>
                                        </p:tav>
                                      </p:tavLst>
                                    </p:anim>
                                    <p:anim calcmode="lin" valueType="num">
                                      <p:cBhvr additive="base">
                                        <p:cTn id="18" dur="1000" fill="hold"/>
                                        <p:tgtEl>
                                          <p:spTgt spid="12"/>
                                        </p:tgtEl>
                                        <p:attrNameLst>
                                          <p:attrName>ppt_y</p:attrName>
                                        </p:attrNameLst>
                                      </p:cBhvr>
                                      <p:tavLst>
                                        <p:tav tm="0">
                                          <p:val>
                                            <p:strVal val="#ppt_y"/>
                                          </p:val>
                                        </p:tav>
                                        <p:tav tm="100000">
                                          <p:val>
                                            <p:strVal val="#ppt_y"/>
                                          </p:val>
                                        </p:tav>
                                      </p:tavLst>
                                    </p:anim>
                                  </p:childTnLst>
                                </p:cTn>
                              </p:par>
                            </p:childTnLst>
                          </p:cTn>
                        </p:par>
                        <p:par>
                          <p:cTn id="19" fill="hold">
                            <p:stCondLst>
                              <p:cond delay="3500"/>
                            </p:stCondLst>
                            <p:childTnLst>
                              <p:par>
                                <p:cTn id="20" presetID="2" presetClass="entr" presetSubtype="8" fill="hold" grpId="0" nodeType="afterEffect">
                                  <p:stCondLst>
                                    <p:cond delay="50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1000" fill="hold"/>
                                        <p:tgtEl>
                                          <p:spTgt spid="11"/>
                                        </p:tgtEl>
                                        <p:attrNameLst>
                                          <p:attrName>ppt_x</p:attrName>
                                        </p:attrNameLst>
                                      </p:cBhvr>
                                      <p:tavLst>
                                        <p:tav tm="0">
                                          <p:val>
                                            <p:strVal val="0-#ppt_w/2"/>
                                          </p:val>
                                        </p:tav>
                                        <p:tav tm="100000">
                                          <p:val>
                                            <p:strVal val="#ppt_x"/>
                                          </p:val>
                                        </p:tav>
                                      </p:tavLst>
                                    </p:anim>
                                    <p:anim calcmode="lin" valueType="num">
                                      <p:cBhvr additive="base">
                                        <p:cTn id="23"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P spid="13" grpId="0" animBg="1"/>
      <p:bldP spid="3" grpId="0" animBg="1"/>
      <p:bldP spid="1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Different personas need different services</a:t>
            </a:r>
          </a:p>
        </p:txBody>
      </p:sp>
      <p:sp>
        <p:nvSpPr>
          <p:cNvPr id="4" name="TextBox 3"/>
          <p:cNvSpPr txBox="1"/>
          <p:nvPr/>
        </p:nvSpPr>
        <p:spPr bwMode="auto">
          <a:xfrm>
            <a:off x="1420369" y="1500256"/>
            <a:ext cx="2254869" cy="523220"/>
          </a:xfrm>
          <a:prstGeom prst="rect">
            <a:avLst/>
          </a:prstGeom>
          <a:noFill/>
          <a:ln w="9525">
            <a:noFill/>
            <a:miter lim="800000"/>
            <a:headEnd/>
            <a:tailEnd/>
          </a:ln>
        </p:spPr>
        <p:txBody>
          <a:bodyPr wrap="none" rtlCol="0">
            <a:prstTxWarp prst="textNoShape">
              <a:avLst/>
            </a:prstTxWarp>
            <a:spAutoFit/>
          </a:bodyPr>
          <a:lstStyle/>
          <a:p>
            <a:pPr algn="r"/>
            <a:r>
              <a:rPr lang="en-GB" sz="1400" b="1" dirty="0">
                <a:latin typeface="Calibri" pitchFamily="-1" charset="0"/>
              </a:rPr>
              <a:t>Tanya Tidie</a:t>
            </a:r>
          </a:p>
          <a:p>
            <a:pPr algn="r"/>
            <a:r>
              <a:rPr lang="en-GB" sz="1400" b="1" dirty="0">
                <a:latin typeface="Calibri" pitchFamily="-1" charset="0"/>
              </a:rPr>
              <a:t>Clinical Trials Administrator</a:t>
            </a:r>
          </a:p>
        </p:txBody>
      </p:sp>
      <p:sp>
        <p:nvSpPr>
          <p:cNvPr id="6" name="TextBox 5"/>
          <p:cNvSpPr txBox="1"/>
          <p:nvPr/>
        </p:nvSpPr>
        <p:spPr bwMode="auto">
          <a:xfrm>
            <a:off x="4794072" y="3096750"/>
            <a:ext cx="1762021" cy="523220"/>
          </a:xfrm>
          <a:prstGeom prst="rect">
            <a:avLst/>
          </a:prstGeom>
          <a:noFill/>
          <a:ln w="9525">
            <a:noFill/>
            <a:miter lim="800000"/>
            <a:headEnd/>
            <a:tailEnd/>
          </a:ln>
        </p:spPr>
        <p:txBody>
          <a:bodyPr wrap="none" rtlCol="0">
            <a:prstTxWarp prst="textNoShape">
              <a:avLst/>
            </a:prstTxWarp>
            <a:spAutoFit/>
          </a:bodyPr>
          <a:lstStyle/>
          <a:p>
            <a:r>
              <a:rPr lang="en-GB" sz="1400" b="1" dirty="0">
                <a:latin typeface="Calibri" pitchFamily="-1" charset="0"/>
              </a:rPr>
              <a:t>Ivor Padlock</a:t>
            </a:r>
          </a:p>
          <a:p>
            <a:r>
              <a:rPr lang="en-GB" sz="1400" b="1" dirty="0">
                <a:latin typeface="Calibri" pitchFamily="-1" charset="0"/>
              </a:rPr>
              <a:t>Chief Security Officer </a:t>
            </a:r>
          </a:p>
        </p:txBody>
      </p:sp>
      <p:sp>
        <p:nvSpPr>
          <p:cNvPr id="7" name="TextBox 6"/>
          <p:cNvSpPr txBox="1"/>
          <p:nvPr/>
        </p:nvSpPr>
        <p:spPr bwMode="auto">
          <a:xfrm>
            <a:off x="4829729" y="1421342"/>
            <a:ext cx="3628730" cy="738664"/>
          </a:xfrm>
          <a:prstGeom prst="rect">
            <a:avLst/>
          </a:prstGeom>
          <a:noFill/>
          <a:ln w="9525">
            <a:noFill/>
            <a:miter lim="800000"/>
            <a:headEnd/>
            <a:tailEnd/>
          </a:ln>
        </p:spPr>
        <p:txBody>
          <a:bodyPr wrap="none" rtlCol="0">
            <a:prstTxWarp prst="textNoShape">
              <a:avLst/>
            </a:prstTxWarp>
            <a:spAutoFit/>
          </a:bodyPr>
          <a:lstStyle/>
          <a:p>
            <a:r>
              <a:rPr lang="en-GB" sz="1400" dirty="0">
                <a:latin typeface="Calibri" pitchFamily="-1" charset="0"/>
              </a:rPr>
              <a:t>Maintain accurate patient records</a:t>
            </a:r>
          </a:p>
          <a:p>
            <a:r>
              <a:rPr lang="en-GB" sz="1400" dirty="0">
                <a:latin typeface="Calibri" pitchFamily="-1" charset="0"/>
              </a:rPr>
              <a:t>Catalog clinical trials data</a:t>
            </a:r>
          </a:p>
          <a:p>
            <a:r>
              <a:rPr lang="en-GB" sz="1400" dirty="0">
                <a:latin typeface="Calibri" pitchFamily="-1" charset="0"/>
              </a:rPr>
              <a:t>Demonstrate good data management practices</a:t>
            </a:r>
          </a:p>
        </p:txBody>
      </p:sp>
      <p:sp>
        <p:nvSpPr>
          <p:cNvPr id="8" name="TextBox 7"/>
          <p:cNvSpPr txBox="1"/>
          <p:nvPr/>
        </p:nvSpPr>
        <p:spPr bwMode="auto">
          <a:xfrm>
            <a:off x="260946" y="3014826"/>
            <a:ext cx="3431913" cy="738664"/>
          </a:xfrm>
          <a:prstGeom prst="rect">
            <a:avLst/>
          </a:prstGeom>
          <a:noFill/>
          <a:ln w="9525">
            <a:noFill/>
            <a:miter lim="800000"/>
            <a:headEnd/>
            <a:tailEnd/>
          </a:ln>
        </p:spPr>
        <p:txBody>
          <a:bodyPr wrap="square" rtlCol="0">
            <a:prstTxWarp prst="textNoShape">
              <a:avLst/>
            </a:prstTxWarp>
            <a:spAutoFit/>
          </a:bodyPr>
          <a:lstStyle/>
          <a:p>
            <a:pPr algn="r"/>
            <a:r>
              <a:rPr lang="en-GB" sz="1400" dirty="0">
                <a:latin typeface="Calibri" pitchFamily="-1" charset="0"/>
              </a:rPr>
              <a:t>Understand risks to organization</a:t>
            </a:r>
          </a:p>
          <a:p>
            <a:pPr algn="r"/>
            <a:r>
              <a:rPr lang="en-GB" sz="1400" dirty="0">
                <a:latin typeface="Calibri" pitchFamily="-1" charset="0"/>
              </a:rPr>
              <a:t>Set up protection</a:t>
            </a:r>
          </a:p>
          <a:p>
            <a:pPr algn="r"/>
            <a:r>
              <a:rPr lang="en-GB" sz="1400" dirty="0">
                <a:latin typeface="Calibri" pitchFamily="-1" charset="0"/>
              </a:rPr>
              <a:t>Monitor for suspicious activity</a:t>
            </a:r>
          </a:p>
        </p:txBody>
      </p:sp>
      <p:pic>
        <p:nvPicPr>
          <p:cNvPr id="3" name="Picture 2" descr="Tanya Tidie Ico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9818" y="1301592"/>
            <a:ext cx="817633" cy="1073759"/>
          </a:xfrm>
          <a:prstGeom prst="rect">
            <a:avLst/>
          </a:prstGeom>
        </p:spPr>
      </p:pic>
      <p:pic>
        <p:nvPicPr>
          <p:cNvPr id="11" name="Picture 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1377" y="2856539"/>
            <a:ext cx="903471" cy="1127769"/>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cap="flat">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9" name="Slide Number Placeholder 2">
            <a:extLst>
              <a:ext uri="{FF2B5EF4-FFF2-40B4-BE49-F238E27FC236}">
                <a16:creationId xmlns:a16="http://schemas.microsoft.com/office/drawing/2014/main" id="{CF291FF7-912A-4747-AED1-F0C8CCC357BA}"/>
              </a:ext>
            </a:extLst>
          </p:cNvPr>
          <p:cNvSpPr>
            <a:spLocks noGrp="1"/>
          </p:cNvSpPr>
          <p:nvPr>
            <p:ph type="sldNum" idx="12"/>
          </p:nvPr>
        </p:nvSpPr>
        <p:spPr>
          <a:xfrm>
            <a:off x="8556782" y="4946794"/>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30</a:t>
            </a:fld>
            <a:endParaRPr lang="en-US" sz="1000"/>
          </a:p>
        </p:txBody>
      </p:sp>
    </p:spTree>
    <p:extLst>
      <p:ext uri="{BB962C8B-B14F-4D97-AF65-F5344CB8AC3E}">
        <p14:creationId xmlns:p14="http://schemas.microsoft.com/office/powerpoint/2010/main" val="32515044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2F013-75CB-F14B-A527-B5FF93A4710D}"/>
              </a:ext>
            </a:extLst>
          </p:cNvPr>
          <p:cNvSpPr>
            <a:spLocks noGrp="1"/>
          </p:cNvSpPr>
          <p:nvPr>
            <p:ph type="title"/>
          </p:nvPr>
        </p:nvSpPr>
        <p:spPr/>
        <p:txBody>
          <a:bodyPr>
            <a:normAutofit/>
          </a:bodyPr>
          <a:lstStyle/>
          <a:p>
            <a:r>
              <a:rPr lang="en-US" dirty="0"/>
              <a:t>Using design thinking</a:t>
            </a:r>
          </a:p>
        </p:txBody>
      </p:sp>
      <p:sp>
        <p:nvSpPr>
          <p:cNvPr id="4" name="Text Placeholder 3">
            <a:extLst>
              <a:ext uri="{FF2B5EF4-FFF2-40B4-BE49-F238E27FC236}">
                <a16:creationId xmlns:a16="http://schemas.microsoft.com/office/drawing/2014/main" id="{7CF7D13F-984D-9F46-9CA6-0E16D730A1C4}"/>
              </a:ext>
            </a:extLst>
          </p:cNvPr>
          <p:cNvSpPr>
            <a:spLocks noGrp="1"/>
          </p:cNvSpPr>
          <p:nvPr>
            <p:ph idx="1"/>
          </p:nvPr>
        </p:nvSpPr>
        <p:spPr/>
        <p:txBody>
          <a:bodyPr/>
          <a:lstStyle/>
          <a:p>
            <a:r>
              <a:rPr lang="en-US" sz="2000" dirty="0"/>
              <a:t>Understanding the new roles</a:t>
            </a:r>
            <a:br>
              <a:rPr lang="en-US" sz="2000" dirty="0"/>
            </a:br>
            <a:r>
              <a:rPr lang="en-US" sz="2000" dirty="0"/>
              <a:t>that a data driven organization needs</a:t>
            </a:r>
          </a:p>
          <a:p>
            <a:pPr lvl="1"/>
            <a:r>
              <a:rPr lang="en-US" sz="1600" dirty="0"/>
              <a:t>Open Metadata Types</a:t>
            </a:r>
          </a:p>
          <a:p>
            <a:pPr lvl="1"/>
            <a:r>
              <a:rPr lang="en-US" sz="1600" dirty="0"/>
              <a:t>Service Identification</a:t>
            </a:r>
          </a:p>
          <a:p>
            <a:pPr lvl="1"/>
            <a:r>
              <a:rPr lang="en-US" sz="1600" dirty="0"/>
              <a:t>Samples and API design</a:t>
            </a:r>
          </a:p>
          <a:p>
            <a:pPr lvl="1"/>
            <a:r>
              <a:rPr lang="en-US" sz="1600" dirty="0"/>
              <a:t>Best Practices</a:t>
            </a:r>
          </a:p>
          <a:p>
            <a:endParaRPr lang="en-US" sz="2000" dirty="0"/>
          </a:p>
        </p:txBody>
      </p:sp>
      <p:sp>
        <p:nvSpPr>
          <p:cNvPr id="3" name="Slide Number Placeholder 2">
            <a:extLst>
              <a:ext uri="{FF2B5EF4-FFF2-40B4-BE49-F238E27FC236}">
                <a16:creationId xmlns:a16="http://schemas.microsoft.com/office/drawing/2014/main" id="{4F2F9B35-9031-B941-8270-F1BD0F8564F5}"/>
              </a:ext>
            </a:extLst>
          </p:cNvPr>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31</a:t>
            </a:fld>
            <a:endParaRPr lang="en-US" sz="1000" b="0" i="0" u="none" strike="noStrike" cap="none" dirty="0">
              <a:solidFill>
                <a:srgbClr val="434343"/>
              </a:solidFill>
              <a:latin typeface="Arial"/>
              <a:ea typeface="Arial"/>
              <a:cs typeface="Arial"/>
              <a:sym typeface="Arial"/>
            </a:endParaRPr>
          </a:p>
        </p:txBody>
      </p:sp>
      <p:pic>
        <p:nvPicPr>
          <p:cNvPr id="6" name="Picture 5">
            <a:extLst>
              <a:ext uri="{FF2B5EF4-FFF2-40B4-BE49-F238E27FC236}">
                <a16:creationId xmlns:a16="http://schemas.microsoft.com/office/drawing/2014/main" id="{675E750C-9D0D-234F-ACF3-F8200A89FFE1}"/>
              </a:ext>
            </a:extLst>
          </p:cNvPr>
          <p:cNvPicPr>
            <a:picLocks noChangeAspect="1"/>
          </p:cNvPicPr>
          <p:nvPr/>
        </p:nvPicPr>
        <p:blipFill>
          <a:blip r:embed="rId2"/>
          <a:stretch>
            <a:fillRect/>
          </a:stretch>
        </p:blipFill>
        <p:spPr>
          <a:xfrm>
            <a:off x="5336398" y="0"/>
            <a:ext cx="3807602" cy="5143500"/>
          </a:xfrm>
          <a:prstGeom prst="rect">
            <a:avLst/>
          </a:prstGeom>
        </p:spPr>
      </p:pic>
    </p:spTree>
    <p:extLst>
      <p:ext uri="{BB962C8B-B14F-4D97-AF65-F5344CB8AC3E}">
        <p14:creationId xmlns:p14="http://schemas.microsoft.com/office/powerpoint/2010/main" val="38362003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Event-driven governance</a:t>
            </a:r>
          </a:p>
        </p:txBody>
      </p:sp>
      <p:sp>
        <p:nvSpPr>
          <p:cNvPr id="3" name="Cloud 2"/>
          <p:cNvSpPr/>
          <p:nvPr/>
        </p:nvSpPr>
        <p:spPr>
          <a:xfrm>
            <a:off x="4788751" y="1832372"/>
            <a:ext cx="2475914" cy="1366243"/>
          </a:xfrm>
          <a:prstGeom prst="cloud">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800" dirty="0">
                <a:solidFill>
                  <a:srgbClr val="1F497D"/>
                </a:solidFill>
                <a:latin typeface="Calibri"/>
                <a:cs typeface="Calibri"/>
              </a:rPr>
              <a:t>Open</a:t>
            </a:r>
          </a:p>
          <a:p>
            <a:pPr algn="ctr"/>
            <a:r>
              <a:rPr lang="en-GB" sz="1800" dirty="0">
                <a:solidFill>
                  <a:srgbClr val="1F497D"/>
                </a:solidFill>
                <a:latin typeface="Calibri"/>
                <a:cs typeface="Calibri"/>
              </a:rPr>
              <a:t>Metadata</a:t>
            </a:r>
          </a:p>
        </p:txBody>
      </p:sp>
      <p:pic>
        <p:nvPicPr>
          <p:cNvPr id="4" name="Picture 1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2460" y="1861891"/>
            <a:ext cx="894902" cy="1024181"/>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cap="flat">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5" name="Right Arrow 4"/>
          <p:cNvSpPr/>
          <p:nvPr/>
        </p:nvSpPr>
        <p:spPr>
          <a:xfrm>
            <a:off x="3904496" y="2314576"/>
            <a:ext cx="707404" cy="305395"/>
          </a:xfrm>
          <a:prstGeom prst="rightArrow">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 name="TextBox 5"/>
          <p:cNvSpPr txBox="1"/>
          <p:nvPr/>
        </p:nvSpPr>
        <p:spPr bwMode="auto">
          <a:xfrm>
            <a:off x="3856264" y="1671638"/>
            <a:ext cx="867132" cy="523220"/>
          </a:xfrm>
          <a:prstGeom prst="rect">
            <a:avLst/>
          </a:prstGeom>
          <a:noFill/>
          <a:ln w="9525">
            <a:noFill/>
            <a:miter lim="800000"/>
            <a:headEnd/>
            <a:tailEnd/>
          </a:ln>
        </p:spPr>
        <p:txBody>
          <a:bodyPr wrap="none" rtlCol="0">
            <a:prstTxWarp prst="textNoShape">
              <a:avLst/>
            </a:prstTxWarp>
            <a:spAutoFit/>
          </a:bodyPr>
          <a:lstStyle/>
          <a:p>
            <a:r>
              <a:rPr lang="en-GB" sz="1400" dirty="0">
                <a:latin typeface="Calibri" pitchFamily="-1" charset="0"/>
              </a:rPr>
              <a:t>New</a:t>
            </a:r>
          </a:p>
          <a:p>
            <a:r>
              <a:rPr lang="en-GB" sz="1400" dirty="0">
                <a:latin typeface="Calibri" pitchFamily="-1" charset="0"/>
              </a:rPr>
              <a:t>Database</a:t>
            </a:r>
          </a:p>
        </p:txBody>
      </p:sp>
      <p:sp>
        <p:nvSpPr>
          <p:cNvPr id="7" name="Left-Right Arrow 6"/>
          <p:cNvSpPr/>
          <p:nvPr/>
        </p:nvSpPr>
        <p:spPr>
          <a:xfrm>
            <a:off x="7505826" y="2459237"/>
            <a:ext cx="610940" cy="257175"/>
          </a:xfrm>
          <a:prstGeom prst="leftRightArrow">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8" name="Up-Down Arrow 7"/>
          <p:cNvSpPr/>
          <p:nvPr/>
        </p:nvSpPr>
        <p:spPr>
          <a:xfrm>
            <a:off x="6010631" y="1076921"/>
            <a:ext cx="273315" cy="610790"/>
          </a:xfrm>
          <a:prstGeom prst="upDownArrow">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000" dirty="0">
              <a:solidFill>
                <a:srgbClr val="1F497D"/>
              </a:solidFill>
              <a:latin typeface="Calibri"/>
              <a:cs typeface="Calibri"/>
            </a:endParaRPr>
          </a:p>
        </p:txBody>
      </p:sp>
      <p:sp>
        <p:nvSpPr>
          <p:cNvPr id="9" name="TextBox 8"/>
          <p:cNvSpPr txBox="1"/>
          <p:nvPr/>
        </p:nvSpPr>
        <p:spPr bwMode="auto">
          <a:xfrm>
            <a:off x="6348256" y="1109067"/>
            <a:ext cx="684803" cy="523220"/>
          </a:xfrm>
          <a:prstGeom prst="rect">
            <a:avLst/>
          </a:prstGeom>
          <a:noFill/>
          <a:ln w="9525">
            <a:noFill/>
            <a:miter lim="800000"/>
            <a:headEnd/>
            <a:tailEnd/>
          </a:ln>
        </p:spPr>
        <p:txBody>
          <a:bodyPr wrap="none" rtlCol="0">
            <a:prstTxWarp prst="textNoShape">
              <a:avLst/>
            </a:prstTxWarp>
            <a:spAutoFit/>
          </a:bodyPr>
          <a:lstStyle/>
          <a:p>
            <a:r>
              <a:rPr lang="en-GB" sz="1400" dirty="0">
                <a:latin typeface="Calibri" pitchFamily="-1" charset="0"/>
              </a:rPr>
              <a:t>Assign</a:t>
            </a:r>
          </a:p>
          <a:p>
            <a:r>
              <a:rPr lang="en-GB" sz="1400" dirty="0">
                <a:latin typeface="Calibri" pitchFamily="-1" charset="0"/>
              </a:rPr>
              <a:t>Owner</a:t>
            </a:r>
          </a:p>
        </p:txBody>
      </p:sp>
      <p:sp>
        <p:nvSpPr>
          <p:cNvPr id="10" name="TextBox 9"/>
          <p:cNvSpPr txBox="1"/>
          <p:nvPr/>
        </p:nvSpPr>
        <p:spPr bwMode="auto">
          <a:xfrm>
            <a:off x="7529607" y="1888332"/>
            <a:ext cx="725291" cy="523220"/>
          </a:xfrm>
          <a:prstGeom prst="rect">
            <a:avLst/>
          </a:prstGeom>
          <a:noFill/>
          <a:ln w="9525">
            <a:noFill/>
            <a:miter lim="800000"/>
            <a:headEnd/>
            <a:tailEnd/>
          </a:ln>
        </p:spPr>
        <p:txBody>
          <a:bodyPr wrap="none" rtlCol="0">
            <a:prstTxWarp prst="textNoShape">
              <a:avLst/>
            </a:prstTxWarp>
            <a:spAutoFit/>
          </a:bodyPr>
          <a:lstStyle/>
          <a:p>
            <a:r>
              <a:rPr lang="en-GB" sz="1400" dirty="0">
                <a:latin typeface="Calibri" pitchFamily="-1" charset="0"/>
              </a:rPr>
              <a:t>Classify</a:t>
            </a:r>
          </a:p>
          <a:p>
            <a:r>
              <a:rPr lang="en-GB" sz="1400" dirty="0">
                <a:latin typeface="Calibri" pitchFamily="-1" charset="0"/>
              </a:rPr>
              <a:t>Data</a:t>
            </a:r>
          </a:p>
        </p:txBody>
      </p:sp>
      <p:sp>
        <p:nvSpPr>
          <p:cNvPr id="11" name="Up-Down Arrow 10"/>
          <p:cNvSpPr/>
          <p:nvPr/>
        </p:nvSpPr>
        <p:spPr>
          <a:xfrm>
            <a:off x="5921871" y="3415309"/>
            <a:ext cx="273315" cy="610790"/>
          </a:xfrm>
          <a:prstGeom prst="upDownArrow">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000" dirty="0">
              <a:solidFill>
                <a:srgbClr val="1F497D"/>
              </a:solidFill>
              <a:latin typeface="Calibri"/>
              <a:cs typeface="Calibri"/>
            </a:endParaRPr>
          </a:p>
        </p:txBody>
      </p:sp>
      <p:sp>
        <p:nvSpPr>
          <p:cNvPr id="12" name="TextBox 11"/>
          <p:cNvSpPr txBox="1"/>
          <p:nvPr/>
        </p:nvSpPr>
        <p:spPr bwMode="auto">
          <a:xfrm>
            <a:off x="6259496" y="3447455"/>
            <a:ext cx="527258" cy="523220"/>
          </a:xfrm>
          <a:prstGeom prst="rect">
            <a:avLst/>
          </a:prstGeom>
          <a:noFill/>
          <a:ln w="9525">
            <a:noFill/>
            <a:miter lim="800000"/>
            <a:headEnd/>
            <a:tailEnd/>
          </a:ln>
        </p:spPr>
        <p:txBody>
          <a:bodyPr wrap="none" rtlCol="0">
            <a:prstTxWarp prst="textNoShape">
              <a:avLst/>
            </a:prstTxWarp>
            <a:spAutoFit/>
          </a:bodyPr>
          <a:lstStyle/>
          <a:p>
            <a:r>
              <a:rPr lang="en-GB" sz="1400" dirty="0">
                <a:latin typeface="Calibri" pitchFamily="-1" charset="0"/>
              </a:rPr>
              <a:t>Use</a:t>
            </a:r>
          </a:p>
          <a:p>
            <a:r>
              <a:rPr lang="en-GB" sz="1400" dirty="0">
                <a:latin typeface="Calibri" pitchFamily="-1" charset="0"/>
              </a:rPr>
              <a:t>Data</a:t>
            </a:r>
          </a:p>
        </p:txBody>
      </p:sp>
      <p:pic>
        <p:nvPicPr>
          <p:cNvPr id="13" name="Picture 12" descr="Tanya Tidie Ic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28790" y="1928456"/>
            <a:ext cx="817633" cy="1073759"/>
          </a:xfrm>
          <a:prstGeom prst="rect">
            <a:avLst/>
          </a:prstGeom>
        </p:spPr>
      </p:pic>
      <p:pic>
        <p:nvPicPr>
          <p:cNvPr id="14" name="Picture 13" descr="Callie Quartile Ico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4224" y="4063937"/>
            <a:ext cx="774918" cy="950976"/>
          </a:xfrm>
          <a:prstGeom prst="rect">
            <a:avLst/>
          </a:prstGeom>
        </p:spPr>
      </p:pic>
      <p:pic>
        <p:nvPicPr>
          <p:cNvPr id="15" name="Picture 14" descr="Polly Tasker Ico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3411" y="0"/>
            <a:ext cx="987311" cy="1012627"/>
          </a:xfrm>
          <a:prstGeom prst="rect">
            <a:avLst/>
          </a:prstGeom>
        </p:spPr>
      </p:pic>
      <p:sp>
        <p:nvSpPr>
          <p:cNvPr id="16" name="Slide Number Placeholder 2">
            <a:extLst>
              <a:ext uri="{FF2B5EF4-FFF2-40B4-BE49-F238E27FC236}">
                <a16:creationId xmlns:a16="http://schemas.microsoft.com/office/drawing/2014/main" id="{D8AEE255-6A5C-1F47-97C7-E027E73DC22B}"/>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32</a:t>
            </a:fld>
            <a:endParaRPr lang="en-US" sz="1000"/>
          </a:p>
        </p:txBody>
      </p:sp>
    </p:spTree>
    <p:extLst>
      <p:ext uri="{BB962C8B-B14F-4D97-AF65-F5344CB8AC3E}">
        <p14:creationId xmlns:p14="http://schemas.microsoft.com/office/powerpoint/2010/main" val="74200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p:bldP spid="11" grpId="0" animBg="1"/>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3" name="Straight Connector 242">
            <a:extLst>
              <a:ext uri="{FF2B5EF4-FFF2-40B4-BE49-F238E27FC236}">
                <a16:creationId xmlns:a16="http://schemas.microsoft.com/office/drawing/2014/main" id="{B578B00B-C43E-C648-9FC6-FB71B5DAB800}"/>
              </a:ext>
            </a:extLst>
          </p:cNvPr>
          <p:cNvCxnSpPr>
            <a:cxnSpLocks/>
            <a:stCxn id="241" idx="1"/>
          </p:cNvCxnSpPr>
          <p:nvPr/>
        </p:nvCxnSpPr>
        <p:spPr bwMode="auto">
          <a:xfrm flipH="1" flipV="1">
            <a:off x="3573384" y="2318703"/>
            <a:ext cx="832" cy="106118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236" name="Group 235">
            <a:extLst>
              <a:ext uri="{FF2B5EF4-FFF2-40B4-BE49-F238E27FC236}">
                <a16:creationId xmlns:a16="http://schemas.microsoft.com/office/drawing/2014/main" id="{7E79FDA1-9BC3-4740-A22D-CEE2AD3DDA0F}"/>
              </a:ext>
            </a:extLst>
          </p:cNvPr>
          <p:cNvGrpSpPr/>
          <p:nvPr/>
        </p:nvGrpSpPr>
        <p:grpSpPr>
          <a:xfrm>
            <a:off x="1222895" y="3374339"/>
            <a:ext cx="1160032" cy="929955"/>
            <a:chOff x="5454524" y="2009903"/>
            <a:chExt cx="1160032" cy="929955"/>
          </a:xfrm>
        </p:grpSpPr>
        <p:sp>
          <p:nvSpPr>
            <p:cNvPr id="237" name="Can 236">
              <a:extLst>
                <a:ext uri="{FF2B5EF4-FFF2-40B4-BE49-F238E27FC236}">
                  <a16:creationId xmlns:a16="http://schemas.microsoft.com/office/drawing/2014/main" id="{D0347AE2-BB62-4B42-8F9D-EEA2A25F72DF}"/>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38" name="Multidocument 237">
              <a:extLst>
                <a:ext uri="{FF2B5EF4-FFF2-40B4-BE49-F238E27FC236}">
                  <a16:creationId xmlns:a16="http://schemas.microsoft.com/office/drawing/2014/main" id="{B2647DA8-8496-B542-B133-1A98A1779CDE}"/>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239" name="Straight Connector 238">
            <a:extLst>
              <a:ext uri="{FF2B5EF4-FFF2-40B4-BE49-F238E27FC236}">
                <a16:creationId xmlns:a16="http://schemas.microsoft.com/office/drawing/2014/main" id="{8A2A9A33-5982-054F-B00C-F9D7E77E7B9E}"/>
              </a:ext>
            </a:extLst>
          </p:cNvPr>
          <p:cNvCxnSpPr>
            <a:cxnSpLocks/>
            <a:stCxn id="237" idx="1"/>
          </p:cNvCxnSpPr>
          <p:nvPr/>
        </p:nvCxnSpPr>
        <p:spPr bwMode="auto">
          <a:xfrm flipH="1" flipV="1">
            <a:off x="1802079" y="2313151"/>
            <a:ext cx="832" cy="106118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81" name="Group 180">
            <a:extLst>
              <a:ext uri="{FF2B5EF4-FFF2-40B4-BE49-F238E27FC236}">
                <a16:creationId xmlns:a16="http://schemas.microsoft.com/office/drawing/2014/main" id="{99278F9B-01B7-134E-A4F2-D2BA10B7AA39}"/>
              </a:ext>
            </a:extLst>
          </p:cNvPr>
          <p:cNvGrpSpPr/>
          <p:nvPr/>
        </p:nvGrpSpPr>
        <p:grpSpPr>
          <a:xfrm>
            <a:off x="4750391" y="3366902"/>
            <a:ext cx="1160032" cy="929955"/>
            <a:chOff x="5454524" y="2009903"/>
            <a:chExt cx="1160032" cy="929955"/>
          </a:xfrm>
        </p:grpSpPr>
        <p:sp>
          <p:nvSpPr>
            <p:cNvPr id="182" name="Can 181">
              <a:extLst>
                <a:ext uri="{FF2B5EF4-FFF2-40B4-BE49-F238E27FC236}">
                  <a16:creationId xmlns:a16="http://schemas.microsoft.com/office/drawing/2014/main" id="{021B0C40-4883-9C47-88F0-94106F894434}"/>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83" name="Multidocument 182">
              <a:extLst>
                <a:ext uri="{FF2B5EF4-FFF2-40B4-BE49-F238E27FC236}">
                  <a16:creationId xmlns:a16="http://schemas.microsoft.com/office/drawing/2014/main" id="{E60E3FAF-8A31-E242-93BC-01015D1957E2}"/>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184" name="Straight Connector 183">
            <a:extLst>
              <a:ext uri="{FF2B5EF4-FFF2-40B4-BE49-F238E27FC236}">
                <a16:creationId xmlns:a16="http://schemas.microsoft.com/office/drawing/2014/main" id="{784C5C46-0C65-D14E-979B-71BB473BB2F7}"/>
              </a:ext>
            </a:extLst>
          </p:cNvPr>
          <p:cNvCxnSpPr>
            <a:cxnSpLocks/>
            <a:stCxn id="182" idx="1"/>
          </p:cNvCxnSpPr>
          <p:nvPr/>
        </p:nvCxnSpPr>
        <p:spPr bwMode="auto">
          <a:xfrm flipH="1" flipV="1">
            <a:off x="5329575" y="2305714"/>
            <a:ext cx="832" cy="106118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0" name="Rectangle 19"/>
          <p:cNvSpPr/>
          <p:nvPr/>
        </p:nvSpPr>
        <p:spPr>
          <a:xfrm>
            <a:off x="3618098" y="1189710"/>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1" name="Rectangle 20"/>
          <p:cNvSpPr/>
          <p:nvPr/>
        </p:nvSpPr>
        <p:spPr>
          <a:xfrm>
            <a:off x="3994335" y="1310358"/>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2" name="Rectangle 21"/>
          <p:cNvSpPr/>
          <p:nvPr/>
        </p:nvSpPr>
        <p:spPr bwMode="auto">
          <a:xfrm>
            <a:off x="3633991" y="1224642"/>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3" name="Rectangle 22"/>
          <p:cNvSpPr/>
          <p:nvPr/>
        </p:nvSpPr>
        <p:spPr>
          <a:xfrm>
            <a:off x="3654610" y="1867572"/>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4" name="Round Diagonal Corner Rectangle 23"/>
          <p:cNvSpPr/>
          <p:nvPr/>
        </p:nvSpPr>
        <p:spPr>
          <a:xfrm>
            <a:off x="4276928" y="1440534"/>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25" name="Cross 24"/>
          <p:cNvSpPr/>
          <p:nvPr/>
        </p:nvSpPr>
        <p:spPr>
          <a:xfrm>
            <a:off x="4276928" y="1589758"/>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26" name="Group 4"/>
          <p:cNvGrpSpPr>
            <a:grpSpLocks/>
          </p:cNvGrpSpPr>
          <p:nvPr/>
        </p:nvGrpSpPr>
        <p:grpSpPr bwMode="auto">
          <a:xfrm>
            <a:off x="4108653" y="1669142"/>
            <a:ext cx="42863" cy="79375"/>
            <a:chOff x="603250" y="4737100"/>
            <a:chExt cx="355600" cy="654050"/>
          </a:xfrm>
        </p:grpSpPr>
        <p:sp>
          <p:nvSpPr>
            <p:cNvPr id="27" name="Delay 26"/>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28" name="Oval 27"/>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29" name="Group 4"/>
          <p:cNvGrpSpPr>
            <a:grpSpLocks/>
          </p:cNvGrpSpPr>
          <p:nvPr/>
        </p:nvGrpSpPr>
        <p:grpSpPr bwMode="auto">
          <a:xfrm>
            <a:off x="4141973" y="1415134"/>
            <a:ext cx="44450" cy="85725"/>
            <a:chOff x="603250" y="4737100"/>
            <a:chExt cx="355600" cy="654050"/>
          </a:xfrm>
        </p:grpSpPr>
        <p:sp>
          <p:nvSpPr>
            <p:cNvPr id="30" name="Delay 29"/>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31" name="Oval 30"/>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32" name="Straight Connector 31"/>
          <p:cNvCxnSpPr>
            <a:stCxn id="30" idx="2"/>
            <a:endCxn id="24" idx="2"/>
          </p:cNvCxnSpPr>
          <p:nvPr/>
        </p:nvCxnSpPr>
        <p:spPr bwMode="auto">
          <a:xfrm>
            <a:off x="4186441" y="1469117"/>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33" name="Straight Connector 32"/>
          <p:cNvCxnSpPr>
            <a:stCxn id="25" idx="0"/>
            <a:endCxn id="24" idx="1"/>
          </p:cNvCxnSpPr>
          <p:nvPr/>
        </p:nvCxnSpPr>
        <p:spPr bwMode="auto">
          <a:xfrm flipH="1" flipV="1">
            <a:off x="4307073" y="1504033"/>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34" name="Straight Connector 33"/>
          <p:cNvCxnSpPr>
            <a:stCxn id="25" idx="2"/>
            <a:endCxn id="27" idx="2"/>
          </p:cNvCxnSpPr>
          <p:nvPr/>
        </p:nvCxnSpPr>
        <p:spPr bwMode="auto">
          <a:xfrm flipH="1">
            <a:off x="4151516" y="1646912"/>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5" name="Rectangle 34"/>
          <p:cNvSpPr/>
          <p:nvPr/>
        </p:nvSpPr>
        <p:spPr>
          <a:xfrm>
            <a:off x="3656198" y="1812009"/>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36" name="Rectangle 35"/>
          <p:cNvSpPr/>
          <p:nvPr/>
        </p:nvSpPr>
        <p:spPr>
          <a:xfrm>
            <a:off x="4522978" y="1313533"/>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37" name="Rectangle 36"/>
          <p:cNvSpPr/>
          <p:nvPr/>
        </p:nvSpPr>
        <p:spPr>
          <a:xfrm>
            <a:off x="3994353" y="1308770"/>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38" name="Rectangle 37"/>
          <p:cNvSpPr/>
          <p:nvPr/>
        </p:nvSpPr>
        <p:spPr>
          <a:xfrm>
            <a:off x="4524577" y="1351633"/>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9" name="Rectangle 38"/>
          <p:cNvSpPr/>
          <p:nvPr/>
        </p:nvSpPr>
        <p:spPr>
          <a:xfrm>
            <a:off x="4543610" y="1389733"/>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0" name="Rectangle 39"/>
          <p:cNvSpPr/>
          <p:nvPr/>
        </p:nvSpPr>
        <p:spPr>
          <a:xfrm>
            <a:off x="3654613" y="1318296"/>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41" name="Group 193"/>
          <p:cNvGrpSpPr>
            <a:grpSpLocks/>
          </p:cNvGrpSpPr>
          <p:nvPr/>
        </p:nvGrpSpPr>
        <p:grpSpPr bwMode="auto">
          <a:xfrm>
            <a:off x="3668898" y="1342117"/>
            <a:ext cx="252412" cy="369887"/>
            <a:chOff x="552317" y="2476596"/>
            <a:chExt cx="701871" cy="1650326"/>
          </a:xfrm>
        </p:grpSpPr>
        <p:grpSp>
          <p:nvGrpSpPr>
            <p:cNvPr id="42" name="Group 218"/>
            <p:cNvGrpSpPr>
              <a:grpSpLocks/>
            </p:cNvGrpSpPr>
            <p:nvPr/>
          </p:nvGrpSpPr>
          <p:grpSpPr bwMode="auto">
            <a:xfrm>
              <a:off x="552317" y="2476596"/>
              <a:ext cx="692981" cy="531812"/>
              <a:chOff x="1933176" y="4572069"/>
              <a:chExt cx="813220" cy="531812"/>
            </a:xfrm>
          </p:grpSpPr>
          <p:sp>
            <p:nvSpPr>
              <p:cNvPr id="53" name="Rectangle 52"/>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4" name="Rectangle 53"/>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5" name="Rectangle 54"/>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6" name="Rectangle 55"/>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43" name="Group 218"/>
            <p:cNvGrpSpPr>
              <a:grpSpLocks/>
            </p:cNvGrpSpPr>
            <p:nvPr/>
          </p:nvGrpSpPr>
          <p:grpSpPr bwMode="auto">
            <a:xfrm>
              <a:off x="559469" y="3064221"/>
              <a:ext cx="690274" cy="404812"/>
              <a:chOff x="1936353" y="4699069"/>
              <a:chExt cx="810043" cy="404812"/>
            </a:xfrm>
          </p:grpSpPr>
          <p:sp>
            <p:nvSpPr>
              <p:cNvPr id="50" name="Rectangle 49"/>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1" name="Rectangle 50"/>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2" name="Rectangle 51"/>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44" name="Group 218"/>
            <p:cNvGrpSpPr>
              <a:grpSpLocks/>
            </p:cNvGrpSpPr>
            <p:nvPr/>
          </p:nvGrpSpPr>
          <p:grpSpPr bwMode="auto">
            <a:xfrm>
              <a:off x="578418" y="3561833"/>
              <a:ext cx="671326" cy="252412"/>
              <a:chOff x="1958589" y="4851469"/>
              <a:chExt cx="787807" cy="252412"/>
            </a:xfrm>
          </p:grpSpPr>
          <p:sp>
            <p:nvSpPr>
              <p:cNvPr id="48" name="Rectangle 47"/>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9" name="Rectangle 48"/>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45" name="Group 218"/>
            <p:cNvGrpSpPr>
              <a:grpSpLocks/>
            </p:cNvGrpSpPr>
            <p:nvPr/>
          </p:nvGrpSpPr>
          <p:grpSpPr bwMode="auto">
            <a:xfrm>
              <a:off x="582862" y="3874510"/>
              <a:ext cx="671326" cy="252412"/>
              <a:chOff x="1958589" y="4851469"/>
              <a:chExt cx="787807" cy="252412"/>
            </a:xfrm>
          </p:grpSpPr>
          <p:sp>
            <p:nvSpPr>
              <p:cNvPr id="46" name="Rectangle 45"/>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7" name="Rectangle 46"/>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57" name="Rectangle 56"/>
          <p:cNvSpPr/>
          <p:nvPr/>
        </p:nvSpPr>
        <p:spPr bwMode="auto">
          <a:xfrm>
            <a:off x="4584885" y="1396085"/>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8" name="Straight Connector 57"/>
          <p:cNvCxnSpPr/>
          <p:nvPr/>
        </p:nvCxnSpPr>
        <p:spPr bwMode="auto">
          <a:xfrm>
            <a:off x="4722998" y="1359579"/>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9" name="Straight Connector 58"/>
          <p:cNvCxnSpPr/>
          <p:nvPr/>
        </p:nvCxnSpPr>
        <p:spPr bwMode="auto">
          <a:xfrm flipH="1">
            <a:off x="4543610" y="156435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0" name="Straight Connector 59"/>
          <p:cNvCxnSpPr/>
          <p:nvPr/>
        </p:nvCxnSpPr>
        <p:spPr bwMode="auto">
          <a:xfrm flipH="1">
            <a:off x="4543610" y="159928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1" name="Straight Connector 60"/>
          <p:cNvCxnSpPr/>
          <p:nvPr/>
        </p:nvCxnSpPr>
        <p:spPr bwMode="auto">
          <a:xfrm flipH="1">
            <a:off x="4543610" y="1632620"/>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2" name="Straight Connector 61"/>
          <p:cNvCxnSpPr/>
          <p:nvPr/>
        </p:nvCxnSpPr>
        <p:spPr bwMode="auto">
          <a:xfrm flipH="1">
            <a:off x="4543610" y="1667545"/>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3" name="Straight Connector 62"/>
          <p:cNvCxnSpPr/>
          <p:nvPr/>
        </p:nvCxnSpPr>
        <p:spPr bwMode="auto">
          <a:xfrm flipH="1">
            <a:off x="4543610" y="170088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4" name="Straight Connector 63"/>
          <p:cNvCxnSpPr/>
          <p:nvPr/>
        </p:nvCxnSpPr>
        <p:spPr bwMode="auto">
          <a:xfrm flipH="1">
            <a:off x="4543610" y="173580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5" name="Straight Connector 64"/>
          <p:cNvCxnSpPr/>
          <p:nvPr/>
        </p:nvCxnSpPr>
        <p:spPr bwMode="auto">
          <a:xfrm flipH="1">
            <a:off x="4542023" y="142783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6" name="Straight Connector 65"/>
          <p:cNvCxnSpPr/>
          <p:nvPr/>
        </p:nvCxnSpPr>
        <p:spPr bwMode="auto">
          <a:xfrm flipH="1">
            <a:off x="4542023" y="1461170"/>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7" name="Straight Connector 66"/>
          <p:cNvCxnSpPr/>
          <p:nvPr/>
        </p:nvCxnSpPr>
        <p:spPr bwMode="auto">
          <a:xfrm flipH="1">
            <a:off x="4542023" y="1496095"/>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8" name="Straight Connector 67"/>
          <p:cNvCxnSpPr/>
          <p:nvPr/>
        </p:nvCxnSpPr>
        <p:spPr bwMode="auto">
          <a:xfrm flipH="1">
            <a:off x="4542023" y="152943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9" name="Straight Connector 68"/>
          <p:cNvCxnSpPr/>
          <p:nvPr/>
        </p:nvCxnSpPr>
        <p:spPr bwMode="auto">
          <a:xfrm>
            <a:off x="4570598" y="1359579"/>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70" name="Group 97"/>
          <p:cNvGrpSpPr>
            <a:grpSpLocks/>
          </p:cNvGrpSpPr>
          <p:nvPr/>
        </p:nvGrpSpPr>
        <p:grpSpPr bwMode="auto">
          <a:xfrm>
            <a:off x="4546803" y="1389735"/>
            <a:ext cx="23813" cy="25400"/>
            <a:chOff x="8112931" y="3217866"/>
            <a:chExt cx="110967" cy="110967"/>
          </a:xfrm>
        </p:grpSpPr>
        <p:sp>
          <p:nvSpPr>
            <p:cNvPr id="71" name="Oval 70"/>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2" name="Oval 71"/>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3" name="Group 98"/>
          <p:cNvGrpSpPr>
            <a:grpSpLocks/>
          </p:cNvGrpSpPr>
          <p:nvPr/>
        </p:nvGrpSpPr>
        <p:grpSpPr bwMode="auto">
          <a:xfrm>
            <a:off x="4546803" y="1399259"/>
            <a:ext cx="23813" cy="23812"/>
            <a:chOff x="8112931" y="3217866"/>
            <a:chExt cx="110967" cy="110967"/>
          </a:xfrm>
        </p:grpSpPr>
        <p:sp>
          <p:nvSpPr>
            <p:cNvPr id="74" name="Oval 73"/>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5" name="Oval 74"/>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6" name="Group 101"/>
          <p:cNvGrpSpPr>
            <a:grpSpLocks/>
          </p:cNvGrpSpPr>
          <p:nvPr/>
        </p:nvGrpSpPr>
        <p:grpSpPr bwMode="auto">
          <a:xfrm>
            <a:off x="4546803" y="1432596"/>
            <a:ext cx="23813" cy="25400"/>
            <a:chOff x="8112931" y="3217866"/>
            <a:chExt cx="110967" cy="110967"/>
          </a:xfrm>
        </p:grpSpPr>
        <p:sp>
          <p:nvSpPr>
            <p:cNvPr id="77" name="Oval 76"/>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8" name="Oval 77"/>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9" name="Group 104"/>
          <p:cNvGrpSpPr>
            <a:grpSpLocks/>
          </p:cNvGrpSpPr>
          <p:nvPr/>
        </p:nvGrpSpPr>
        <p:grpSpPr bwMode="auto">
          <a:xfrm>
            <a:off x="4546803" y="1467529"/>
            <a:ext cx="23813" cy="23813"/>
            <a:chOff x="8112931" y="3217866"/>
            <a:chExt cx="110967" cy="110967"/>
          </a:xfrm>
        </p:grpSpPr>
        <p:sp>
          <p:nvSpPr>
            <p:cNvPr id="80" name="Oval 79"/>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1" name="Oval 80"/>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82" name="Rectangle 81"/>
          <p:cNvSpPr/>
          <p:nvPr/>
        </p:nvSpPr>
        <p:spPr bwMode="auto">
          <a:xfrm>
            <a:off x="3681616" y="1878683"/>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3" name="Rectangle 82"/>
          <p:cNvSpPr/>
          <p:nvPr/>
        </p:nvSpPr>
        <p:spPr bwMode="auto">
          <a:xfrm>
            <a:off x="3849873" y="1877104"/>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4" name="Rectangle 83"/>
          <p:cNvSpPr/>
          <p:nvPr/>
        </p:nvSpPr>
        <p:spPr bwMode="auto">
          <a:xfrm>
            <a:off x="4262623" y="1878692"/>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5" name="Rectangle 84"/>
          <p:cNvSpPr/>
          <p:nvPr/>
        </p:nvSpPr>
        <p:spPr bwMode="auto">
          <a:xfrm>
            <a:off x="4626160" y="1875509"/>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6" name="Rounded Rectangle 85"/>
          <p:cNvSpPr/>
          <p:nvPr/>
        </p:nvSpPr>
        <p:spPr>
          <a:xfrm>
            <a:off x="4716296" y="1817585"/>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87" name="Straight Connector 86"/>
          <p:cNvCxnSpPr/>
          <p:nvPr/>
        </p:nvCxnSpPr>
        <p:spPr bwMode="auto">
          <a:xfrm flipH="1">
            <a:off x="3654610" y="1902495"/>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8" name="Straight Connector 87"/>
          <p:cNvCxnSpPr/>
          <p:nvPr/>
        </p:nvCxnSpPr>
        <p:spPr bwMode="auto">
          <a:xfrm flipH="1">
            <a:off x="3654610" y="1937420"/>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9" name="Straight Connector 88"/>
          <p:cNvCxnSpPr/>
          <p:nvPr/>
        </p:nvCxnSpPr>
        <p:spPr bwMode="auto">
          <a:xfrm flipH="1">
            <a:off x="3654610" y="197075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0" name="Straight Connector 89"/>
          <p:cNvCxnSpPr/>
          <p:nvPr/>
        </p:nvCxnSpPr>
        <p:spPr bwMode="auto">
          <a:xfrm flipH="1">
            <a:off x="3654610" y="200568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1" name="Straight Connector 90"/>
          <p:cNvCxnSpPr>
            <a:stCxn id="23" idx="0"/>
            <a:endCxn id="23" idx="2"/>
          </p:cNvCxnSpPr>
          <p:nvPr/>
        </p:nvCxnSpPr>
        <p:spPr bwMode="auto">
          <a:xfrm>
            <a:off x="4245160" y="1867572"/>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2" name="Straight Connector 91"/>
          <p:cNvCxnSpPr/>
          <p:nvPr/>
        </p:nvCxnSpPr>
        <p:spPr bwMode="auto">
          <a:xfrm>
            <a:off x="4605523" y="1864404"/>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3" name="Straight Connector 92"/>
          <p:cNvCxnSpPr/>
          <p:nvPr/>
        </p:nvCxnSpPr>
        <p:spPr bwMode="auto">
          <a:xfrm>
            <a:off x="3837173" y="1869167"/>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94" name="Rectangle 93"/>
          <p:cNvSpPr/>
          <p:nvPr/>
        </p:nvSpPr>
        <p:spPr bwMode="auto">
          <a:xfrm>
            <a:off x="4540442" y="1361158"/>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5" name="Rectangle 94"/>
          <p:cNvSpPr/>
          <p:nvPr/>
        </p:nvSpPr>
        <p:spPr>
          <a:xfrm>
            <a:off x="3656216" y="1308770"/>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grpSp>
        <p:nvGrpSpPr>
          <p:cNvPr id="96" name="Group 27668"/>
          <p:cNvGrpSpPr>
            <a:grpSpLocks/>
          </p:cNvGrpSpPr>
          <p:nvPr/>
        </p:nvGrpSpPr>
        <p:grpSpPr bwMode="auto">
          <a:xfrm>
            <a:off x="990441" y="1200822"/>
            <a:ext cx="1228725" cy="863600"/>
            <a:chOff x="640045" y="3157538"/>
            <a:chExt cx="1228725" cy="863600"/>
          </a:xfrm>
        </p:grpSpPr>
        <p:sp>
          <p:nvSpPr>
            <p:cNvPr id="97" name="Rectangle 96"/>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8" name="Rectangle 97"/>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9" name="Rectangle 98"/>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0" name="Rectangle 99"/>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1" name="Rectangle 100"/>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2" name="Rectangle 101"/>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3" name="Rectangle 102"/>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4" name="Rectangle 103"/>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5" name="Rectangle 104"/>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6" name="Rectangle 105"/>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7" name="Rectangle 106"/>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8" name="Rectangle 107"/>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9" name="Rectangle 108"/>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0" name="Rectangle 109"/>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11" name="Group 294"/>
            <p:cNvGrpSpPr>
              <a:grpSpLocks/>
            </p:cNvGrpSpPr>
            <p:nvPr/>
          </p:nvGrpSpPr>
          <p:grpSpPr bwMode="auto">
            <a:xfrm>
              <a:off x="997419" y="3522291"/>
              <a:ext cx="496710" cy="257828"/>
              <a:chOff x="339996" y="3313113"/>
              <a:chExt cx="1120775" cy="655637"/>
            </a:xfrm>
          </p:grpSpPr>
          <p:sp>
            <p:nvSpPr>
              <p:cNvPr id="112" name="Rectangle 111"/>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13" name="Straight Connector 112"/>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14" name="Straight Connector 113"/>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15" name="Rectangle 114"/>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Rectangle 115"/>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7" name="Rectangle 116"/>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8" name="Rectangle 117"/>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119" name="Group 27669"/>
          <p:cNvGrpSpPr>
            <a:grpSpLocks/>
          </p:cNvGrpSpPr>
          <p:nvPr/>
        </p:nvGrpSpPr>
        <p:grpSpPr bwMode="auto">
          <a:xfrm>
            <a:off x="2289011" y="1203996"/>
            <a:ext cx="1228725" cy="863600"/>
            <a:chOff x="1938138" y="3160713"/>
            <a:chExt cx="1228725" cy="863600"/>
          </a:xfrm>
        </p:grpSpPr>
        <p:sp>
          <p:nvSpPr>
            <p:cNvPr id="120" name="Rectangle 119"/>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1" name="Rectangle 120"/>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2" name="Rectangle 121"/>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3" name="Rectangle 122"/>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4" name="Rectangle 123"/>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5" name="Rectangle 124"/>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6" name="Rectangle 125"/>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7" name="Rectangle 126"/>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8" name="Rectangle 127"/>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9" name="Rectangle 128"/>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0" name="Rectangle 129"/>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1" name="Rectangle 130"/>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2" name="Rectangle 131"/>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3" name="Rectangle 132"/>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34" name="Group 309"/>
            <p:cNvGrpSpPr>
              <a:grpSpLocks/>
            </p:cNvGrpSpPr>
            <p:nvPr/>
          </p:nvGrpSpPr>
          <p:grpSpPr bwMode="auto">
            <a:xfrm>
              <a:off x="2285349" y="3540221"/>
              <a:ext cx="496710" cy="257828"/>
              <a:chOff x="339996" y="3313113"/>
              <a:chExt cx="1120775" cy="655637"/>
            </a:xfrm>
          </p:grpSpPr>
          <p:sp>
            <p:nvSpPr>
              <p:cNvPr id="142" name="Rectangle 141"/>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43" name="Straight Connector 142"/>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44" name="Straight Connector 143"/>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45" name="Rectangle 144"/>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6" name="Rectangle 145"/>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7" name="Rectangle 146"/>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8" name="Rectangle 147"/>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35" name="Group 317"/>
            <p:cNvGrpSpPr>
              <a:grpSpLocks/>
            </p:cNvGrpSpPr>
            <p:nvPr/>
          </p:nvGrpSpPr>
          <p:grpSpPr bwMode="auto">
            <a:xfrm>
              <a:off x="2178131" y="3451412"/>
              <a:ext cx="705511" cy="403412"/>
              <a:chOff x="2984959" y="3302000"/>
              <a:chExt cx="1120775" cy="660400"/>
            </a:xfrm>
          </p:grpSpPr>
          <p:sp>
            <p:nvSpPr>
              <p:cNvPr id="136" name="Rectangle 135"/>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7" name="Rectangle 136"/>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8" name="Rectangle 137"/>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9" name="Rectangle 138"/>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0" name="Rectangle 139"/>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1" name="Rectangle 140"/>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224" name="Group 223"/>
          <p:cNvGrpSpPr/>
          <p:nvPr/>
        </p:nvGrpSpPr>
        <p:grpSpPr>
          <a:xfrm>
            <a:off x="4987863" y="1221298"/>
            <a:ext cx="1339754" cy="804299"/>
            <a:chOff x="6424509" y="864237"/>
            <a:chExt cx="1339754" cy="804299"/>
          </a:xfrm>
        </p:grpSpPr>
        <p:grpSp>
          <p:nvGrpSpPr>
            <p:cNvPr id="152" name="Group 151"/>
            <p:cNvGrpSpPr/>
            <p:nvPr/>
          </p:nvGrpSpPr>
          <p:grpSpPr>
            <a:xfrm>
              <a:off x="6424509" y="864237"/>
              <a:ext cx="1339754" cy="804299"/>
              <a:chOff x="4469034" y="1141802"/>
              <a:chExt cx="1270000" cy="566737"/>
            </a:xfrm>
          </p:grpSpPr>
          <p:sp>
            <p:nvSpPr>
              <p:cNvPr id="153" name="Rectangle 152"/>
              <p:cNvSpPr/>
              <p:nvPr/>
            </p:nvSpPr>
            <p:spPr bwMode="auto">
              <a:xfrm>
                <a:off x="4469034" y="1141802"/>
                <a:ext cx="1270000" cy="566737"/>
              </a:xfrm>
              <a:prstGeom prst="rect">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rgbClr val="1F497D"/>
                  </a:solidFill>
                  <a:latin typeface="Calibri"/>
                  <a:cs typeface="Calibri"/>
                </a:endParaRPr>
              </a:p>
            </p:txBody>
          </p:sp>
          <p:sp>
            <p:nvSpPr>
              <p:cNvPr id="154" name="Rounded Rectangle 153"/>
              <p:cNvSpPr/>
              <p:nvPr/>
            </p:nvSpPr>
            <p:spPr bwMode="auto">
              <a:xfrm>
                <a:off x="4542059" y="1183473"/>
                <a:ext cx="1123950" cy="469106"/>
              </a:xfrm>
              <a:prstGeom prst="round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rgbClr val="1F497D"/>
                  </a:solidFill>
                  <a:latin typeface="Calibri"/>
                  <a:cs typeface="Calibri"/>
                </a:endParaRPr>
              </a:p>
            </p:txBody>
          </p:sp>
        </p:grpSp>
        <p:sp>
          <p:nvSpPr>
            <p:cNvPr id="155" name="Rectangle 154"/>
            <p:cNvSpPr/>
            <p:nvPr/>
          </p:nvSpPr>
          <p:spPr>
            <a:xfrm>
              <a:off x="6758817" y="1079303"/>
              <a:ext cx="681037" cy="91679"/>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dirty="0">
                <a:solidFill>
                  <a:srgbClr val="1F497D"/>
                </a:solidFill>
                <a:latin typeface="Calibri"/>
                <a:cs typeface="Calibri"/>
              </a:endParaRPr>
            </a:p>
          </p:txBody>
        </p:sp>
        <p:sp>
          <p:nvSpPr>
            <p:cNvPr id="156" name="Rounded Rectangle 155"/>
            <p:cNvSpPr/>
            <p:nvPr/>
          </p:nvSpPr>
          <p:spPr>
            <a:xfrm>
              <a:off x="6959556" y="1369214"/>
              <a:ext cx="310009" cy="149993"/>
            </a:xfrm>
            <a:prstGeom prst="round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800" dirty="0">
                  <a:solidFill>
                    <a:srgbClr val="EEECE1"/>
                  </a:solidFill>
                  <a:latin typeface="Calibri"/>
                  <a:cs typeface="Calibri"/>
                </a:rPr>
                <a:t>Search</a:t>
              </a:r>
            </a:p>
          </p:txBody>
        </p:sp>
      </p:grpSp>
      <p:cxnSp>
        <p:nvCxnSpPr>
          <p:cNvPr id="157" name="Straight Connector 156"/>
          <p:cNvCxnSpPr>
            <a:stCxn id="153" idx="2"/>
            <a:endCxn id="201" idx="0"/>
          </p:cNvCxnSpPr>
          <p:nvPr/>
        </p:nvCxnSpPr>
        <p:spPr bwMode="auto">
          <a:xfrm flipH="1">
            <a:off x="5657088" y="2025597"/>
            <a:ext cx="665" cy="21568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97" name="Rectangle 196"/>
          <p:cNvSpPr/>
          <p:nvPr/>
        </p:nvSpPr>
        <p:spPr>
          <a:xfrm>
            <a:off x="1561592" y="2246962"/>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98" name="Rectangle 197"/>
          <p:cNvSpPr/>
          <p:nvPr/>
        </p:nvSpPr>
        <p:spPr>
          <a:xfrm>
            <a:off x="2858826" y="2241002"/>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99" name="Rectangle 198"/>
          <p:cNvSpPr/>
          <p:nvPr/>
        </p:nvSpPr>
        <p:spPr>
          <a:xfrm>
            <a:off x="4204112" y="2245052"/>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0" name="Rectangle 199"/>
          <p:cNvSpPr/>
          <p:nvPr/>
        </p:nvSpPr>
        <p:spPr>
          <a:xfrm>
            <a:off x="5513775" y="2243160"/>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1" name="Rectangle 200"/>
          <p:cNvSpPr/>
          <p:nvPr/>
        </p:nvSpPr>
        <p:spPr>
          <a:xfrm>
            <a:off x="5617089" y="2241270"/>
            <a:ext cx="80003" cy="6999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03" name="Straight Connector 202"/>
          <p:cNvCxnSpPr>
            <a:stCxn id="120" idx="2"/>
            <a:endCxn id="198" idx="0"/>
          </p:cNvCxnSpPr>
          <p:nvPr/>
        </p:nvCxnSpPr>
        <p:spPr bwMode="auto">
          <a:xfrm flipH="1">
            <a:off x="2898822" y="2067596"/>
            <a:ext cx="4551" cy="17340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04" name="Straight Connector 203"/>
          <p:cNvCxnSpPr>
            <a:stCxn id="20" idx="2"/>
            <a:endCxn id="199" idx="0"/>
          </p:cNvCxnSpPr>
          <p:nvPr/>
        </p:nvCxnSpPr>
        <p:spPr bwMode="auto">
          <a:xfrm>
            <a:off x="4240398" y="2064429"/>
            <a:ext cx="3700" cy="18063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05" name="Straight Connector 204"/>
          <p:cNvCxnSpPr>
            <a:stCxn id="97" idx="2"/>
            <a:endCxn id="197" idx="0"/>
          </p:cNvCxnSpPr>
          <p:nvPr/>
        </p:nvCxnSpPr>
        <p:spPr bwMode="auto">
          <a:xfrm flipH="1">
            <a:off x="1601578" y="2064421"/>
            <a:ext cx="3210" cy="18254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96" name="Rounded Rectangle 20"/>
          <p:cNvSpPr>
            <a:spLocks noChangeArrowheads="1"/>
          </p:cNvSpPr>
          <p:nvPr/>
        </p:nvSpPr>
        <p:spPr bwMode="auto">
          <a:xfrm>
            <a:off x="967186" y="2252426"/>
            <a:ext cx="5395114" cy="324911"/>
          </a:xfrm>
          <a:prstGeom prst="roundRect">
            <a:avLst>
              <a:gd name="adj" fmla="val 16667"/>
            </a:avLst>
          </a:prstGeom>
          <a:solidFill>
            <a:srgbClr val="71CCDC"/>
          </a:solidFill>
          <a:ln w="38100">
            <a:solidFill>
              <a:srgbClr val="47A1B6"/>
            </a:solidFill>
            <a:round/>
            <a:headEnd/>
            <a:tailEnd/>
          </a:ln>
          <a:effectLst>
            <a:outerShdw dist="23000" dir="5400000" rotWithShape="0">
              <a:srgbClr val="000000">
                <a:alpha val="34998"/>
              </a:srgbClr>
            </a:outerShdw>
          </a:effectLst>
        </p:spPr>
        <p:txBody>
          <a:bodyPr anchor="ctr"/>
          <a:lstStyle/>
          <a:p>
            <a:pPr algn="ctr" eaLnBrk="0" hangingPunct="0"/>
            <a:r>
              <a:rPr lang="en-GB" sz="1600" dirty="0">
                <a:solidFill>
                  <a:srgbClr val="1F497D"/>
                </a:solidFill>
                <a:latin typeface="Calibri" charset="0"/>
              </a:rPr>
              <a:t>Open Metadata Access Services</a:t>
            </a:r>
          </a:p>
        </p:txBody>
      </p:sp>
      <p:sp>
        <p:nvSpPr>
          <p:cNvPr id="173" name="Title 1">
            <a:extLst>
              <a:ext uri="{FF2B5EF4-FFF2-40B4-BE49-F238E27FC236}">
                <a16:creationId xmlns:a16="http://schemas.microsoft.com/office/drawing/2014/main" id="{78E1EC8D-CFA7-4DAC-A8BA-24088B248607}"/>
              </a:ext>
            </a:extLst>
          </p:cNvPr>
          <p:cNvSpPr>
            <a:spLocks noGrp="1"/>
          </p:cNvSpPr>
          <p:nvPr>
            <p:ph type="title"/>
          </p:nvPr>
        </p:nvSpPr>
        <p:spPr/>
        <p:txBody>
          <a:bodyPr/>
          <a:lstStyle/>
          <a:p>
            <a:r>
              <a:rPr lang="en-GB" dirty="0"/>
              <a:t>Minimising integration costs</a:t>
            </a:r>
          </a:p>
        </p:txBody>
      </p:sp>
      <p:sp>
        <p:nvSpPr>
          <p:cNvPr id="149" name="Slide Number Placeholder 148">
            <a:extLst>
              <a:ext uri="{FF2B5EF4-FFF2-40B4-BE49-F238E27FC236}">
                <a16:creationId xmlns:a16="http://schemas.microsoft.com/office/drawing/2014/main" id="{9CADFE82-4C2A-9B49-A815-44EDB4E05BF5}"/>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33</a:t>
            </a:fld>
            <a:endParaRPr lang="en-US" sz="1000"/>
          </a:p>
        </p:txBody>
      </p:sp>
      <p:sp>
        <p:nvSpPr>
          <p:cNvPr id="171" name="Rounded Rectangle 20">
            <a:extLst>
              <a:ext uri="{FF2B5EF4-FFF2-40B4-BE49-F238E27FC236}">
                <a16:creationId xmlns:a16="http://schemas.microsoft.com/office/drawing/2014/main" id="{938CEE30-E141-C84D-87A7-C7A3F1E4456A}"/>
              </a:ext>
            </a:extLst>
          </p:cNvPr>
          <p:cNvSpPr>
            <a:spLocks noChangeArrowheads="1"/>
          </p:cNvSpPr>
          <p:nvPr/>
        </p:nvSpPr>
        <p:spPr bwMode="auto">
          <a:xfrm>
            <a:off x="967185" y="2606259"/>
            <a:ext cx="5395115" cy="324911"/>
          </a:xfrm>
          <a:prstGeom prst="roundRect">
            <a:avLst>
              <a:gd name="adj" fmla="val 16667"/>
            </a:avLst>
          </a:prstGeom>
          <a:solidFill>
            <a:srgbClr val="71CCDC"/>
          </a:solidFill>
          <a:ln w="38100">
            <a:solidFill>
              <a:srgbClr val="47A1B6"/>
            </a:solidFill>
            <a:round/>
            <a:headEnd/>
            <a:tailEnd/>
          </a:ln>
          <a:effectLst>
            <a:outerShdw dist="23000" dir="5400000" rotWithShape="0">
              <a:srgbClr val="47A1B6">
                <a:alpha val="35000"/>
              </a:srgbClr>
            </a:outerShdw>
          </a:effectLst>
        </p:spPr>
        <p:txBody>
          <a:bodyPr anchor="ctr"/>
          <a:lstStyle/>
          <a:p>
            <a:pPr algn="ctr" eaLnBrk="0" hangingPunct="0"/>
            <a:r>
              <a:rPr lang="en-GB" sz="1600" dirty="0">
                <a:solidFill>
                  <a:srgbClr val="1F497D"/>
                </a:solidFill>
                <a:latin typeface="Calibri" charset="0"/>
              </a:rPr>
              <a:t>Open Metadata Repository Services</a:t>
            </a:r>
          </a:p>
        </p:txBody>
      </p:sp>
      <p:grpSp>
        <p:nvGrpSpPr>
          <p:cNvPr id="240" name="Group 239">
            <a:extLst>
              <a:ext uri="{FF2B5EF4-FFF2-40B4-BE49-F238E27FC236}">
                <a16:creationId xmlns:a16="http://schemas.microsoft.com/office/drawing/2014/main" id="{36E7906C-D4B8-7D4F-9EB0-999958E32789}"/>
              </a:ext>
            </a:extLst>
          </p:cNvPr>
          <p:cNvGrpSpPr/>
          <p:nvPr/>
        </p:nvGrpSpPr>
        <p:grpSpPr>
          <a:xfrm>
            <a:off x="2994200" y="3379891"/>
            <a:ext cx="1160032" cy="929955"/>
            <a:chOff x="5454524" y="2009903"/>
            <a:chExt cx="1160032" cy="929955"/>
          </a:xfrm>
        </p:grpSpPr>
        <p:sp>
          <p:nvSpPr>
            <p:cNvPr id="241" name="Can 240">
              <a:extLst>
                <a:ext uri="{FF2B5EF4-FFF2-40B4-BE49-F238E27FC236}">
                  <a16:creationId xmlns:a16="http://schemas.microsoft.com/office/drawing/2014/main" id="{E1791BBD-29FC-A242-8464-D9F9307F7BA5}"/>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42" name="Multidocument 241">
              <a:extLst>
                <a:ext uri="{FF2B5EF4-FFF2-40B4-BE49-F238E27FC236}">
                  <a16:creationId xmlns:a16="http://schemas.microsoft.com/office/drawing/2014/main" id="{235D2E84-6B38-2240-8B71-449C3DB8AF8E}"/>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sp>
        <p:nvSpPr>
          <p:cNvPr id="2" name="Left-Right Arrow 1">
            <a:extLst>
              <a:ext uri="{FF2B5EF4-FFF2-40B4-BE49-F238E27FC236}">
                <a16:creationId xmlns:a16="http://schemas.microsoft.com/office/drawing/2014/main" id="{97563B0C-F320-6349-A32F-837810A51C1D}"/>
              </a:ext>
            </a:extLst>
          </p:cNvPr>
          <p:cNvSpPr/>
          <p:nvPr/>
        </p:nvSpPr>
        <p:spPr>
          <a:xfrm>
            <a:off x="6920564" y="2659515"/>
            <a:ext cx="1636218" cy="245722"/>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3" name="Down Arrow 2">
            <a:extLst>
              <a:ext uri="{FF2B5EF4-FFF2-40B4-BE49-F238E27FC236}">
                <a16:creationId xmlns:a16="http://schemas.microsoft.com/office/drawing/2014/main" id="{5F448106-A330-0D4E-9C43-A25D05B93D24}"/>
              </a:ext>
            </a:extLst>
          </p:cNvPr>
          <p:cNvSpPr/>
          <p:nvPr/>
        </p:nvSpPr>
        <p:spPr>
          <a:xfrm>
            <a:off x="7242912" y="1311902"/>
            <a:ext cx="262957" cy="1260471"/>
          </a:xfrm>
          <a:prstGeom prst="down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50" name="TextBox 149">
            <a:extLst>
              <a:ext uri="{FF2B5EF4-FFF2-40B4-BE49-F238E27FC236}">
                <a16:creationId xmlns:a16="http://schemas.microsoft.com/office/drawing/2014/main" id="{94404D41-0A34-CB42-8561-867805A682EC}"/>
              </a:ext>
            </a:extLst>
          </p:cNvPr>
          <p:cNvSpPr txBox="1"/>
          <p:nvPr/>
        </p:nvSpPr>
        <p:spPr>
          <a:xfrm>
            <a:off x="7616338" y="1386557"/>
            <a:ext cx="1240733" cy="954107"/>
          </a:xfrm>
          <a:prstGeom prst="rect">
            <a:avLst/>
          </a:prstGeom>
          <a:noFill/>
        </p:spPr>
        <p:txBody>
          <a:bodyPr wrap="square" rtlCol="0">
            <a:spAutoFit/>
          </a:bodyPr>
          <a:lstStyle/>
          <a:p>
            <a:r>
              <a:rPr lang="en-US" dirty="0"/>
              <a:t>Use cases,</a:t>
            </a:r>
          </a:p>
          <a:p>
            <a:r>
              <a:rPr lang="en-US" dirty="0"/>
              <a:t>Personas,</a:t>
            </a:r>
          </a:p>
          <a:p>
            <a:r>
              <a:rPr lang="en-US" dirty="0"/>
              <a:t>Practitioners</a:t>
            </a:r>
          </a:p>
          <a:p>
            <a:r>
              <a:rPr lang="en-US" dirty="0"/>
              <a:t>  input</a:t>
            </a:r>
          </a:p>
        </p:txBody>
      </p:sp>
      <p:sp>
        <p:nvSpPr>
          <p:cNvPr id="186" name="TextBox 185">
            <a:extLst>
              <a:ext uri="{FF2B5EF4-FFF2-40B4-BE49-F238E27FC236}">
                <a16:creationId xmlns:a16="http://schemas.microsoft.com/office/drawing/2014/main" id="{41F0B9C8-0919-304E-BA06-88A1F0E72975}"/>
              </a:ext>
            </a:extLst>
          </p:cNvPr>
          <p:cNvSpPr txBox="1"/>
          <p:nvPr/>
        </p:nvSpPr>
        <p:spPr>
          <a:xfrm>
            <a:off x="7015552" y="3172759"/>
            <a:ext cx="1653320" cy="954107"/>
          </a:xfrm>
          <a:prstGeom prst="rect">
            <a:avLst/>
          </a:prstGeom>
          <a:noFill/>
        </p:spPr>
        <p:txBody>
          <a:bodyPr wrap="square" rtlCol="0">
            <a:spAutoFit/>
          </a:bodyPr>
          <a:lstStyle/>
          <a:p>
            <a:r>
              <a:rPr lang="en-US" dirty="0"/>
              <a:t>Data integration, availability and integrity best practices</a:t>
            </a:r>
          </a:p>
        </p:txBody>
      </p:sp>
    </p:spTree>
    <p:extLst>
      <p:ext uri="{BB962C8B-B14F-4D97-AF65-F5344CB8AC3E}">
        <p14:creationId xmlns:p14="http://schemas.microsoft.com/office/powerpoint/2010/main" val="37644599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en-US">
                <a:sym typeface="Wingdings"/>
              </a:rPr>
              <a:t>Current Open Metadata Access Services (OMASs)</a:t>
            </a:r>
            <a:endParaRPr lang="en-US" dirty="0"/>
          </a:p>
        </p:txBody>
      </p:sp>
      <p:sp>
        <p:nvSpPr>
          <p:cNvPr id="3" name="Slide Number Placeholder 2">
            <a:extLst>
              <a:ext uri="{FF2B5EF4-FFF2-40B4-BE49-F238E27FC236}">
                <a16:creationId xmlns:a16="http://schemas.microsoft.com/office/drawing/2014/main" id="{A674C1B6-7BC1-5D49-8AD3-978298BB375D}"/>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34</a:t>
            </a:fld>
            <a:endParaRPr lang="en-US" sz="1000"/>
          </a:p>
        </p:txBody>
      </p:sp>
      <p:sp>
        <p:nvSpPr>
          <p:cNvPr id="116" name="Rectangle 115">
            <a:extLst>
              <a:ext uri="{FF2B5EF4-FFF2-40B4-BE49-F238E27FC236}">
                <a16:creationId xmlns:a16="http://schemas.microsoft.com/office/drawing/2014/main" id="{476F9BE3-862A-AA46-AB57-DE03ACDD600E}"/>
              </a:ext>
            </a:extLst>
          </p:cNvPr>
          <p:cNvSpPr/>
          <p:nvPr/>
        </p:nvSpPr>
        <p:spPr>
          <a:xfrm>
            <a:off x="6730535" y="1556585"/>
            <a:ext cx="1664747" cy="45910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Project Management</a:t>
            </a:r>
          </a:p>
        </p:txBody>
      </p:sp>
      <p:sp>
        <p:nvSpPr>
          <p:cNvPr id="117" name="Rectangle 116">
            <a:extLst>
              <a:ext uri="{FF2B5EF4-FFF2-40B4-BE49-F238E27FC236}">
                <a16:creationId xmlns:a16="http://schemas.microsoft.com/office/drawing/2014/main" id="{1591BE6D-BB96-A84B-B3EE-3CD263D5B3A4}"/>
              </a:ext>
            </a:extLst>
          </p:cNvPr>
          <p:cNvSpPr/>
          <p:nvPr/>
        </p:nvSpPr>
        <p:spPr>
          <a:xfrm>
            <a:off x="6721299" y="1040895"/>
            <a:ext cx="1673983" cy="487546"/>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Community Profile</a:t>
            </a:r>
          </a:p>
        </p:txBody>
      </p:sp>
      <p:sp>
        <p:nvSpPr>
          <p:cNvPr id="118" name="Rectangle 117">
            <a:hlinkClick r:id="" action="ppaction://noaction"/>
            <a:extLst>
              <a:ext uri="{FF2B5EF4-FFF2-40B4-BE49-F238E27FC236}">
                <a16:creationId xmlns:a16="http://schemas.microsoft.com/office/drawing/2014/main" id="{998CD17E-7F50-9E42-AFB8-23A2B6E99FFF}"/>
              </a:ext>
            </a:extLst>
          </p:cNvPr>
          <p:cNvSpPr/>
          <p:nvPr/>
        </p:nvSpPr>
        <p:spPr>
          <a:xfrm>
            <a:off x="5559228" y="1040895"/>
            <a:ext cx="1139660" cy="469005"/>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Asset Catalog</a:t>
            </a:r>
          </a:p>
        </p:txBody>
      </p:sp>
      <p:sp>
        <p:nvSpPr>
          <p:cNvPr id="119" name="Rectangle 118">
            <a:hlinkClick r:id="" action="ppaction://noaction"/>
            <a:extLst>
              <a:ext uri="{FF2B5EF4-FFF2-40B4-BE49-F238E27FC236}">
                <a16:creationId xmlns:a16="http://schemas.microsoft.com/office/drawing/2014/main" id="{1A013985-563B-8546-A55E-6DED6A4F8F52}"/>
              </a:ext>
            </a:extLst>
          </p:cNvPr>
          <p:cNvSpPr/>
          <p:nvPr/>
        </p:nvSpPr>
        <p:spPr>
          <a:xfrm>
            <a:off x="407025" y="1524606"/>
            <a:ext cx="1688393" cy="436689"/>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algn="ctr">
              <a:defRPr/>
            </a:pPr>
            <a:r>
              <a:rPr lang="en-US" sz="1200" dirty="0">
                <a:solidFill>
                  <a:sysClr val="windowText" lastClr="000000"/>
                </a:solidFill>
                <a:latin typeface="Calibri"/>
                <a:ea typeface="ＭＳ Ｐゴシック"/>
                <a:cs typeface="Calibri"/>
              </a:rPr>
              <a:t>Stewardship Action</a:t>
            </a:r>
          </a:p>
        </p:txBody>
      </p:sp>
      <p:sp>
        <p:nvSpPr>
          <p:cNvPr id="120" name="Rectangle 119">
            <a:hlinkClick r:id="" action="ppaction://noaction"/>
            <a:extLst>
              <a:ext uri="{FF2B5EF4-FFF2-40B4-BE49-F238E27FC236}">
                <a16:creationId xmlns:a16="http://schemas.microsoft.com/office/drawing/2014/main" id="{A87076A8-EEEE-DF44-9CDD-A745DF472641}"/>
              </a:ext>
            </a:extLst>
          </p:cNvPr>
          <p:cNvSpPr/>
          <p:nvPr/>
        </p:nvSpPr>
        <p:spPr>
          <a:xfrm>
            <a:off x="413728" y="1970670"/>
            <a:ext cx="1681690" cy="415559"/>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Information View</a:t>
            </a:r>
          </a:p>
        </p:txBody>
      </p:sp>
      <p:sp>
        <p:nvSpPr>
          <p:cNvPr id="121" name="Rectangle 120">
            <a:hlinkClick r:id="" action="ppaction://noaction"/>
            <a:extLst>
              <a:ext uri="{FF2B5EF4-FFF2-40B4-BE49-F238E27FC236}">
                <a16:creationId xmlns:a16="http://schemas.microsoft.com/office/drawing/2014/main" id="{940C5F78-8F95-E84C-B841-9625E17B6E4B}"/>
              </a:ext>
            </a:extLst>
          </p:cNvPr>
          <p:cNvSpPr/>
          <p:nvPr/>
        </p:nvSpPr>
        <p:spPr>
          <a:xfrm>
            <a:off x="413728" y="2413442"/>
            <a:ext cx="1674986"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algn="ctr">
              <a:defRPr/>
            </a:pPr>
            <a:r>
              <a:rPr lang="en-US" sz="1200" dirty="0">
                <a:solidFill>
                  <a:sysClr val="windowText" lastClr="000000"/>
                </a:solidFill>
                <a:latin typeface="Calibri"/>
                <a:ea typeface="ＭＳ Ｐゴシック"/>
                <a:cs typeface="Calibri"/>
              </a:rPr>
              <a:t>Governance Program</a:t>
            </a:r>
          </a:p>
        </p:txBody>
      </p:sp>
      <p:sp>
        <p:nvSpPr>
          <p:cNvPr id="122" name="Rectangle 121">
            <a:hlinkClick r:id="rId2" action="ppaction://hlinksldjump"/>
            <a:extLst>
              <a:ext uri="{FF2B5EF4-FFF2-40B4-BE49-F238E27FC236}">
                <a16:creationId xmlns:a16="http://schemas.microsoft.com/office/drawing/2014/main" id="{777C937A-8053-8F4B-B5E5-179283FD3AAA}"/>
              </a:ext>
            </a:extLst>
          </p:cNvPr>
          <p:cNvSpPr/>
          <p:nvPr/>
        </p:nvSpPr>
        <p:spPr>
          <a:xfrm>
            <a:off x="413728" y="3301458"/>
            <a:ext cx="1674986"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algn="ctr">
              <a:defRPr/>
            </a:pPr>
            <a:r>
              <a:rPr lang="en-US" sz="1200" dirty="0">
                <a:solidFill>
                  <a:sysClr val="windowText" lastClr="000000"/>
                </a:solidFill>
                <a:latin typeface="Calibri"/>
                <a:ea typeface="ＭＳ Ｐゴシック"/>
                <a:cs typeface="Calibri"/>
              </a:rPr>
              <a:t>Data Process</a:t>
            </a:r>
          </a:p>
        </p:txBody>
      </p:sp>
      <p:sp>
        <p:nvSpPr>
          <p:cNvPr id="123" name="Rectangle 122">
            <a:hlinkClick r:id="" action="ppaction://noaction"/>
            <a:extLst>
              <a:ext uri="{FF2B5EF4-FFF2-40B4-BE49-F238E27FC236}">
                <a16:creationId xmlns:a16="http://schemas.microsoft.com/office/drawing/2014/main" id="{7B95AE21-42EB-3341-A010-EBA9D6B2D257}"/>
              </a:ext>
            </a:extLst>
          </p:cNvPr>
          <p:cNvSpPr/>
          <p:nvPr/>
        </p:nvSpPr>
        <p:spPr>
          <a:xfrm>
            <a:off x="4455187" y="1040895"/>
            <a:ext cx="1079581" cy="468374"/>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Subject Area</a:t>
            </a:r>
          </a:p>
        </p:txBody>
      </p:sp>
      <p:sp>
        <p:nvSpPr>
          <p:cNvPr id="124" name="Rectangle 123">
            <a:hlinkClick r:id="" action="ppaction://noaction"/>
            <a:extLst>
              <a:ext uri="{FF2B5EF4-FFF2-40B4-BE49-F238E27FC236}">
                <a16:creationId xmlns:a16="http://schemas.microsoft.com/office/drawing/2014/main" id="{5CDC889E-9CD4-A24F-85F2-698AC502E277}"/>
              </a:ext>
            </a:extLst>
          </p:cNvPr>
          <p:cNvSpPr/>
          <p:nvPr/>
        </p:nvSpPr>
        <p:spPr>
          <a:xfrm>
            <a:off x="5186111" y="4210122"/>
            <a:ext cx="1497299"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Connected Asset</a:t>
            </a:r>
          </a:p>
        </p:txBody>
      </p:sp>
      <p:sp>
        <p:nvSpPr>
          <p:cNvPr id="125" name="Rectangle 124">
            <a:hlinkClick r:id="" action="ppaction://noaction"/>
            <a:extLst>
              <a:ext uri="{FF2B5EF4-FFF2-40B4-BE49-F238E27FC236}">
                <a16:creationId xmlns:a16="http://schemas.microsoft.com/office/drawing/2014/main" id="{813FB9F0-EE53-4849-9BA8-97BED6DD842A}"/>
              </a:ext>
            </a:extLst>
          </p:cNvPr>
          <p:cNvSpPr/>
          <p:nvPr/>
        </p:nvSpPr>
        <p:spPr>
          <a:xfrm>
            <a:off x="6719991" y="4205220"/>
            <a:ext cx="1686286"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Discovery Engine</a:t>
            </a:r>
          </a:p>
        </p:txBody>
      </p:sp>
      <p:sp>
        <p:nvSpPr>
          <p:cNvPr id="126" name="Rectangle 125">
            <a:hlinkClick r:id="rId3" action="ppaction://hlinksldjump"/>
            <a:extLst>
              <a:ext uri="{FF2B5EF4-FFF2-40B4-BE49-F238E27FC236}">
                <a16:creationId xmlns:a16="http://schemas.microsoft.com/office/drawing/2014/main" id="{477EFF0E-A890-4E48-9704-3DF6A39AFA8D}"/>
              </a:ext>
            </a:extLst>
          </p:cNvPr>
          <p:cNvSpPr/>
          <p:nvPr/>
        </p:nvSpPr>
        <p:spPr>
          <a:xfrm>
            <a:off x="413728" y="4216760"/>
            <a:ext cx="1674986"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algn="ctr">
              <a:defRPr/>
            </a:pPr>
            <a:r>
              <a:rPr lang="en-US" sz="1200" dirty="0">
                <a:solidFill>
                  <a:sysClr val="windowText" lastClr="000000"/>
                </a:solidFill>
                <a:latin typeface="Calibri"/>
                <a:ea typeface="ＭＳ Ｐゴシック"/>
                <a:cs typeface="Calibri"/>
              </a:rPr>
              <a:t>Governance Engine</a:t>
            </a:r>
          </a:p>
        </p:txBody>
      </p:sp>
      <p:sp>
        <p:nvSpPr>
          <p:cNvPr id="127" name="Rectangle 126">
            <a:hlinkClick r:id="" action="ppaction://noaction"/>
            <a:extLst>
              <a:ext uri="{FF2B5EF4-FFF2-40B4-BE49-F238E27FC236}">
                <a16:creationId xmlns:a16="http://schemas.microsoft.com/office/drawing/2014/main" id="{60672DC7-61C5-CE43-AA5B-21276DA82180}"/>
              </a:ext>
            </a:extLst>
          </p:cNvPr>
          <p:cNvSpPr/>
          <p:nvPr/>
        </p:nvSpPr>
        <p:spPr>
          <a:xfrm>
            <a:off x="413728" y="3759109"/>
            <a:ext cx="1674986"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algn="ctr">
              <a:defRPr/>
            </a:pPr>
            <a:r>
              <a:rPr lang="en-US" sz="1200" dirty="0">
                <a:solidFill>
                  <a:sysClr val="windowText" lastClr="000000"/>
                </a:solidFill>
                <a:latin typeface="Calibri"/>
                <a:ea typeface="ＭＳ Ｐゴシック"/>
                <a:cs typeface="Calibri"/>
              </a:rPr>
              <a:t>Data Protection</a:t>
            </a:r>
          </a:p>
        </p:txBody>
      </p:sp>
      <p:sp>
        <p:nvSpPr>
          <p:cNvPr id="128" name="Rectangle 127">
            <a:extLst>
              <a:ext uri="{FF2B5EF4-FFF2-40B4-BE49-F238E27FC236}">
                <a16:creationId xmlns:a16="http://schemas.microsoft.com/office/drawing/2014/main" id="{26056A3F-1214-2748-9CB8-183B6F7C1FAC}"/>
              </a:ext>
            </a:extLst>
          </p:cNvPr>
          <p:cNvSpPr/>
          <p:nvPr/>
        </p:nvSpPr>
        <p:spPr>
          <a:xfrm>
            <a:off x="6723553" y="2572052"/>
            <a:ext cx="1671729" cy="52278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Software Developer</a:t>
            </a:r>
          </a:p>
        </p:txBody>
      </p:sp>
      <p:sp>
        <p:nvSpPr>
          <p:cNvPr id="129" name="Rectangle 128">
            <a:hlinkClick r:id="rId3" action="ppaction://hlinksldjump"/>
            <a:extLst>
              <a:ext uri="{FF2B5EF4-FFF2-40B4-BE49-F238E27FC236}">
                <a16:creationId xmlns:a16="http://schemas.microsoft.com/office/drawing/2014/main" id="{850DA6F9-4B46-474F-A1BF-678E01FA248F}"/>
              </a:ext>
            </a:extLst>
          </p:cNvPr>
          <p:cNvSpPr/>
          <p:nvPr/>
        </p:nvSpPr>
        <p:spPr>
          <a:xfrm>
            <a:off x="3647098" y="4211559"/>
            <a:ext cx="1524199"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Data Platform</a:t>
            </a:r>
          </a:p>
        </p:txBody>
      </p:sp>
      <p:sp>
        <p:nvSpPr>
          <p:cNvPr id="130" name="Rectangle 129">
            <a:hlinkClick r:id="" action="ppaction://noaction"/>
            <a:extLst>
              <a:ext uri="{FF2B5EF4-FFF2-40B4-BE49-F238E27FC236}">
                <a16:creationId xmlns:a16="http://schemas.microsoft.com/office/drawing/2014/main" id="{C12DBEB8-0336-F34A-BB44-94901E0112B6}"/>
              </a:ext>
            </a:extLst>
          </p:cNvPr>
          <p:cNvSpPr/>
          <p:nvPr/>
        </p:nvSpPr>
        <p:spPr>
          <a:xfrm>
            <a:off x="2095418" y="1040895"/>
            <a:ext cx="1167914" cy="47596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algn="ctr">
              <a:defRPr/>
            </a:pPr>
            <a:r>
              <a:rPr lang="en-US" sz="1200" dirty="0">
                <a:solidFill>
                  <a:sysClr val="windowText" lastClr="000000"/>
                </a:solidFill>
                <a:latin typeface="Calibri"/>
                <a:ea typeface="ＭＳ Ｐゴシック"/>
                <a:cs typeface="Calibri"/>
              </a:rPr>
              <a:t>Asset Owner</a:t>
            </a:r>
          </a:p>
        </p:txBody>
      </p:sp>
      <p:sp>
        <p:nvSpPr>
          <p:cNvPr id="131" name="Rectangle 130">
            <a:extLst>
              <a:ext uri="{FF2B5EF4-FFF2-40B4-BE49-F238E27FC236}">
                <a16:creationId xmlns:a16="http://schemas.microsoft.com/office/drawing/2014/main" id="{49DFDAEE-06B9-9744-8A37-DD559417190C}"/>
              </a:ext>
            </a:extLst>
          </p:cNvPr>
          <p:cNvSpPr/>
          <p:nvPr/>
        </p:nvSpPr>
        <p:spPr>
          <a:xfrm>
            <a:off x="6725303" y="3125461"/>
            <a:ext cx="1669980" cy="518258"/>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Digital Architecture</a:t>
            </a:r>
          </a:p>
        </p:txBody>
      </p:sp>
      <p:sp>
        <p:nvSpPr>
          <p:cNvPr id="132" name="Rectangle 131">
            <a:extLst>
              <a:ext uri="{FF2B5EF4-FFF2-40B4-BE49-F238E27FC236}">
                <a16:creationId xmlns:a16="http://schemas.microsoft.com/office/drawing/2014/main" id="{5CC66AA6-8485-CF46-9F49-4D2AED14B192}"/>
              </a:ext>
            </a:extLst>
          </p:cNvPr>
          <p:cNvSpPr/>
          <p:nvPr/>
        </p:nvSpPr>
        <p:spPr>
          <a:xfrm>
            <a:off x="6729743" y="2041111"/>
            <a:ext cx="1665539" cy="514054"/>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Data Science</a:t>
            </a:r>
          </a:p>
        </p:txBody>
      </p:sp>
      <p:sp>
        <p:nvSpPr>
          <p:cNvPr id="133" name="Rectangle 132">
            <a:extLst>
              <a:ext uri="{FF2B5EF4-FFF2-40B4-BE49-F238E27FC236}">
                <a16:creationId xmlns:a16="http://schemas.microsoft.com/office/drawing/2014/main" id="{25B852F6-063A-E14B-9B59-A1F0841A4D22}"/>
              </a:ext>
            </a:extLst>
          </p:cNvPr>
          <p:cNvSpPr/>
          <p:nvPr/>
        </p:nvSpPr>
        <p:spPr>
          <a:xfrm>
            <a:off x="6720296" y="3681307"/>
            <a:ext cx="1674986" cy="476251"/>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DevOps</a:t>
            </a:r>
          </a:p>
        </p:txBody>
      </p:sp>
      <p:sp>
        <p:nvSpPr>
          <p:cNvPr id="134" name="Rectangle 133">
            <a:hlinkClick r:id="" action="ppaction://noaction"/>
            <a:extLst>
              <a:ext uri="{FF2B5EF4-FFF2-40B4-BE49-F238E27FC236}">
                <a16:creationId xmlns:a16="http://schemas.microsoft.com/office/drawing/2014/main" id="{59975D84-7CC1-7B44-8FE7-280CAFC20557}"/>
              </a:ext>
            </a:extLst>
          </p:cNvPr>
          <p:cNvSpPr/>
          <p:nvPr/>
        </p:nvSpPr>
        <p:spPr>
          <a:xfrm>
            <a:off x="407024" y="1040895"/>
            <a:ext cx="1663933"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algn="ctr">
              <a:defRPr/>
            </a:pPr>
            <a:r>
              <a:rPr lang="en-US" sz="1200" dirty="0">
                <a:solidFill>
                  <a:sysClr val="windowText" lastClr="000000"/>
                </a:solidFill>
                <a:latin typeface="Calibri"/>
                <a:ea typeface="ＭＳ Ｐゴシック"/>
                <a:cs typeface="Calibri"/>
              </a:rPr>
              <a:t>Asset Consumer</a:t>
            </a:r>
          </a:p>
        </p:txBody>
      </p:sp>
      <p:sp>
        <p:nvSpPr>
          <p:cNvPr id="135" name="Rectangle 134">
            <a:hlinkClick r:id="rId3" action="ppaction://hlinksldjump"/>
            <a:extLst>
              <a:ext uri="{FF2B5EF4-FFF2-40B4-BE49-F238E27FC236}">
                <a16:creationId xmlns:a16="http://schemas.microsoft.com/office/drawing/2014/main" id="{13C02E57-32FC-B446-BDB4-B6720DD1849E}"/>
              </a:ext>
            </a:extLst>
          </p:cNvPr>
          <p:cNvSpPr/>
          <p:nvPr/>
        </p:nvSpPr>
        <p:spPr>
          <a:xfrm>
            <a:off x="2096053" y="4221257"/>
            <a:ext cx="1531674"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algn="ctr">
              <a:defRPr/>
            </a:pPr>
            <a:r>
              <a:rPr lang="en-US" sz="1200" dirty="0">
                <a:solidFill>
                  <a:sysClr val="windowText" lastClr="000000"/>
                </a:solidFill>
                <a:latin typeface="Calibri"/>
                <a:ea typeface="ＭＳ Ｐゴシック"/>
                <a:cs typeface="Calibri"/>
              </a:rPr>
              <a:t>Data Infrastructure</a:t>
            </a:r>
          </a:p>
        </p:txBody>
      </p:sp>
      <p:pic>
        <p:nvPicPr>
          <p:cNvPr id="136" name="Picture 135" descr="Atlas Metadata Areas.png">
            <a:extLst>
              <a:ext uri="{FF2B5EF4-FFF2-40B4-BE49-F238E27FC236}">
                <a16:creationId xmlns:a16="http://schemas.microsoft.com/office/drawing/2014/main" id="{369710D6-5C58-1643-B4CB-DDEDC1BFA4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6428" y="1559631"/>
            <a:ext cx="4644572" cy="2639091"/>
          </a:xfrm>
          <a:prstGeom prst="rect">
            <a:avLst/>
          </a:prstGeom>
        </p:spPr>
      </p:pic>
      <p:sp>
        <p:nvSpPr>
          <p:cNvPr id="137" name="Rectangle 136">
            <a:hlinkClick r:id="" action="ppaction://noaction"/>
            <a:extLst>
              <a:ext uri="{FF2B5EF4-FFF2-40B4-BE49-F238E27FC236}">
                <a16:creationId xmlns:a16="http://schemas.microsoft.com/office/drawing/2014/main" id="{5EE82C80-DCA8-8C46-8A7F-83B8210DA4C0}"/>
              </a:ext>
            </a:extLst>
          </p:cNvPr>
          <p:cNvSpPr/>
          <p:nvPr/>
        </p:nvSpPr>
        <p:spPr>
          <a:xfrm>
            <a:off x="407025" y="2879185"/>
            <a:ext cx="1688393" cy="390910"/>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ysClr val="windowText" lastClr="000000"/>
                </a:solidFill>
                <a:effectLst/>
                <a:uLnTx/>
                <a:uFillTx/>
                <a:latin typeface="Calibri"/>
                <a:ea typeface="ＭＳ Ｐゴシック"/>
                <a:cs typeface="Calibri"/>
              </a:rPr>
              <a:t>Data Privacy</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
        <p:nvSpPr>
          <p:cNvPr id="138" name="Rectangle 137">
            <a:hlinkClick r:id="" action="ppaction://noaction"/>
            <a:extLst>
              <a:ext uri="{FF2B5EF4-FFF2-40B4-BE49-F238E27FC236}">
                <a16:creationId xmlns:a16="http://schemas.microsoft.com/office/drawing/2014/main" id="{C8BC3187-E39A-CE42-86C1-9D8615A6E085}"/>
              </a:ext>
            </a:extLst>
          </p:cNvPr>
          <p:cNvSpPr/>
          <p:nvPr/>
        </p:nvSpPr>
        <p:spPr>
          <a:xfrm>
            <a:off x="3291018" y="1040895"/>
            <a:ext cx="1139549" cy="467311"/>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algn="ctr">
              <a:defRPr/>
            </a:pPr>
            <a:r>
              <a:rPr lang="en-US" sz="1200" dirty="0">
                <a:solidFill>
                  <a:sysClr val="windowText" lastClr="000000"/>
                </a:solidFill>
                <a:latin typeface="Calibri"/>
                <a:ea typeface="ＭＳ Ｐゴシック"/>
                <a:cs typeface="Calibri"/>
              </a:rPr>
              <a:t>Asset Lineage</a:t>
            </a:r>
          </a:p>
        </p:txBody>
      </p:sp>
    </p:spTree>
    <p:extLst>
      <p:ext uri="{BB962C8B-B14F-4D97-AF65-F5344CB8AC3E}">
        <p14:creationId xmlns:p14="http://schemas.microsoft.com/office/powerpoint/2010/main" val="32080965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E4D83-201A-0C43-9424-F82B14389C29}"/>
              </a:ext>
            </a:extLst>
          </p:cNvPr>
          <p:cNvSpPr>
            <a:spLocks noGrp="1"/>
          </p:cNvSpPr>
          <p:nvPr>
            <p:ph type="title"/>
          </p:nvPr>
        </p:nvSpPr>
        <p:spPr/>
        <p:txBody>
          <a:bodyPr/>
          <a:lstStyle/>
          <a:p>
            <a:r>
              <a:rPr lang="en-US" dirty="0"/>
              <a:t>Capturing data sources</a:t>
            </a:r>
          </a:p>
        </p:txBody>
      </p:sp>
      <p:sp>
        <p:nvSpPr>
          <p:cNvPr id="3" name="Slide Number Placeholder 2">
            <a:extLst>
              <a:ext uri="{FF2B5EF4-FFF2-40B4-BE49-F238E27FC236}">
                <a16:creationId xmlns:a16="http://schemas.microsoft.com/office/drawing/2014/main" id="{7A4D9C82-9043-8849-B7A6-798AD0F1E8E5}"/>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35</a:t>
            </a:fld>
            <a:endParaRPr lang="en-US" sz="1000"/>
          </a:p>
        </p:txBody>
      </p:sp>
      <p:sp>
        <p:nvSpPr>
          <p:cNvPr id="4" name="Can 3">
            <a:extLst>
              <a:ext uri="{FF2B5EF4-FFF2-40B4-BE49-F238E27FC236}">
                <a16:creationId xmlns:a16="http://schemas.microsoft.com/office/drawing/2014/main" id="{A4E9508A-4113-DB4E-AAE7-D74AB985EF56}"/>
              </a:ext>
            </a:extLst>
          </p:cNvPr>
          <p:cNvSpPr/>
          <p:nvPr/>
        </p:nvSpPr>
        <p:spPr>
          <a:xfrm>
            <a:off x="880110" y="1417320"/>
            <a:ext cx="1314450" cy="891540"/>
          </a:xfrm>
          <a:prstGeom prst="ca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bg1"/>
                </a:solidFill>
                <a:effectLst>
                  <a:outerShdw blurRad="38100" dist="19050" dir="2700000" algn="tl" rotWithShape="0">
                    <a:schemeClr val="dk1">
                      <a:alpha val="40000"/>
                    </a:schemeClr>
                  </a:outerShdw>
                </a:effectLst>
              </a:rPr>
              <a:t>RDBMS</a:t>
            </a:r>
          </a:p>
        </p:txBody>
      </p:sp>
      <p:sp>
        <p:nvSpPr>
          <p:cNvPr id="5" name="Can 4">
            <a:extLst>
              <a:ext uri="{FF2B5EF4-FFF2-40B4-BE49-F238E27FC236}">
                <a16:creationId xmlns:a16="http://schemas.microsoft.com/office/drawing/2014/main" id="{DBFECB89-141B-BE48-8D6F-FE906B963A15}"/>
              </a:ext>
            </a:extLst>
          </p:cNvPr>
          <p:cNvSpPr/>
          <p:nvPr/>
        </p:nvSpPr>
        <p:spPr>
          <a:xfrm>
            <a:off x="880110" y="2548890"/>
            <a:ext cx="1314450" cy="891540"/>
          </a:xfrm>
          <a:prstGeom prst="can">
            <a:avLst/>
          </a:prstGeom>
          <a:solidFill>
            <a:srgbClr val="FFB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Apache Cassandra</a:t>
            </a:r>
          </a:p>
        </p:txBody>
      </p:sp>
      <p:grpSp>
        <p:nvGrpSpPr>
          <p:cNvPr id="27" name="Group 26">
            <a:extLst>
              <a:ext uri="{FF2B5EF4-FFF2-40B4-BE49-F238E27FC236}">
                <a16:creationId xmlns:a16="http://schemas.microsoft.com/office/drawing/2014/main" id="{2017D7F1-0543-C94E-B16E-8B5459729045}"/>
              </a:ext>
            </a:extLst>
          </p:cNvPr>
          <p:cNvGrpSpPr/>
          <p:nvPr/>
        </p:nvGrpSpPr>
        <p:grpSpPr>
          <a:xfrm>
            <a:off x="2728365" y="3910862"/>
            <a:ext cx="541425" cy="685800"/>
            <a:chOff x="880110" y="3874770"/>
            <a:chExt cx="884325" cy="969543"/>
          </a:xfrm>
        </p:grpSpPr>
        <p:sp>
          <p:nvSpPr>
            <p:cNvPr id="6" name="Folded Corner 5">
              <a:extLst>
                <a:ext uri="{FF2B5EF4-FFF2-40B4-BE49-F238E27FC236}">
                  <a16:creationId xmlns:a16="http://schemas.microsoft.com/office/drawing/2014/main" id="{583CE294-0CFF-7D42-A216-F5583887DCA7}"/>
                </a:ext>
              </a:extLst>
            </p:cNvPr>
            <p:cNvSpPr/>
            <p:nvPr/>
          </p:nvSpPr>
          <p:spPr>
            <a:xfrm>
              <a:off x="880110" y="3874770"/>
              <a:ext cx="571500" cy="674370"/>
            </a:xfrm>
            <a:prstGeom prst="foldedCorner">
              <a:avLst/>
            </a:prstGeom>
            <a:solidFill>
              <a:srgbClr val="FF9933"/>
            </a:solidFill>
            <a:ln w="3175">
              <a:solidFill>
                <a:srgbClr val="0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7" name="Folded Corner 6">
              <a:extLst>
                <a:ext uri="{FF2B5EF4-FFF2-40B4-BE49-F238E27FC236}">
                  <a16:creationId xmlns:a16="http://schemas.microsoft.com/office/drawing/2014/main" id="{0621740D-55F3-F24A-AECB-9448A5ADCFED}"/>
                </a:ext>
              </a:extLst>
            </p:cNvPr>
            <p:cNvSpPr/>
            <p:nvPr/>
          </p:nvSpPr>
          <p:spPr>
            <a:xfrm>
              <a:off x="1032510" y="4027170"/>
              <a:ext cx="571500" cy="674370"/>
            </a:xfrm>
            <a:prstGeom prst="foldedCorner">
              <a:avLst/>
            </a:prstGeom>
            <a:solidFill>
              <a:srgbClr val="FF9933"/>
            </a:solidFill>
            <a:ln w="3175">
              <a:solidFill>
                <a:srgbClr val="0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8" name="Folded Corner 7">
              <a:extLst>
                <a:ext uri="{FF2B5EF4-FFF2-40B4-BE49-F238E27FC236}">
                  <a16:creationId xmlns:a16="http://schemas.microsoft.com/office/drawing/2014/main" id="{660F85A3-A75D-0E40-AF8A-B9EE5C9FCBC9}"/>
                </a:ext>
              </a:extLst>
            </p:cNvPr>
            <p:cNvSpPr/>
            <p:nvPr/>
          </p:nvSpPr>
          <p:spPr>
            <a:xfrm>
              <a:off x="1192935" y="4169943"/>
              <a:ext cx="571500" cy="674370"/>
            </a:xfrm>
            <a:prstGeom prst="foldedCorner">
              <a:avLst/>
            </a:prstGeom>
            <a:solidFill>
              <a:srgbClr val="FF9933"/>
            </a:solidFill>
            <a:ln w="3175">
              <a:solidFill>
                <a:srgbClr val="0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grpSp>
      <p:sp>
        <p:nvSpPr>
          <p:cNvPr id="9" name="TextBox 8">
            <a:extLst>
              <a:ext uri="{FF2B5EF4-FFF2-40B4-BE49-F238E27FC236}">
                <a16:creationId xmlns:a16="http://schemas.microsoft.com/office/drawing/2014/main" id="{B5C3D457-9F71-2345-A774-52404CB957FB}"/>
              </a:ext>
            </a:extLst>
          </p:cNvPr>
          <p:cNvSpPr txBox="1"/>
          <p:nvPr/>
        </p:nvSpPr>
        <p:spPr>
          <a:xfrm>
            <a:off x="1921955" y="4506709"/>
            <a:ext cx="981359" cy="307777"/>
          </a:xfrm>
          <a:prstGeom prst="rect">
            <a:avLst/>
          </a:prstGeom>
          <a:noFill/>
        </p:spPr>
        <p:txBody>
          <a:bodyPr wrap="none" rtlCol="0">
            <a:spAutoFit/>
          </a:bodyPr>
          <a:lstStyle/>
          <a:p>
            <a:r>
              <a:rPr lang="en-US" dirty="0"/>
              <a:t>Avro Files</a:t>
            </a:r>
          </a:p>
        </p:txBody>
      </p:sp>
      <p:sp>
        <p:nvSpPr>
          <p:cNvPr id="10" name="Rectangle 9">
            <a:extLst>
              <a:ext uri="{FF2B5EF4-FFF2-40B4-BE49-F238E27FC236}">
                <a16:creationId xmlns:a16="http://schemas.microsoft.com/office/drawing/2014/main" id="{0048B41B-9E59-194A-ACDB-856203EBADF1}"/>
              </a:ext>
            </a:extLst>
          </p:cNvPr>
          <p:cNvSpPr/>
          <p:nvPr/>
        </p:nvSpPr>
        <p:spPr>
          <a:xfrm>
            <a:off x="3200400" y="1303020"/>
            <a:ext cx="2080260" cy="2160270"/>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Data Platform</a:t>
            </a:r>
          </a:p>
          <a:p>
            <a:pPr algn="ctr"/>
            <a:r>
              <a:rPr lang="en-US" dirty="0">
                <a:ln w="0"/>
                <a:solidFill>
                  <a:schemeClr val="accent6">
                    <a:lumMod val="50000"/>
                  </a:schemeClr>
                </a:solidFill>
                <a:effectLst>
                  <a:outerShdw blurRad="38100" dist="19050" dir="2700000" algn="tl" rotWithShape="0">
                    <a:schemeClr val="dk1">
                      <a:alpha val="40000"/>
                    </a:schemeClr>
                  </a:outerShdw>
                </a:effectLst>
              </a:rPr>
              <a:t>Server</a:t>
            </a:r>
          </a:p>
        </p:txBody>
      </p:sp>
      <p:pic>
        <p:nvPicPr>
          <p:cNvPr id="12" name="Picture 11" descr="A picture containing sitting&#10;&#10;Description automatically generated">
            <a:extLst>
              <a:ext uri="{FF2B5EF4-FFF2-40B4-BE49-F238E27FC236}">
                <a16:creationId xmlns:a16="http://schemas.microsoft.com/office/drawing/2014/main" id="{113FC7F4-34D9-AB40-864D-315C5CB8F140}"/>
              </a:ext>
            </a:extLst>
          </p:cNvPr>
          <p:cNvPicPr>
            <a:picLocks noChangeAspect="1"/>
          </p:cNvPicPr>
          <p:nvPr/>
        </p:nvPicPr>
        <p:blipFill>
          <a:blip r:embed="rId2"/>
          <a:stretch>
            <a:fillRect/>
          </a:stretch>
        </p:blipFill>
        <p:spPr>
          <a:xfrm>
            <a:off x="3995420" y="3870543"/>
            <a:ext cx="702310" cy="765439"/>
          </a:xfrm>
          <a:prstGeom prst="rect">
            <a:avLst/>
          </a:prstGeom>
        </p:spPr>
      </p:pic>
      <p:sp>
        <p:nvSpPr>
          <p:cNvPr id="13" name="Rectangle 12">
            <a:extLst>
              <a:ext uri="{FF2B5EF4-FFF2-40B4-BE49-F238E27FC236}">
                <a16:creationId xmlns:a16="http://schemas.microsoft.com/office/drawing/2014/main" id="{796C3893-FA97-BD4F-B465-7A33A4195656}"/>
              </a:ext>
            </a:extLst>
          </p:cNvPr>
          <p:cNvSpPr/>
          <p:nvPr/>
        </p:nvSpPr>
        <p:spPr>
          <a:xfrm>
            <a:off x="3200400" y="1570129"/>
            <a:ext cx="388620" cy="59014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cxnSp>
        <p:nvCxnSpPr>
          <p:cNvPr id="15" name="Straight Arrow Connector 14">
            <a:extLst>
              <a:ext uri="{FF2B5EF4-FFF2-40B4-BE49-F238E27FC236}">
                <a16:creationId xmlns:a16="http://schemas.microsoft.com/office/drawing/2014/main" id="{471AE8EC-F001-5D42-85B9-BE890076CCB5}"/>
              </a:ext>
            </a:extLst>
          </p:cNvPr>
          <p:cNvCxnSpPr>
            <a:cxnSpLocks/>
            <a:stCxn id="13" idx="1"/>
            <a:endCxn id="4" idx="4"/>
          </p:cNvCxnSpPr>
          <p:nvPr/>
        </p:nvCxnSpPr>
        <p:spPr>
          <a:xfrm flipH="1" flipV="1">
            <a:off x="2194560" y="1863090"/>
            <a:ext cx="1005840" cy="2110"/>
          </a:xfrm>
          <a:prstGeom prst="straightConnector1">
            <a:avLst/>
          </a:prstGeom>
          <a:ln>
            <a:solidFill>
              <a:srgbClr val="0070C0"/>
            </a:solidFill>
            <a:tailEnd type="triangle" w="lg" len="med"/>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D5E8811-5F8E-7046-BB7F-1058440996F0}"/>
              </a:ext>
            </a:extLst>
          </p:cNvPr>
          <p:cNvSpPr txBox="1"/>
          <p:nvPr/>
        </p:nvSpPr>
        <p:spPr>
          <a:xfrm>
            <a:off x="2446020" y="1554480"/>
            <a:ext cx="484428" cy="307777"/>
          </a:xfrm>
          <a:prstGeom prst="rect">
            <a:avLst/>
          </a:prstGeom>
          <a:noFill/>
        </p:spPr>
        <p:txBody>
          <a:bodyPr wrap="none" rtlCol="0">
            <a:spAutoFit/>
          </a:bodyPr>
          <a:lstStyle/>
          <a:p>
            <a:r>
              <a:rPr lang="en-US" dirty="0"/>
              <a:t>Poll</a:t>
            </a:r>
          </a:p>
        </p:txBody>
      </p:sp>
      <p:sp>
        <p:nvSpPr>
          <p:cNvPr id="18" name="Rectangle 17">
            <a:extLst>
              <a:ext uri="{FF2B5EF4-FFF2-40B4-BE49-F238E27FC236}">
                <a16:creationId xmlns:a16="http://schemas.microsoft.com/office/drawing/2014/main" id="{6AE56C99-4773-FB4A-A0EE-30ECFB6C231C}"/>
              </a:ext>
            </a:extLst>
          </p:cNvPr>
          <p:cNvSpPr/>
          <p:nvPr/>
        </p:nvSpPr>
        <p:spPr>
          <a:xfrm>
            <a:off x="6480716" y="1332611"/>
            <a:ext cx="2080260" cy="3405936"/>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Metadata</a:t>
            </a:r>
          </a:p>
          <a:p>
            <a:pPr algn="ctr"/>
            <a:r>
              <a:rPr lang="en-US" dirty="0">
                <a:ln w="0"/>
                <a:solidFill>
                  <a:schemeClr val="accent6">
                    <a:lumMod val="50000"/>
                  </a:schemeClr>
                </a:solidFill>
                <a:effectLst>
                  <a:outerShdw blurRad="38100" dist="19050" dir="2700000" algn="tl" rotWithShape="0">
                    <a:schemeClr val="dk1">
                      <a:alpha val="40000"/>
                    </a:schemeClr>
                  </a:outerShdw>
                </a:effectLst>
              </a:rPr>
              <a:t>Server</a:t>
            </a:r>
          </a:p>
        </p:txBody>
      </p:sp>
      <p:sp>
        <p:nvSpPr>
          <p:cNvPr id="19" name="Rectangle 18">
            <a:extLst>
              <a:ext uri="{FF2B5EF4-FFF2-40B4-BE49-F238E27FC236}">
                <a16:creationId xmlns:a16="http://schemas.microsoft.com/office/drawing/2014/main" id="{906BDC2E-ABED-5244-9102-5784AA079C3C}"/>
              </a:ext>
            </a:extLst>
          </p:cNvPr>
          <p:cNvSpPr/>
          <p:nvPr/>
        </p:nvSpPr>
        <p:spPr>
          <a:xfrm>
            <a:off x="3200400" y="2703501"/>
            <a:ext cx="388620" cy="590141"/>
          </a:xfrm>
          <a:prstGeom prst="rect">
            <a:avLst/>
          </a:prstGeom>
          <a:solidFill>
            <a:srgbClr val="FFB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cxnSp>
        <p:nvCxnSpPr>
          <p:cNvPr id="21" name="Straight Arrow Connector 20">
            <a:extLst>
              <a:ext uri="{FF2B5EF4-FFF2-40B4-BE49-F238E27FC236}">
                <a16:creationId xmlns:a16="http://schemas.microsoft.com/office/drawing/2014/main" id="{3111912C-51AA-2C40-8DBC-CA54DF154BD1}"/>
              </a:ext>
            </a:extLst>
          </p:cNvPr>
          <p:cNvCxnSpPr>
            <a:stCxn id="5" idx="4"/>
            <a:endCxn id="19" idx="1"/>
          </p:cNvCxnSpPr>
          <p:nvPr/>
        </p:nvCxnSpPr>
        <p:spPr>
          <a:xfrm>
            <a:off x="2194560" y="2994660"/>
            <a:ext cx="1005840" cy="3912"/>
          </a:xfrm>
          <a:prstGeom prst="straightConnector1">
            <a:avLst/>
          </a:prstGeom>
          <a:ln>
            <a:solidFill>
              <a:srgbClr val="7030A0"/>
            </a:solidFill>
            <a:tailEnd type="triangle" w="lg" len="me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B2F19CEE-6192-6548-8EBA-4B7E57039565}"/>
              </a:ext>
            </a:extLst>
          </p:cNvPr>
          <p:cNvSpPr txBox="1"/>
          <p:nvPr/>
        </p:nvSpPr>
        <p:spPr>
          <a:xfrm>
            <a:off x="2343150" y="2686050"/>
            <a:ext cx="662361" cy="307777"/>
          </a:xfrm>
          <a:prstGeom prst="rect">
            <a:avLst/>
          </a:prstGeom>
          <a:noFill/>
        </p:spPr>
        <p:txBody>
          <a:bodyPr wrap="none" rtlCol="0">
            <a:spAutoFit/>
          </a:bodyPr>
          <a:lstStyle/>
          <a:p>
            <a:r>
              <a:rPr lang="en-US" dirty="0"/>
              <a:t>Listen</a:t>
            </a:r>
          </a:p>
        </p:txBody>
      </p:sp>
      <p:sp>
        <p:nvSpPr>
          <p:cNvPr id="23" name="Rectangle 22">
            <a:extLst>
              <a:ext uri="{FF2B5EF4-FFF2-40B4-BE49-F238E27FC236}">
                <a16:creationId xmlns:a16="http://schemas.microsoft.com/office/drawing/2014/main" id="{C4851588-6C14-414B-B44D-25A16203E391}"/>
              </a:ext>
            </a:extLst>
          </p:cNvPr>
          <p:cNvSpPr/>
          <p:nvPr/>
        </p:nvSpPr>
        <p:spPr>
          <a:xfrm>
            <a:off x="6182189" y="1513574"/>
            <a:ext cx="422910" cy="1739162"/>
          </a:xfrm>
          <a:prstGeom prst="rect">
            <a:avLst/>
          </a:prstGeom>
          <a:solidFill>
            <a:srgbClr val="6DCCD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Data Platform OMAS</a:t>
            </a:r>
          </a:p>
        </p:txBody>
      </p:sp>
      <p:sp>
        <p:nvSpPr>
          <p:cNvPr id="24" name="Rectangle 23">
            <a:extLst>
              <a:ext uri="{FF2B5EF4-FFF2-40B4-BE49-F238E27FC236}">
                <a16:creationId xmlns:a16="http://schemas.microsoft.com/office/drawing/2014/main" id="{6A66D595-5F74-9149-8889-7CE7B31313C2}"/>
              </a:ext>
            </a:extLst>
          </p:cNvPr>
          <p:cNvSpPr/>
          <p:nvPr/>
        </p:nvSpPr>
        <p:spPr>
          <a:xfrm>
            <a:off x="6183630" y="3417569"/>
            <a:ext cx="422910" cy="1243029"/>
          </a:xfrm>
          <a:prstGeom prst="rect">
            <a:avLst/>
          </a:prstGeom>
          <a:solidFill>
            <a:srgbClr val="6DCCD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Asset Owner OMAS</a:t>
            </a:r>
          </a:p>
        </p:txBody>
      </p:sp>
      <p:cxnSp>
        <p:nvCxnSpPr>
          <p:cNvPr id="26" name="Straight Arrow Connector 25">
            <a:extLst>
              <a:ext uri="{FF2B5EF4-FFF2-40B4-BE49-F238E27FC236}">
                <a16:creationId xmlns:a16="http://schemas.microsoft.com/office/drawing/2014/main" id="{D2B0EA6B-9D16-EF4E-B464-74D22D72406F}"/>
              </a:ext>
            </a:extLst>
          </p:cNvPr>
          <p:cNvCxnSpPr>
            <a:stCxn id="7" idx="3"/>
            <a:endCxn id="12" idx="1"/>
          </p:cNvCxnSpPr>
          <p:nvPr/>
        </p:nvCxnSpPr>
        <p:spPr>
          <a:xfrm flipV="1">
            <a:off x="3171570" y="4253263"/>
            <a:ext cx="823850" cy="3904"/>
          </a:xfrm>
          <a:prstGeom prst="straightConnector1">
            <a:avLst/>
          </a:prstGeom>
          <a:ln>
            <a:solidFill>
              <a:srgbClr val="FF9933"/>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7574ED8-7600-6441-9436-0703EC30EB51}"/>
              </a:ext>
            </a:extLst>
          </p:cNvPr>
          <p:cNvCxnSpPr>
            <a:stCxn id="10" idx="3"/>
            <a:endCxn id="23" idx="1"/>
          </p:cNvCxnSpPr>
          <p:nvPr/>
        </p:nvCxnSpPr>
        <p:spPr>
          <a:xfrm>
            <a:off x="5280660" y="2383155"/>
            <a:ext cx="901529" cy="0"/>
          </a:xfrm>
          <a:prstGeom prst="straightConnector1">
            <a:avLst/>
          </a:prstGeom>
          <a:ln w="22225">
            <a:solidFill>
              <a:srgbClr val="6DCCDE"/>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FE77FC2-562E-FE42-B224-57CB5D42E95A}"/>
              </a:ext>
            </a:extLst>
          </p:cNvPr>
          <p:cNvCxnSpPr>
            <a:cxnSpLocks/>
            <a:endCxn id="24" idx="1"/>
          </p:cNvCxnSpPr>
          <p:nvPr/>
        </p:nvCxnSpPr>
        <p:spPr>
          <a:xfrm flipV="1">
            <a:off x="4697730" y="4039084"/>
            <a:ext cx="1485900" cy="286662"/>
          </a:xfrm>
          <a:prstGeom prst="straightConnector1">
            <a:avLst/>
          </a:prstGeom>
          <a:ln w="22225">
            <a:solidFill>
              <a:srgbClr val="6DCCDE"/>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49149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Title 1">
            <a:extLst>
              <a:ext uri="{FF2B5EF4-FFF2-40B4-BE49-F238E27FC236}">
                <a16:creationId xmlns:a16="http://schemas.microsoft.com/office/drawing/2014/main" id="{89A5CBAD-C787-4055-A67B-8815E0B8F599}"/>
              </a:ext>
            </a:extLst>
          </p:cNvPr>
          <p:cNvSpPr>
            <a:spLocks noGrp="1"/>
          </p:cNvSpPr>
          <p:nvPr>
            <p:ph type="title"/>
          </p:nvPr>
        </p:nvSpPr>
        <p:spPr/>
        <p:txBody>
          <a:bodyPr/>
          <a:lstStyle/>
          <a:p>
            <a:r>
              <a:rPr lang="en-US" dirty="0"/>
              <a:t>Adding governance servers</a:t>
            </a:r>
            <a:endParaRPr lang="en-GB" dirty="0"/>
          </a:p>
        </p:txBody>
      </p:sp>
      <p:sp>
        <p:nvSpPr>
          <p:cNvPr id="8" name="Rectangle 7">
            <a:extLst>
              <a:ext uri="{FF2B5EF4-FFF2-40B4-BE49-F238E27FC236}">
                <a16:creationId xmlns:a16="http://schemas.microsoft.com/office/drawing/2014/main" id="{827B111F-7ECA-CA49-B24A-64FBA0EF9211}"/>
              </a:ext>
            </a:extLst>
          </p:cNvPr>
          <p:cNvSpPr/>
          <p:nvPr/>
        </p:nvSpPr>
        <p:spPr>
          <a:xfrm>
            <a:off x="6894797" y="2571750"/>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000" dirty="0">
                <a:solidFill>
                  <a:srgbClr val="1F497D"/>
                </a:solidFill>
                <a:latin typeface="Calibri"/>
                <a:cs typeface="Calibri"/>
              </a:rPr>
              <a:t>Metadata Server</a:t>
            </a:r>
          </a:p>
        </p:txBody>
      </p:sp>
      <p:sp>
        <p:nvSpPr>
          <p:cNvPr id="9" name="Oval 8">
            <a:extLst>
              <a:ext uri="{FF2B5EF4-FFF2-40B4-BE49-F238E27FC236}">
                <a16:creationId xmlns:a16="http://schemas.microsoft.com/office/drawing/2014/main" id="{0E9C8C19-BB50-084D-8B78-1ED354502F4C}"/>
              </a:ext>
            </a:extLst>
          </p:cNvPr>
          <p:cNvSpPr/>
          <p:nvPr/>
        </p:nvSpPr>
        <p:spPr>
          <a:xfrm>
            <a:off x="4083654" y="2077923"/>
            <a:ext cx="2488861" cy="1436589"/>
          </a:xfrm>
          <a:prstGeom prst="ellipse">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0" name="Oval 9">
            <a:extLst>
              <a:ext uri="{FF2B5EF4-FFF2-40B4-BE49-F238E27FC236}">
                <a16:creationId xmlns:a16="http://schemas.microsoft.com/office/drawing/2014/main" id="{F3457F6A-0DD5-7244-88EC-4CCD7C0FAE31}"/>
              </a:ext>
            </a:extLst>
          </p:cNvPr>
          <p:cNvSpPr/>
          <p:nvPr/>
        </p:nvSpPr>
        <p:spPr>
          <a:xfrm>
            <a:off x="4288919" y="2211844"/>
            <a:ext cx="2078329" cy="1168747"/>
          </a:xfrm>
          <a:prstGeom prst="ellipse">
            <a:avLst/>
          </a:prstGeom>
          <a:solidFill>
            <a:srgbClr val="FFFFFF"/>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800" dirty="0">
                <a:solidFill>
                  <a:srgbClr val="1F497D"/>
                </a:solidFill>
                <a:latin typeface="Calibri"/>
                <a:cs typeface="Calibri"/>
              </a:rPr>
              <a:t>Cohort A</a:t>
            </a:r>
          </a:p>
        </p:txBody>
      </p:sp>
      <p:cxnSp>
        <p:nvCxnSpPr>
          <p:cNvPr id="11" name="Straight Connector 10">
            <a:extLst>
              <a:ext uri="{FF2B5EF4-FFF2-40B4-BE49-F238E27FC236}">
                <a16:creationId xmlns:a16="http://schemas.microsoft.com/office/drawing/2014/main" id="{ABD14205-E876-FC48-A38F-9F5460A81900}"/>
              </a:ext>
            </a:extLst>
          </p:cNvPr>
          <p:cNvCxnSpPr>
            <a:endCxn id="9" idx="1"/>
          </p:cNvCxnSpPr>
          <p:nvPr/>
        </p:nvCxnSpPr>
        <p:spPr bwMode="auto">
          <a:xfrm>
            <a:off x="3812689" y="1921723"/>
            <a:ext cx="635450" cy="366584"/>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 name="Straight Connector 11">
            <a:extLst>
              <a:ext uri="{FF2B5EF4-FFF2-40B4-BE49-F238E27FC236}">
                <a16:creationId xmlns:a16="http://schemas.microsoft.com/office/drawing/2014/main" id="{215BE9F8-EDE3-2E4A-A339-F56E4497B586}"/>
              </a:ext>
            </a:extLst>
          </p:cNvPr>
          <p:cNvCxnSpPr>
            <a:stCxn id="13" idx="3"/>
            <a:endCxn id="9" idx="3"/>
          </p:cNvCxnSpPr>
          <p:nvPr/>
        </p:nvCxnSpPr>
        <p:spPr bwMode="auto">
          <a:xfrm flipV="1">
            <a:off x="3819740" y="3304128"/>
            <a:ext cx="628399" cy="32815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3" name="Oval 12">
            <a:extLst>
              <a:ext uri="{FF2B5EF4-FFF2-40B4-BE49-F238E27FC236}">
                <a16:creationId xmlns:a16="http://schemas.microsoft.com/office/drawing/2014/main" id="{475FD12B-D5F3-A94F-889F-2E5671D641DC}"/>
              </a:ext>
            </a:extLst>
          </p:cNvPr>
          <p:cNvSpPr/>
          <p:nvPr/>
        </p:nvSpPr>
        <p:spPr>
          <a:xfrm>
            <a:off x="3790133" y="3454513"/>
            <a:ext cx="202166" cy="208265"/>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4" name="Rectangle 13">
            <a:extLst>
              <a:ext uri="{FF2B5EF4-FFF2-40B4-BE49-F238E27FC236}">
                <a16:creationId xmlns:a16="http://schemas.microsoft.com/office/drawing/2014/main" id="{DE2DEE68-D8FE-5943-AAF8-C6734533E63D}"/>
              </a:ext>
            </a:extLst>
          </p:cNvPr>
          <p:cNvSpPr/>
          <p:nvPr/>
        </p:nvSpPr>
        <p:spPr>
          <a:xfrm>
            <a:off x="3467852" y="1647470"/>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000" dirty="0">
                <a:solidFill>
                  <a:srgbClr val="1F497D"/>
                </a:solidFill>
                <a:latin typeface="Calibri"/>
                <a:cs typeface="Calibri"/>
              </a:rPr>
              <a:t>Metadata Server</a:t>
            </a:r>
          </a:p>
        </p:txBody>
      </p:sp>
      <p:cxnSp>
        <p:nvCxnSpPr>
          <p:cNvPr id="15" name="Straight Connector 14">
            <a:extLst>
              <a:ext uri="{FF2B5EF4-FFF2-40B4-BE49-F238E27FC236}">
                <a16:creationId xmlns:a16="http://schemas.microsoft.com/office/drawing/2014/main" id="{3D100CA8-3E26-8F42-96DB-206751D1961B}"/>
              </a:ext>
            </a:extLst>
          </p:cNvPr>
          <p:cNvCxnSpPr>
            <a:stCxn id="9" idx="6"/>
            <a:endCxn id="8" idx="1"/>
          </p:cNvCxnSpPr>
          <p:nvPr/>
        </p:nvCxnSpPr>
        <p:spPr bwMode="auto">
          <a:xfrm flipV="1">
            <a:off x="6572515" y="2796217"/>
            <a:ext cx="322282" cy="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6" name="Rectangle 15">
            <a:extLst>
              <a:ext uri="{FF2B5EF4-FFF2-40B4-BE49-F238E27FC236}">
                <a16:creationId xmlns:a16="http://schemas.microsoft.com/office/drawing/2014/main" id="{A2EF187D-BA9D-A74E-97CD-EAC88AA92E3C}"/>
              </a:ext>
            </a:extLst>
          </p:cNvPr>
          <p:cNvSpPr/>
          <p:nvPr/>
        </p:nvSpPr>
        <p:spPr>
          <a:xfrm>
            <a:off x="3738817" y="3364725"/>
            <a:ext cx="317630"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GB" sz="900" dirty="0">
                <a:solidFill>
                  <a:srgbClr val="1F497D"/>
                </a:solidFill>
                <a:latin typeface="Calibri"/>
                <a:cs typeface="Calibri"/>
              </a:rPr>
              <a:t>Proxy</a:t>
            </a:r>
          </a:p>
        </p:txBody>
      </p:sp>
      <p:sp>
        <p:nvSpPr>
          <p:cNvPr id="17" name="Rounded Rectangle 16">
            <a:extLst>
              <a:ext uri="{FF2B5EF4-FFF2-40B4-BE49-F238E27FC236}">
                <a16:creationId xmlns:a16="http://schemas.microsoft.com/office/drawing/2014/main" id="{F4F39D2B-138E-9E4D-8B31-29F6B5C40634}"/>
              </a:ext>
            </a:extLst>
          </p:cNvPr>
          <p:cNvSpPr/>
          <p:nvPr/>
        </p:nvSpPr>
        <p:spPr>
          <a:xfrm>
            <a:off x="6956408" y="1958476"/>
            <a:ext cx="571229" cy="333870"/>
          </a:xfrm>
          <a:prstGeom prst="roundRect">
            <a:avLst/>
          </a:prstGeom>
          <a:solidFill>
            <a:schemeClr val="accent5">
              <a:lumMod val="60000"/>
              <a:lumOff val="4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8" name="Rounded Rectangle 17">
            <a:extLst>
              <a:ext uri="{FF2B5EF4-FFF2-40B4-BE49-F238E27FC236}">
                <a16:creationId xmlns:a16="http://schemas.microsoft.com/office/drawing/2014/main" id="{B7184767-77DB-EA43-AA24-FDE250DC826E}"/>
              </a:ext>
            </a:extLst>
          </p:cNvPr>
          <p:cNvSpPr/>
          <p:nvPr/>
        </p:nvSpPr>
        <p:spPr>
          <a:xfrm>
            <a:off x="6975723" y="1989857"/>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9" name="Rectangle 18">
            <a:extLst>
              <a:ext uri="{FF2B5EF4-FFF2-40B4-BE49-F238E27FC236}">
                <a16:creationId xmlns:a16="http://schemas.microsoft.com/office/drawing/2014/main" id="{BB14B4E6-D529-D044-9082-6864E5B663F7}"/>
              </a:ext>
            </a:extLst>
          </p:cNvPr>
          <p:cNvSpPr/>
          <p:nvPr/>
        </p:nvSpPr>
        <p:spPr>
          <a:xfrm>
            <a:off x="6894858" y="2421782"/>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0" name="Straight Connector 19">
            <a:extLst>
              <a:ext uri="{FF2B5EF4-FFF2-40B4-BE49-F238E27FC236}">
                <a16:creationId xmlns:a16="http://schemas.microsoft.com/office/drawing/2014/main" id="{AA7A8CB5-8B70-D84C-84EC-000912D0707D}"/>
              </a:ext>
            </a:extLst>
          </p:cNvPr>
          <p:cNvCxnSpPr>
            <a:stCxn id="19" idx="0"/>
            <a:endCxn id="17" idx="2"/>
          </p:cNvCxnSpPr>
          <p:nvPr/>
        </p:nvCxnSpPr>
        <p:spPr bwMode="auto">
          <a:xfrm flipV="1">
            <a:off x="7241246" y="2292346"/>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1" name="Rounded Rectangle 20">
            <a:extLst>
              <a:ext uri="{FF2B5EF4-FFF2-40B4-BE49-F238E27FC236}">
                <a16:creationId xmlns:a16="http://schemas.microsoft.com/office/drawing/2014/main" id="{4B7A3C75-AB6C-4D4D-BAB9-29DE48C16150}"/>
              </a:ext>
            </a:extLst>
          </p:cNvPr>
          <p:cNvSpPr/>
          <p:nvPr/>
        </p:nvSpPr>
        <p:spPr>
          <a:xfrm>
            <a:off x="3529464" y="1033435"/>
            <a:ext cx="571229" cy="333870"/>
          </a:xfrm>
          <a:prstGeom prst="roundRect">
            <a:avLst/>
          </a:prstGeom>
          <a:solidFill>
            <a:schemeClr val="accent5">
              <a:lumMod val="60000"/>
              <a:lumOff val="4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 name="Rounded Rectangle 21">
            <a:extLst>
              <a:ext uri="{FF2B5EF4-FFF2-40B4-BE49-F238E27FC236}">
                <a16:creationId xmlns:a16="http://schemas.microsoft.com/office/drawing/2014/main" id="{BC67DA56-4DD6-EE42-8D68-7900D4C5CADF}"/>
              </a:ext>
            </a:extLst>
          </p:cNvPr>
          <p:cNvSpPr/>
          <p:nvPr/>
        </p:nvSpPr>
        <p:spPr>
          <a:xfrm>
            <a:off x="3548779" y="1064816"/>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3" name="Rectangle 22">
            <a:extLst>
              <a:ext uri="{FF2B5EF4-FFF2-40B4-BE49-F238E27FC236}">
                <a16:creationId xmlns:a16="http://schemas.microsoft.com/office/drawing/2014/main" id="{AB8C9F38-3BA1-3F45-B2FA-C4CF510F0E54}"/>
              </a:ext>
            </a:extLst>
          </p:cNvPr>
          <p:cNvSpPr/>
          <p:nvPr/>
        </p:nvSpPr>
        <p:spPr>
          <a:xfrm>
            <a:off x="3467914" y="1496741"/>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4" name="Straight Connector 23">
            <a:extLst>
              <a:ext uri="{FF2B5EF4-FFF2-40B4-BE49-F238E27FC236}">
                <a16:creationId xmlns:a16="http://schemas.microsoft.com/office/drawing/2014/main" id="{09A801A1-A952-224E-880D-41D58E1969D3}"/>
              </a:ext>
            </a:extLst>
          </p:cNvPr>
          <p:cNvCxnSpPr>
            <a:stCxn id="23" idx="0"/>
            <a:endCxn id="21" idx="2"/>
          </p:cNvCxnSpPr>
          <p:nvPr/>
        </p:nvCxnSpPr>
        <p:spPr bwMode="auto">
          <a:xfrm flipV="1">
            <a:off x="3814302" y="1367305"/>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30" name="Straight Connector 29">
            <a:extLst>
              <a:ext uri="{FF2B5EF4-FFF2-40B4-BE49-F238E27FC236}">
                <a16:creationId xmlns:a16="http://schemas.microsoft.com/office/drawing/2014/main" id="{E4DEBF50-FE8A-354F-83ED-4DE9A989C70C}"/>
              </a:ext>
            </a:extLst>
          </p:cNvPr>
          <p:cNvCxnSpPr>
            <a:cxnSpLocks/>
            <a:endCxn id="16" idx="1"/>
          </p:cNvCxnSpPr>
          <p:nvPr/>
        </p:nvCxnSpPr>
        <p:spPr bwMode="auto">
          <a:xfrm>
            <a:off x="3543277" y="3589192"/>
            <a:ext cx="195540"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1" name="Can 30">
            <a:extLst>
              <a:ext uri="{FF2B5EF4-FFF2-40B4-BE49-F238E27FC236}">
                <a16:creationId xmlns:a16="http://schemas.microsoft.com/office/drawing/2014/main" id="{FF11FAD0-6099-764D-997B-30B15D282ECB}"/>
              </a:ext>
            </a:extLst>
          </p:cNvPr>
          <p:cNvSpPr/>
          <p:nvPr/>
        </p:nvSpPr>
        <p:spPr>
          <a:xfrm>
            <a:off x="3661841" y="2213362"/>
            <a:ext cx="307900" cy="230880"/>
          </a:xfrm>
          <a:prstGeom prst="can">
            <a:avLst/>
          </a:prstGeom>
          <a:solidFill>
            <a:srgbClr val="948A54"/>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2" name="Straight Connector 31">
            <a:extLst>
              <a:ext uri="{FF2B5EF4-FFF2-40B4-BE49-F238E27FC236}">
                <a16:creationId xmlns:a16="http://schemas.microsoft.com/office/drawing/2014/main" id="{FCB4B04A-9498-3645-AB0D-BBF90425EB66}"/>
              </a:ext>
            </a:extLst>
          </p:cNvPr>
          <p:cNvCxnSpPr>
            <a:stCxn id="31" idx="1"/>
            <a:endCxn id="14" idx="2"/>
          </p:cNvCxnSpPr>
          <p:nvPr/>
        </p:nvCxnSpPr>
        <p:spPr bwMode="auto">
          <a:xfrm flipH="1" flipV="1">
            <a:off x="3814240" y="2096404"/>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5" name="Can 34">
            <a:extLst>
              <a:ext uri="{FF2B5EF4-FFF2-40B4-BE49-F238E27FC236}">
                <a16:creationId xmlns:a16="http://schemas.microsoft.com/office/drawing/2014/main" id="{16FDAE3B-8599-FB4F-B1DE-28637C4E3A14}"/>
              </a:ext>
            </a:extLst>
          </p:cNvPr>
          <p:cNvSpPr/>
          <p:nvPr/>
        </p:nvSpPr>
        <p:spPr>
          <a:xfrm>
            <a:off x="7085685" y="3135363"/>
            <a:ext cx="307900" cy="230880"/>
          </a:xfrm>
          <a:prstGeom prst="can">
            <a:avLst/>
          </a:prstGeom>
          <a:solidFill>
            <a:srgbClr val="948A54"/>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6" name="Straight Connector 35">
            <a:extLst>
              <a:ext uri="{FF2B5EF4-FFF2-40B4-BE49-F238E27FC236}">
                <a16:creationId xmlns:a16="http://schemas.microsoft.com/office/drawing/2014/main" id="{94BE0803-F02C-F445-8CDC-D9C224925B83}"/>
              </a:ext>
            </a:extLst>
          </p:cNvPr>
          <p:cNvCxnSpPr>
            <a:stCxn id="35" idx="1"/>
            <a:endCxn id="8" idx="2"/>
          </p:cNvCxnSpPr>
          <p:nvPr/>
        </p:nvCxnSpPr>
        <p:spPr bwMode="auto">
          <a:xfrm flipV="1">
            <a:off x="7239635" y="3020684"/>
            <a:ext cx="1550" cy="114679"/>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7" name="TextBox 36">
            <a:extLst>
              <a:ext uri="{FF2B5EF4-FFF2-40B4-BE49-F238E27FC236}">
                <a16:creationId xmlns:a16="http://schemas.microsoft.com/office/drawing/2014/main" id="{058BBF88-D201-1B44-A6E7-CC81E4DE908C}"/>
              </a:ext>
            </a:extLst>
          </p:cNvPr>
          <p:cNvSpPr txBox="1"/>
          <p:nvPr/>
        </p:nvSpPr>
        <p:spPr bwMode="auto">
          <a:xfrm>
            <a:off x="6484263" y="1521263"/>
            <a:ext cx="1513843" cy="307777"/>
          </a:xfrm>
          <a:prstGeom prst="rect">
            <a:avLst/>
          </a:prstGeom>
          <a:noFill/>
          <a:ln w="9525">
            <a:noFill/>
            <a:miter lim="800000"/>
            <a:headEnd/>
            <a:tailEnd/>
          </a:ln>
        </p:spPr>
        <p:txBody>
          <a:bodyPr wrap="square" rtlCol="0">
            <a:prstTxWarp prst="textNoShape">
              <a:avLst/>
            </a:prstTxWarp>
            <a:spAutoFit/>
          </a:bodyPr>
          <a:lstStyle/>
          <a:p>
            <a:pPr algn="ctr"/>
            <a:r>
              <a:rPr lang="en-GB" sz="1400" dirty="0">
                <a:latin typeface="Calibri" pitchFamily="-1" charset="0"/>
              </a:rPr>
              <a:t>Chief Data Office</a:t>
            </a:r>
          </a:p>
        </p:txBody>
      </p:sp>
      <p:sp>
        <p:nvSpPr>
          <p:cNvPr id="38" name="TextBox 37">
            <a:extLst>
              <a:ext uri="{FF2B5EF4-FFF2-40B4-BE49-F238E27FC236}">
                <a16:creationId xmlns:a16="http://schemas.microsoft.com/office/drawing/2014/main" id="{0652E973-8940-6545-827C-1ADCCF8AA988}"/>
              </a:ext>
            </a:extLst>
          </p:cNvPr>
          <p:cNvSpPr txBox="1"/>
          <p:nvPr/>
        </p:nvSpPr>
        <p:spPr bwMode="auto">
          <a:xfrm>
            <a:off x="4263261" y="1390936"/>
            <a:ext cx="1513843" cy="307777"/>
          </a:xfrm>
          <a:prstGeom prst="rect">
            <a:avLst/>
          </a:prstGeom>
          <a:noFill/>
          <a:ln w="9525">
            <a:noFill/>
            <a:miter lim="800000"/>
            <a:headEnd/>
            <a:tailEnd/>
          </a:ln>
        </p:spPr>
        <p:txBody>
          <a:bodyPr wrap="square" rtlCol="0">
            <a:prstTxWarp prst="textNoShape">
              <a:avLst/>
            </a:prstTxWarp>
            <a:spAutoFit/>
          </a:bodyPr>
          <a:lstStyle/>
          <a:p>
            <a:r>
              <a:rPr lang="en-GB" sz="1400" dirty="0">
                <a:latin typeface="Calibri" pitchFamily="-1" charset="0"/>
              </a:rPr>
              <a:t>Data Lake</a:t>
            </a:r>
          </a:p>
        </p:txBody>
      </p:sp>
      <p:sp>
        <p:nvSpPr>
          <p:cNvPr id="39" name="TextBox 38">
            <a:extLst>
              <a:ext uri="{FF2B5EF4-FFF2-40B4-BE49-F238E27FC236}">
                <a16:creationId xmlns:a16="http://schemas.microsoft.com/office/drawing/2014/main" id="{0431824D-6E7E-4B40-877C-8622E22A4CCA}"/>
              </a:ext>
            </a:extLst>
          </p:cNvPr>
          <p:cNvSpPr txBox="1"/>
          <p:nvPr/>
        </p:nvSpPr>
        <p:spPr bwMode="auto">
          <a:xfrm>
            <a:off x="3530447" y="3903446"/>
            <a:ext cx="1012951" cy="523220"/>
          </a:xfrm>
          <a:prstGeom prst="rect">
            <a:avLst/>
          </a:prstGeom>
          <a:noFill/>
          <a:ln w="9525">
            <a:noFill/>
            <a:miter lim="800000"/>
            <a:headEnd/>
            <a:tailEnd/>
          </a:ln>
        </p:spPr>
        <p:txBody>
          <a:bodyPr wrap="square" rtlCol="0">
            <a:prstTxWarp prst="textNoShape">
              <a:avLst/>
            </a:prstTxWarp>
            <a:spAutoFit/>
          </a:bodyPr>
          <a:lstStyle/>
          <a:p>
            <a:r>
              <a:rPr lang="en-GB" sz="1400" dirty="0">
                <a:latin typeface="Calibri" pitchFamily="-1" charset="0"/>
              </a:rPr>
              <a:t>Systems of Record</a:t>
            </a:r>
          </a:p>
        </p:txBody>
      </p:sp>
      <p:sp>
        <p:nvSpPr>
          <p:cNvPr id="40" name="Rectangle 39">
            <a:extLst>
              <a:ext uri="{FF2B5EF4-FFF2-40B4-BE49-F238E27FC236}">
                <a16:creationId xmlns:a16="http://schemas.microsoft.com/office/drawing/2014/main" id="{1E030E52-4BC4-3F44-9F9E-73AE4E7E481D}"/>
              </a:ext>
            </a:extLst>
          </p:cNvPr>
          <p:cNvSpPr/>
          <p:nvPr/>
        </p:nvSpPr>
        <p:spPr>
          <a:xfrm>
            <a:off x="2850501" y="3410071"/>
            <a:ext cx="692776" cy="448934"/>
          </a:xfrm>
          <a:prstGeom prst="rect">
            <a:avLst/>
          </a:prstGeom>
          <a:solidFill>
            <a:srgbClr val="C0504D"/>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2" name="Rounded Rectangle 41">
            <a:extLst>
              <a:ext uri="{FF2B5EF4-FFF2-40B4-BE49-F238E27FC236}">
                <a16:creationId xmlns:a16="http://schemas.microsoft.com/office/drawing/2014/main" id="{A18A7B27-324A-C64C-B2B1-2397C144C945}"/>
              </a:ext>
            </a:extLst>
          </p:cNvPr>
          <p:cNvSpPr/>
          <p:nvPr/>
        </p:nvSpPr>
        <p:spPr>
          <a:xfrm>
            <a:off x="2912113" y="2796036"/>
            <a:ext cx="571229" cy="333870"/>
          </a:xfrm>
          <a:prstGeom prst="roundRect">
            <a:avLst/>
          </a:prstGeom>
          <a:solidFill>
            <a:schemeClr val="bg1"/>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3" name="Rounded Rectangle 42">
            <a:extLst>
              <a:ext uri="{FF2B5EF4-FFF2-40B4-BE49-F238E27FC236}">
                <a16:creationId xmlns:a16="http://schemas.microsoft.com/office/drawing/2014/main" id="{1FE891A7-FCC6-D04F-AC8E-7DC6B800EA14}"/>
              </a:ext>
            </a:extLst>
          </p:cNvPr>
          <p:cNvSpPr/>
          <p:nvPr/>
        </p:nvSpPr>
        <p:spPr>
          <a:xfrm>
            <a:off x="2931428" y="2827417"/>
            <a:ext cx="525995" cy="269360"/>
          </a:xfrm>
          <a:prstGeom prst="roundRect">
            <a:avLst/>
          </a:prstGeom>
          <a:solidFill>
            <a:srgbClr val="F2DCDB"/>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4" name="Rectangle 43">
            <a:extLst>
              <a:ext uri="{FF2B5EF4-FFF2-40B4-BE49-F238E27FC236}">
                <a16:creationId xmlns:a16="http://schemas.microsoft.com/office/drawing/2014/main" id="{2C46270B-E968-7E4B-8332-73EB3671C27C}"/>
              </a:ext>
            </a:extLst>
          </p:cNvPr>
          <p:cNvSpPr/>
          <p:nvPr/>
        </p:nvSpPr>
        <p:spPr>
          <a:xfrm>
            <a:off x="2850563" y="3259342"/>
            <a:ext cx="692776" cy="147015"/>
          </a:xfrm>
          <a:prstGeom prst="rect">
            <a:avLst/>
          </a:prstGeom>
          <a:solidFill>
            <a:schemeClr val="accent2">
              <a:lumMod val="20000"/>
              <a:lumOff val="80000"/>
            </a:schemeClr>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45" name="Straight Connector 44">
            <a:extLst>
              <a:ext uri="{FF2B5EF4-FFF2-40B4-BE49-F238E27FC236}">
                <a16:creationId xmlns:a16="http://schemas.microsoft.com/office/drawing/2014/main" id="{D961E1C4-FD96-A94B-B5B3-795036B91F07}"/>
              </a:ext>
            </a:extLst>
          </p:cNvPr>
          <p:cNvCxnSpPr>
            <a:stCxn id="44" idx="0"/>
            <a:endCxn id="42" idx="2"/>
          </p:cNvCxnSpPr>
          <p:nvPr/>
        </p:nvCxnSpPr>
        <p:spPr bwMode="auto">
          <a:xfrm flipV="1">
            <a:off x="3196951" y="3129906"/>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6" name="Can 45">
            <a:extLst>
              <a:ext uri="{FF2B5EF4-FFF2-40B4-BE49-F238E27FC236}">
                <a16:creationId xmlns:a16="http://schemas.microsoft.com/office/drawing/2014/main" id="{73E0FDA2-2E07-6144-A535-3F7FE6E462F3}"/>
              </a:ext>
            </a:extLst>
          </p:cNvPr>
          <p:cNvSpPr/>
          <p:nvPr/>
        </p:nvSpPr>
        <p:spPr>
          <a:xfrm>
            <a:off x="3044490" y="3975963"/>
            <a:ext cx="307900" cy="230880"/>
          </a:xfrm>
          <a:prstGeom prst="can">
            <a:avLst/>
          </a:prstGeom>
          <a:solidFill>
            <a:srgbClr val="C0504D"/>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47" name="Straight Connector 46">
            <a:extLst>
              <a:ext uri="{FF2B5EF4-FFF2-40B4-BE49-F238E27FC236}">
                <a16:creationId xmlns:a16="http://schemas.microsoft.com/office/drawing/2014/main" id="{93476E1F-F254-144E-8065-A333946C646E}"/>
              </a:ext>
            </a:extLst>
          </p:cNvPr>
          <p:cNvCxnSpPr>
            <a:stCxn id="46" idx="1"/>
          </p:cNvCxnSpPr>
          <p:nvPr/>
        </p:nvCxnSpPr>
        <p:spPr bwMode="auto">
          <a:xfrm flipH="1" flipV="1">
            <a:off x="3196889" y="3859005"/>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 name="Slide Number Placeholder 3">
            <a:extLst>
              <a:ext uri="{FF2B5EF4-FFF2-40B4-BE49-F238E27FC236}">
                <a16:creationId xmlns:a16="http://schemas.microsoft.com/office/drawing/2014/main" id="{539084B3-8838-3E4D-80DD-F8B13495B309}"/>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36</a:t>
            </a:fld>
            <a:endParaRPr lang="en-US" sz="1000"/>
          </a:p>
        </p:txBody>
      </p:sp>
      <p:sp>
        <p:nvSpPr>
          <p:cNvPr id="2" name="Rectangle 1">
            <a:extLst>
              <a:ext uri="{FF2B5EF4-FFF2-40B4-BE49-F238E27FC236}">
                <a16:creationId xmlns:a16="http://schemas.microsoft.com/office/drawing/2014/main" id="{EA585981-1341-2B46-8A23-07475FF86704}"/>
              </a:ext>
            </a:extLst>
          </p:cNvPr>
          <p:cNvSpPr/>
          <p:nvPr/>
        </p:nvSpPr>
        <p:spPr>
          <a:xfrm>
            <a:off x="1909878" y="1315103"/>
            <a:ext cx="1188696" cy="34955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Virtualizer</a:t>
            </a:r>
          </a:p>
        </p:txBody>
      </p:sp>
      <p:sp>
        <p:nvSpPr>
          <p:cNvPr id="41" name="Rectangle 40">
            <a:extLst>
              <a:ext uri="{FF2B5EF4-FFF2-40B4-BE49-F238E27FC236}">
                <a16:creationId xmlns:a16="http://schemas.microsoft.com/office/drawing/2014/main" id="{E3DFA00E-12D6-7E4C-8E63-A13BD9FF70D8}"/>
              </a:ext>
            </a:extLst>
          </p:cNvPr>
          <p:cNvSpPr/>
          <p:nvPr/>
        </p:nvSpPr>
        <p:spPr>
          <a:xfrm>
            <a:off x="1909879" y="1864668"/>
            <a:ext cx="1188695" cy="349555"/>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Security-Sync</a:t>
            </a:r>
          </a:p>
        </p:txBody>
      </p:sp>
      <p:cxnSp>
        <p:nvCxnSpPr>
          <p:cNvPr id="48" name="Straight Connector 47">
            <a:extLst>
              <a:ext uri="{FF2B5EF4-FFF2-40B4-BE49-F238E27FC236}">
                <a16:creationId xmlns:a16="http://schemas.microsoft.com/office/drawing/2014/main" id="{3E705CA9-8BCF-4A49-8841-09011CC4D523}"/>
              </a:ext>
            </a:extLst>
          </p:cNvPr>
          <p:cNvCxnSpPr>
            <a:cxnSpLocks/>
            <a:endCxn id="9" idx="4"/>
          </p:cNvCxnSpPr>
          <p:nvPr/>
        </p:nvCxnSpPr>
        <p:spPr bwMode="auto">
          <a:xfrm flipH="1" flipV="1">
            <a:off x="5328085" y="3514512"/>
            <a:ext cx="264146" cy="66318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9" name="Rectangle 48">
            <a:extLst>
              <a:ext uri="{FF2B5EF4-FFF2-40B4-BE49-F238E27FC236}">
                <a16:creationId xmlns:a16="http://schemas.microsoft.com/office/drawing/2014/main" id="{F0D1387F-858E-AD41-9533-83FE52DE1EFA}"/>
              </a:ext>
            </a:extLst>
          </p:cNvPr>
          <p:cNvSpPr/>
          <p:nvPr/>
        </p:nvSpPr>
        <p:spPr>
          <a:xfrm>
            <a:off x="5247393" y="3903446"/>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000" dirty="0">
                <a:solidFill>
                  <a:srgbClr val="1F497D"/>
                </a:solidFill>
                <a:latin typeface="Calibri"/>
                <a:cs typeface="Calibri"/>
              </a:rPr>
              <a:t>Metadata</a:t>
            </a:r>
          </a:p>
          <a:p>
            <a:pPr algn="ctr"/>
            <a:r>
              <a:rPr lang="en-GB" sz="1000" dirty="0">
                <a:solidFill>
                  <a:srgbClr val="1F497D"/>
                </a:solidFill>
                <a:latin typeface="Calibri"/>
                <a:cs typeface="Calibri"/>
              </a:rPr>
              <a:t>Server</a:t>
            </a:r>
          </a:p>
        </p:txBody>
      </p:sp>
      <p:sp>
        <p:nvSpPr>
          <p:cNvPr id="50" name="Rectangle 49">
            <a:extLst>
              <a:ext uri="{FF2B5EF4-FFF2-40B4-BE49-F238E27FC236}">
                <a16:creationId xmlns:a16="http://schemas.microsoft.com/office/drawing/2014/main" id="{9A4FB80F-1FF1-774A-9C8D-584D3A108929}"/>
              </a:ext>
            </a:extLst>
          </p:cNvPr>
          <p:cNvSpPr/>
          <p:nvPr/>
        </p:nvSpPr>
        <p:spPr>
          <a:xfrm>
            <a:off x="5247455" y="3752717"/>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1" name="Can 50">
            <a:extLst>
              <a:ext uri="{FF2B5EF4-FFF2-40B4-BE49-F238E27FC236}">
                <a16:creationId xmlns:a16="http://schemas.microsoft.com/office/drawing/2014/main" id="{ECF6CB26-99DD-0948-925F-2F2AA80F93C8}"/>
              </a:ext>
            </a:extLst>
          </p:cNvPr>
          <p:cNvSpPr/>
          <p:nvPr/>
        </p:nvSpPr>
        <p:spPr>
          <a:xfrm>
            <a:off x="5441382" y="4469338"/>
            <a:ext cx="307900" cy="230880"/>
          </a:xfrm>
          <a:prstGeom prst="can">
            <a:avLst/>
          </a:prstGeom>
          <a:solidFill>
            <a:srgbClr val="948A54"/>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52" name="Straight Connector 51">
            <a:extLst>
              <a:ext uri="{FF2B5EF4-FFF2-40B4-BE49-F238E27FC236}">
                <a16:creationId xmlns:a16="http://schemas.microsoft.com/office/drawing/2014/main" id="{A98C3BFC-BF31-024B-80AB-EF5656FC41CA}"/>
              </a:ext>
            </a:extLst>
          </p:cNvPr>
          <p:cNvCxnSpPr>
            <a:stCxn id="51" idx="1"/>
            <a:endCxn id="49" idx="2"/>
          </p:cNvCxnSpPr>
          <p:nvPr/>
        </p:nvCxnSpPr>
        <p:spPr bwMode="auto">
          <a:xfrm flipH="1" flipV="1">
            <a:off x="5593781" y="4352380"/>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3" name="Rectangle 52">
            <a:extLst>
              <a:ext uri="{FF2B5EF4-FFF2-40B4-BE49-F238E27FC236}">
                <a16:creationId xmlns:a16="http://schemas.microsoft.com/office/drawing/2014/main" id="{802AB947-87F7-7E4E-A5E0-7EB0703D1075}"/>
              </a:ext>
            </a:extLst>
          </p:cNvPr>
          <p:cNvSpPr/>
          <p:nvPr/>
        </p:nvSpPr>
        <p:spPr>
          <a:xfrm>
            <a:off x="6376918" y="3638882"/>
            <a:ext cx="1173837" cy="34955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Data Platform</a:t>
            </a:r>
          </a:p>
        </p:txBody>
      </p:sp>
      <p:cxnSp>
        <p:nvCxnSpPr>
          <p:cNvPr id="6" name="Straight Connector 5">
            <a:extLst>
              <a:ext uri="{FF2B5EF4-FFF2-40B4-BE49-F238E27FC236}">
                <a16:creationId xmlns:a16="http://schemas.microsoft.com/office/drawing/2014/main" id="{687C1CA6-A895-8F4A-8817-D5788DC73960}"/>
              </a:ext>
            </a:extLst>
          </p:cNvPr>
          <p:cNvCxnSpPr>
            <a:cxnSpLocks/>
            <a:stCxn id="53" idx="1"/>
            <a:endCxn id="49" idx="3"/>
          </p:cNvCxnSpPr>
          <p:nvPr/>
        </p:nvCxnSpPr>
        <p:spPr>
          <a:xfrm flipH="1">
            <a:off x="5940169" y="3813659"/>
            <a:ext cx="436749" cy="314254"/>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068AECB-4977-224D-8532-101BEF9D66F5}"/>
              </a:ext>
            </a:extLst>
          </p:cNvPr>
          <p:cNvCxnSpPr>
            <a:cxnSpLocks/>
            <a:stCxn id="14" idx="1"/>
            <a:endCxn id="2" idx="3"/>
          </p:cNvCxnSpPr>
          <p:nvPr/>
        </p:nvCxnSpPr>
        <p:spPr>
          <a:xfrm flipH="1" flipV="1">
            <a:off x="3098574" y="1489880"/>
            <a:ext cx="369278" cy="382057"/>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FB035D1-60E6-9E4B-B935-943B2A70597C}"/>
              </a:ext>
            </a:extLst>
          </p:cNvPr>
          <p:cNvCxnSpPr>
            <a:cxnSpLocks/>
            <a:stCxn id="14" idx="1"/>
            <a:endCxn id="41" idx="3"/>
          </p:cNvCxnSpPr>
          <p:nvPr/>
        </p:nvCxnSpPr>
        <p:spPr>
          <a:xfrm flipH="1">
            <a:off x="3098574" y="1871937"/>
            <a:ext cx="369278" cy="167509"/>
          </a:xfrm>
          <a:prstGeom prst="line">
            <a:avLst/>
          </a:prstGeom>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D810F746-2BB1-7F4A-BA65-505691857F4D}"/>
              </a:ext>
            </a:extLst>
          </p:cNvPr>
          <p:cNvSpPr>
            <a:spLocks noChangeArrowheads="1"/>
          </p:cNvSpPr>
          <p:nvPr/>
        </p:nvSpPr>
        <p:spPr bwMode="auto">
          <a:xfrm>
            <a:off x="520297" y="1873932"/>
            <a:ext cx="1084246" cy="331029"/>
          </a:xfrm>
          <a:prstGeom prst="roundRect">
            <a:avLst>
              <a:gd name="adj" fmla="val 16667"/>
            </a:avLst>
          </a:prstGeom>
          <a:solidFill>
            <a:srgbClr val="FDEADA"/>
          </a:solidFill>
          <a:ln w="9525">
            <a:solidFill>
              <a:schemeClr val="tx2"/>
            </a:solidFill>
            <a:round/>
            <a:headEnd/>
            <a:tailEnd/>
          </a:ln>
          <a:effectLst>
            <a:outerShdw blurRad="40000" dist="23000" dir="5400000" rotWithShape="0">
              <a:srgbClr val="808080">
                <a:alpha val="34999"/>
              </a:srgbClr>
            </a:outerShdw>
          </a:effectLst>
        </p:spPr>
        <p:txBody>
          <a:bodyPr anchor="ctr"/>
          <a:lstStyle/>
          <a:p>
            <a:pPr algn="ctr">
              <a:defRPr/>
            </a:pPr>
            <a:r>
              <a:rPr lang="en-GB" sz="1100" dirty="0">
                <a:solidFill>
                  <a:srgbClr val="1F497D"/>
                </a:solidFill>
                <a:latin typeface="Calibri"/>
                <a:ea typeface="+mn-ea"/>
                <a:cs typeface="Calibri"/>
              </a:rPr>
              <a:t>Apache Ranger</a:t>
            </a:r>
          </a:p>
        </p:txBody>
      </p:sp>
      <p:sp>
        <p:nvSpPr>
          <p:cNvPr id="61" name="Rounded Rectangle 60">
            <a:extLst>
              <a:ext uri="{FF2B5EF4-FFF2-40B4-BE49-F238E27FC236}">
                <a16:creationId xmlns:a16="http://schemas.microsoft.com/office/drawing/2014/main" id="{0170E912-A16F-7945-BF87-536075833162}"/>
              </a:ext>
            </a:extLst>
          </p:cNvPr>
          <p:cNvSpPr>
            <a:spLocks noChangeArrowheads="1"/>
          </p:cNvSpPr>
          <p:nvPr/>
        </p:nvSpPr>
        <p:spPr bwMode="auto">
          <a:xfrm>
            <a:off x="517134" y="1327565"/>
            <a:ext cx="1084246" cy="330184"/>
          </a:xfrm>
          <a:prstGeom prst="roundRect">
            <a:avLst>
              <a:gd name="adj" fmla="val 16667"/>
            </a:avLst>
          </a:prstGeom>
          <a:solidFill>
            <a:srgbClr val="DCE6F2"/>
          </a:solidFill>
          <a:ln w="9525">
            <a:solidFill>
              <a:schemeClr val="tx2"/>
            </a:solidFill>
            <a:round/>
            <a:headEnd/>
            <a:tailEnd/>
          </a:ln>
          <a:effectLst>
            <a:outerShdw blurRad="40000" dist="23000" dir="5400000" rotWithShape="0">
              <a:srgbClr val="808080">
                <a:alpha val="34999"/>
              </a:srgbClr>
            </a:outerShdw>
          </a:effectLst>
        </p:spPr>
        <p:txBody>
          <a:bodyPr anchor="ctr"/>
          <a:lstStyle/>
          <a:p>
            <a:pPr algn="ctr">
              <a:defRPr/>
            </a:pPr>
            <a:r>
              <a:rPr lang="en-GB" sz="1100" dirty="0">
                <a:solidFill>
                  <a:srgbClr val="1F497D"/>
                </a:solidFill>
                <a:latin typeface="Calibri"/>
                <a:ea typeface="+mn-ea"/>
                <a:cs typeface="Calibri"/>
              </a:rPr>
              <a:t>Data Virtualization</a:t>
            </a:r>
          </a:p>
        </p:txBody>
      </p:sp>
      <p:sp>
        <p:nvSpPr>
          <p:cNvPr id="62" name="Up-Down Arrow 61">
            <a:extLst>
              <a:ext uri="{FF2B5EF4-FFF2-40B4-BE49-F238E27FC236}">
                <a16:creationId xmlns:a16="http://schemas.microsoft.com/office/drawing/2014/main" id="{9DA2C787-ACBC-2540-8D5E-9ED75049ACB0}"/>
              </a:ext>
            </a:extLst>
          </p:cNvPr>
          <p:cNvSpPr>
            <a:spLocks noChangeArrowheads="1"/>
          </p:cNvSpPr>
          <p:nvPr/>
        </p:nvSpPr>
        <p:spPr bwMode="auto">
          <a:xfrm>
            <a:off x="994012" y="1665350"/>
            <a:ext cx="106764" cy="191693"/>
          </a:xfrm>
          <a:prstGeom prst="upDownArrow">
            <a:avLst>
              <a:gd name="adj1" fmla="val 50000"/>
              <a:gd name="adj2" fmla="val 50009"/>
            </a:avLst>
          </a:prstGeom>
          <a:solidFill>
            <a:srgbClr val="FFFFFF"/>
          </a:solidFill>
          <a:ln w="9525">
            <a:solidFill>
              <a:schemeClr val="tx2"/>
            </a:solidFill>
            <a:miter lim="800000"/>
            <a:headEnd/>
            <a:tailEnd/>
          </a:ln>
          <a:effectLst>
            <a:outerShdw blurRad="40000" dist="23000" dir="5400000" rotWithShape="0">
              <a:srgbClr val="808080">
                <a:alpha val="34999"/>
              </a:srgbClr>
            </a:outerShdw>
          </a:effectLst>
        </p:spPr>
        <p:txBody>
          <a:bodyPr anchor="ctr"/>
          <a:lstStyle/>
          <a:p>
            <a:pPr algn="ctr">
              <a:defRPr/>
            </a:pPr>
            <a:endParaRPr lang="en-GB" sz="1100" dirty="0">
              <a:solidFill>
                <a:srgbClr val="1F497D"/>
              </a:solidFill>
              <a:latin typeface="Calibri"/>
              <a:ea typeface="+mn-ea"/>
              <a:cs typeface="Calibri"/>
            </a:endParaRPr>
          </a:p>
        </p:txBody>
      </p:sp>
      <p:cxnSp>
        <p:nvCxnSpPr>
          <p:cNvPr id="64" name="Straight Connector 63">
            <a:extLst>
              <a:ext uri="{FF2B5EF4-FFF2-40B4-BE49-F238E27FC236}">
                <a16:creationId xmlns:a16="http://schemas.microsoft.com/office/drawing/2014/main" id="{79E2C43C-A846-0242-99E6-DF244A547A72}"/>
              </a:ext>
            </a:extLst>
          </p:cNvPr>
          <p:cNvCxnSpPr>
            <a:cxnSpLocks/>
            <a:stCxn id="60" idx="3"/>
            <a:endCxn id="41" idx="1"/>
          </p:cNvCxnSpPr>
          <p:nvPr/>
        </p:nvCxnSpPr>
        <p:spPr>
          <a:xfrm flipV="1">
            <a:off x="1604543" y="2039446"/>
            <a:ext cx="305336"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B8F43DA-94B4-784B-BAD6-376BD55B77A3}"/>
              </a:ext>
            </a:extLst>
          </p:cNvPr>
          <p:cNvCxnSpPr>
            <a:cxnSpLocks/>
            <a:stCxn id="61" idx="3"/>
            <a:endCxn id="2" idx="1"/>
          </p:cNvCxnSpPr>
          <p:nvPr/>
        </p:nvCxnSpPr>
        <p:spPr>
          <a:xfrm flipV="1">
            <a:off x="1601380" y="1489880"/>
            <a:ext cx="308498" cy="2777"/>
          </a:xfrm>
          <a:prstGeom prst="line">
            <a:avLst/>
          </a:prstGeom>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F0C93814-8AF2-C64C-8F65-9DCA3C2FFE1D}"/>
              </a:ext>
            </a:extLst>
          </p:cNvPr>
          <p:cNvSpPr/>
          <p:nvPr/>
        </p:nvSpPr>
        <p:spPr>
          <a:xfrm>
            <a:off x="7811532" y="2625179"/>
            <a:ext cx="1188695" cy="349555"/>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Stewardship</a:t>
            </a:r>
          </a:p>
        </p:txBody>
      </p:sp>
      <p:cxnSp>
        <p:nvCxnSpPr>
          <p:cNvPr id="75" name="Straight Connector 74">
            <a:extLst>
              <a:ext uri="{FF2B5EF4-FFF2-40B4-BE49-F238E27FC236}">
                <a16:creationId xmlns:a16="http://schemas.microsoft.com/office/drawing/2014/main" id="{2E4B0908-F363-664E-A7B8-3FB5620EDD41}"/>
              </a:ext>
            </a:extLst>
          </p:cNvPr>
          <p:cNvCxnSpPr>
            <a:cxnSpLocks/>
            <a:stCxn id="8" idx="3"/>
            <a:endCxn id="74" idx="1"/>
          </p:cNvCxnSpPr>
          <p:nvPr/>
        </p:nvCxnSpPr>
        <p:spPr>
          <a:xfrm>
            <a:off x="7587573" y="2796217"/>
            <a:ext cx="223959" cy="3740"/>
          </a:xfrm>
          <a:prstGeom prst="line">
            <a:avLst/>
          </a:prstGeom>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97B8E4C8-2D68-6C4A-BCB9-52A70046FA8E}"/>
              </a:ext>
            </a:extLst>
          </p:cNvPr>
          <p:cNvSpPr/>
          <p:nvPr/>
        </p:nvSpPr>
        <p:spPr>
          <a:xfrm>
            <a:off x="6362060" y="4410541"/>
            <a:ext cx="1223962" cy="349555"/>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Stewardship</a:t>
            </a:r>
          </a:p>
        </p:txBody>
      </p:sp>
      <p:cxnSp>
        <p:nvCxnSpPr>
          <p:cNvPr id="57" name="Straight Connector 56">
            <a:extLst>
              <a:ext uri="{FF2B5EF4-FFF2-40B4-BE49-F238E27FC236}">
                <a16:creationId xmlns:a16="http://schemas.microsoft.com/office/drawing/2014/main" id="{CFCF7E05-9261-084D-B5E4-BE4C9AA57CA1}"/>
              </a:ext>
            </a:extLst>
          </p:cNvPr>
          <p:cNvCxnSpPr>
            <a:cxnSpLocks/>
            <a:stCxn id="49" idx="3"/>
            <a:endCxn id="56" idx="1"/>
          </p:cNvCxnSpPr>
          <p:nvPr/>
        </p:nvCxnSpPr>
        <p:spPr>
          <a:xfrm>
            <a:off x="5940169" y="4127913"/>
            <a:ext cx="421891" cy="457406"/>
          </a:xfrm>
          <a:prstGeom prst="line">
            <a:avLst/>
          </a:prstGeom>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D3DF92EE-F6A0-A547-9A6E-2533D3D3E06D}"/>
              </a:ext>
            </a:extLst>
          </p:cNvPr>
          <p:cNvSpPr/>
          <p:nvPr/>
        </p:nvSpPr>
        <p:spPr>
          <a:xfrm>
            <a:off x="6381375" y="4024711"/>
            <a:ext cx="1188695" cy="349555"/>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Discovery</a:t>
            </a:r>
          </a:p>
        </p:txBody>
      </p:sp>
      <p:cxnSp>
        <p:nvCxnSpPr>
          <p:cNvPr id="59" name="Straight Connector 58">
            <a:extLst>
              <a:ext uri="{FF2B5EF4-FFF2-40B4-BE49-F238E27FC236}">
                <a16:creationId xmlns:a16="http://schemas.microsoft.com/office/drawing/2014/main" id="{3A809E0F-F29F-8F44-8441-6BA3BF7D63F7}"/>
              </a:ext>
            </a:extLst>
          </p:cNvPr>
          <p:cNvCxnSpPr>
            <a:cxnSpLocks/>
            <a:stCxn id="49" idx="3"/>
            <a:endCxn id="58" idx="1"/>
          </p:cNvCxnSpPr>
          <p:nvPr/>
        </p:nvCxnSpPr>
        <p:spPr>
          <a:xfrm>
            <a:off x="5940169" y="4127913"/>
            <a:ext cx="441206" cy="71576"/>
          </a:xfrm>
          <a:prstGeom prst="line">
            <a:avLst/>
          </a:prstGeom>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7204F9A8-9A51-7D41-B7FB-FEA8DFECC73E}"/>
              </a:ext>
            </a:extLst>
          </p:cNvPr>
          <p:cNvSpPr txBox="1"/>
          <p:nvPr/>
        </p:nvSpPr>
        <p:spPr bwMode="auto">
          <a:xfrm>
            <a:off x="3927539" y="4566634"/>
            <a:ext cx="1513843" cy="307777"/>
          </a:xfrm>
          <a:prstGeom prst="rect">
            <a:avLst/>
          </a:prstGeom>
          <a:noFill/>
          <a:ln w="9525">
            <a:noFill/>
            <a:miter lim="800000"/>
            <a:headEnd/>
            <a:tailEnd/>
          </a:ln>
        </p:spPr>
        <p:txBody>
          <a:bodyPr wrap="square" rtlCol="0">
            <a:prstTxWarp prst="textNoShape">
              <a:avLst/>
            </a:prstTxWarp>
            <a:spAutoFit/>
          </a:bodyPr>
          <a:lstStyle/>
          <a:p>
            <a:pPr algn="ctr"/>
            <a:r>
              <a:rPr lang="en-GB" sz="1400" dirty="0">
                <a:latin typeface="Calibri" pitchFamily="-1" charset="0"/>
              </a:rPr>
              <a:t>Data Onboarding</a:t>
            </a:r>
          </a:p>
        </p:txBody>
      </p:sp>
    </p:spTree>
    <p:extLst>
      <p:ext uri="{BB962C8B-B14F-4D97-AF65-F5344CB8AC3E}">
        <p14:creationId xmlns:p14="http://schemas.microsoft.com/office/powerpoint/2010/main" val="10194055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457" name="Group 2"/>
          <p:cNvGrpSpPr>
            <a:grpSpLocks/>
          </p:cNvGrpSpPr>
          <p:nvPr/>
        </p:nvGrpSpPr>
        <p:grpSpPr bwMode="auto">
          <a:xfrm>
            <a:off x="838210" y="1078706"/>
            <a:ext cx="7561263" cy="3053800"/>
            <a:chOff x="573" y="1189"/>
            <a:chExt cx="4718" cy="2201"/>
          </a:xfrm>
        </p:grpSpPr>
        <p:sp>
          <p:nvSpPr>
            <p:cNvPr id="19458" name="AutoShape 3"/>
            <p:cNvSpPr>
              <a:spLocks noChangeAspect="1" noChangeArrowheads="1" noTextEdit="1"/>
            </p:cNvSpPr>
            <p:nvPr/>
          </p:nvSpPr>
          <p:spPr bwMode="auto">
            <a:xfrm>
              <a:off x="573" y="1189"/>
              <a:ext cx="4718" cy="19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GB"/>
            </a:p>
          </p:txBody>
        </p:sp>
        <p:sp>
          <p:nvSpPr>
            <p:cNvPr id="19459" name="Freeform 4"/>
            <p:cNvSpPr>
              <a:spLocks/>
            </p:cNvSpPr>
            <p:nvPr/>
          </p:nvSpPr>
          <p:spPr bwMode="auto">
            <a:xfrm>
              <a:off x="3409" y="1712"/>
              <a:ext cx="777" cy="965"/>
            </a:xfrm>
            <a:custGeom>
              <a:avLst/>
              <a:gdLst>
                <a:gd name="T0" fmla="*/ 1 w 1554"/>
                <a:gd name="T1" fmla="*/ 0 h 2894"/>
                <a:gd name="T2" fmla="*/ 1 w 1554"/>
                <a:gd name="T3" fmla="*/ 0 h 2894"/>
                <a:gd name="T4" fmla="*/ 1 w 1554"/>
                <a:gd name="T5" fmla="*/ 0 h 2894"/>
                <a:gd name="T6" fmla="*/ 1 w 1554"/>
                <a:gd name="T7" fmla="*/ 0 h 2894"/>
                <a:gd name="T8" fmla="*/ 1 w 1554"/>
                <a:gd name="T9" fmla="*/ 0 h 2894"/>
                <a:gd name="T10" fmla="*/ 1 w 1554"/>
                <a:gd name="T11" fmla="*/ 0 h 2894"/>
                <a:gd name="T12" fmla="*/ 1 w 1554"/>
                <a:gd name="T13" fmla="*/ 0 h 2894"/>
                <a:gd name="T14" fmla="*/ 1 w 1554"/>
                <a:gd name="T15" fmla="*/ 0 h 2894"/>
                <a:gd name="T16" fmla="*/ 1 w 1554"/>
                <a:gd name="T17" fmla="*/ 0 h 2894"/>
                <a:gd name="T18" fmla="*/ 1 w 1554"/>
                <a:gd name="T19" fmla="*/ 0 h 2894"/>
                <a:gd name="T20" fmla="*/ 1 w 1554"/>
                <a:gd name="T21" fmla="*/ 0 h 2894"/>
                <a:gd name="T22" fmla="*/ 1 w 1554"/>
                <a:gd name="T23" fmla="*/ 0 h 2894"/>
                <a:gd name="T24" fmla="*/ 1 w 1554"/>
                <a:gd name="T25" fmla="*/ 0 h 2894"/>
                <a:gd name="T26" fmla="*/ 1 w 1554"/>
                <a:gd name="T27" fmla="*/ 0 h 2894"/>
                <a:gd name="T28" fmla="*/ 1 w 1554"/>
                <a:gd name="T29" fmla="*/ 0 h 2894"/>
                <a:gd name="T30" fmla="*/ 1 w 1554"/>
                <a:gd name="T31" fmla="*/ 0 h 2894"/>
                <a:gd name="T32" fmla="*/ 1 w 1554"/>
                <a:gd name="T33" fmla="*/ 0 h 2894"/>
                <a:gd name="T34" fmla="*/ 1 w 1554"/>
                <a:gd name="T35" fmla="*/ 0 h 2894"/>
                <a:gd name="T36" fmla="*/ 1 w 1554"/>
                <a:gd name="T37" fmla="*/ 0 h 2894"/>
                <a:gd name="T38" fmla="*/ 1 w 1554"/>
                <a:gd name="T39" fmla="*/ 0 h 2894"/>
                <a:gd name="T40" fmla="*/ 1 w 1554"/>
                <a:gd name="T41" fmla="*/ 0 h 2894"/>
                <a:gd name="T42" fmla="*/ 1 w 1554"/>
                <a:gd name="T43" fmla="*/ 0 h 2894"/>
                <a:gd name="T44" fmla="*/ 1 w 1554"/>
                <a:gd name="T45" fmla="*/ 0 h 2894"/>
                <a:gd name="T46" fmla="*/ 1 w 1554"/>
                <a:gd name="T47" fmla="*/ 0 h 2894"/>
                <a:gd name="T48" fmla="*/ 1 w 1554"/>
                <a:gd name="T49" fmla="*/ 0 h 2894"/>
                <a:gd name="T50" fmla="*/ 1 w 1554"/>
                <a:gd name="T51" fmla="*/ 0 h 2894"/>
                <a:gd name="T52" fmla="*/ 1 w 1554"/>
                <a:gd name="T53" fmla="*/ 0 h 2894"/>
                <a:gd name="T54" fmla="*/ 1 w 1554"/>
                <a:gd name="T55" fmla="*/ 0 h 2894"/>
                <a:gd name="T56" fmla="*/ 1 w 1554"/>
                <a:gd name="T57" fmla="*/ 0 h 2894"/>
                <a:gd name="T58" fmla="*/ 1 w 1554"/>
                <a:gd name="T59" fmla="*/ 0 h 2894"/>
                <a:gd name="T60" fmla="*/ 1 w 1554"/>
                <a:gd name="T61" fmla="*/ 0 h 2894"/>
                <a:gd name="T62" fmla="*/ 1 w 1554"/>
                <a:gd name="T63" fmla="*/ 0 h 2894"/>
                <a:gd name="T64" fmla="*/ 1 w 1554"/>
                <a:gd name="T65" fmla="*/ 0 h 2894"/>
                <a:gd name="T66" fmla="*/ 0 w 1554"/>
                <a:gd name="T67" fmla="*/ 0 h 2894"/>
                <a:gd name="T68" fmla="*/ 1 w 1554"/>
                <a:gd name="T69" fmla="*/ 0 h 2894"/>
                <a:gd name="T70" fmla="*/ 1 w 1554"/>
                <a:gd name="T71" fmla="*/ 0 h 289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4"/>
                <a:gd name="T110" fmla="*/ 1554 w 1554"/>
                <a:gd name="T111" fmla="*/ 2894 h 289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4">
                  <a:moveTo>
                    <a:pt x="1486" y="2887"/>
                  </a:moveTo>
                  <a:lnTo>
                    <a:pt x="1515" y="2876"/>
                  </a:lnTo>
                  <a:lnTo>
                    <a:pt x="1535" y="2838"/>
                  </a:lnTo>
                  <a:lnTo>
                    <a:pt x="1554" y="2707"/>
                  </a:lnTo>
                  <a:lnTo>
                    <a:pt x="1554" y="2665"/>
                  </a:lnTo>
                  <a:lnTo>
                    <a:pt x="1553" y="2618"/>
                  </a:lnTo>
                  <a:lnTo>
                    <a:pt x="1547" y="2519"/>
                  </a:lnTo>
                  <a:lnTo>
                    <a:pt x="1517" y="2295"/>
                  </a:lnTo>
                  <a:lnTo>
                    <a:pt x="1424" y="1841"/>
                  </a:lnTo>
                  <a:lnTo>
                    <a:pt x="1323" y="1529"/>
                  </a:lnTo>
                  <a:lnTo>
                    <a:pt x="1284" y="1492"/>
                  </a:lnTo>
                  <a:lnTo>
                    <a:pt x="1237" y="1467"/>
                  </a:lnTo>
                  <a:lnTo>
                    <a:pt x="1028" y="1373"/>
                  </a:lnTo>
                  <a:lnTo>
                    <a:pt x="976" y="1323"/>
                  </a:lnTo>
                  <a:lnTo>
                    <a:pt x="939" y="1245"/>
                  </a:lnTo>
                  <a:lnTo>
                    <a:pt x="923" y="1193"/>
                  </a:lnTo>
                  <a:lnTo>
                    <a:pt x="924" y="1170"/>
                  </a:lnTo>
                  <a:lnTo>
                    <a:pt x="933" y="1137"/>
                  </a:lnTo>
                  <a:lnTo>
                    <a:pt x="1020" y="953"/>
                  </a:lnTo>
                  <a:lnTo>
                    <a:pt x="1055" y="848"/>
                  </a:lnTo>
                  <a:lnTo>
                    <a:pt x="1071" y="786"/>
                  </a:lnTo>
                  <a:lnTo>
                    <a:pt x="1077" y="739"/>
                  </a:lnTo>
                  <a:lnTo>
                    <a:pt x="1077" y="702"/>
                  </a:lnTo>
                  <a:lnTo>
                    <a:pt x="1077" y="677"/>
                  </a:lnTo>
                  <a:lnTo>
                    <a:pt x="1076" y="647"/>
                  </a:lnTo>
                  <a:lnTo>
                    <a:pt x="1067" y="507"/>
                  </a:lnTo>
                  <a:lnTo>
                    <a:pt x="1035" y="280"/>
                  </a:lnTo>
                  <a:lnTo>
                    <a:pt x="941" y="128"/>
                  </a:lnTo>
                  <a:lnTo>
                    <a:pt x="830" y="4"/>
                  </a:lnTo>
                  <a:lnTo>
                    <a:pt x="814" y="0"/>
                  </a:lnTo>
                  <a:lnTo>
                    <a:pt x="792" y="0"/>
                  </a:lnTo>
                  <a:lnTo>
                    <a:pt x="749" y="16"/>
                  </a:lnTo>
                  <a:lnTo>
                    <a:pt x="723" y="39"/>
                  </a:lnTo>
                  <a:lnTo>
                    <a:pt x="720" y="48"/>
                  </a:lnTo>
                  <a:lnTo>
                    <a:pt x="729" y="58"/>
                  </a:lnTo>
                  <a:lnTo>
                    <a:pt x="700" y="23"/>
                  </a:lnTo>
                  <a:lnTo>
                    <a:pt x="664" y="6"/>
                  </a:lnTo>
                  <a:lnTo>
                    <a:pt x="646" y="3"/>
                  </a:lnTo>
                  <a:lnTo>
                    <a:pt x="630" y="13"/>
                  </a:lnTo>
                  <a:lnTo>
                    <a:pt x="543" y="110"/>
                  </a:lnTo>
                  <a:lnTo>
                    <a:pt x="462" y="224"/>
                  </a:lnTo>
                  <a:lnTo>
                    <a:pt x="452" y="417"/>
                  </a:lnTo>
                  <a:lnTo>
                    <a:pt x="452" y="540"/>
                  </a:lnTo>
                  <a:lnTo>
                    <a:pt x="448" y="621"/>
                  </a:lnTo>
                  <a:lnTo>
                    <a:pt x="432" y="660"/>
                  </a:lnTo>
                  <a:lnTo>
                    <a:pt x="418" y="703"/>
                  </a:lnTo>
                  <a:lnTo>
                    <a:pt x="418" y="728"/>
                  </a:lnTo>
                  <a:lnTo>
                    <a:pt x="416" y="750"/>
                  </a:lnTo>
                  <a:lnTo>
                    <a:pt x="416" y="773"/>
                  </a:lnTo>
                  <a:lnTo>
                    <a:pt x="416" y="806"/>
                  </a:lnTo>
                  <a:lnTo>
                    <a:pt x="452" y="875"/>
                  </a:lnTo>
                  <a:lnTo>
                    <a:pt x="489" y="946"/>
                  </a:lnTo>
                  <a:lnTo>
                    <a:pt x="538" y="1069"/>
                  </a:lnTo>
                  <a:lnTo>
                    <a:pt x="553" y="1132"/>
                  </a:lnTo>
                  <a:lnTo>
                    <a:pt x="550" y="1163"/>
                  </a:lnTo>
                  <a:lnTo>
                    <a:pt x="552" y="1187"/>
                  </a:lnTo>
                  <a:lnTo>
                    <a:pt x="553" y="1225"/>
                  </a:lnTo>
                  <a:lnTo>
                    <a:pt x="547" y="1259"/>
                  </a:lnTo>
                  <a:lnTo>
                    <a:pt x="530" y="1285"/>
                  </a:lnTo>
                  <a:lnTo>
                    <a:pt x="478" y="1330"/>
                  </a:lnTo>
                  <a:lnTo>
                    <a:pt x="423" y="1372"/>
                  </a:lnTo>
                  <a:lnTo>
                    <a:pt x="327" y="1375"/>
                  </a:lnTo>
                  <a:lnTo>
                    <a:pt x="211" y="1398"/>
                  </a:lnTo>
                  <a:lnTo>
                    <a:pt x="90" y="1490"/>
                  </a:lnTo>
                  <a:lnTo>
                    <a:pt x="56" y="1622"/>
                  </a:lnTo>
                  <a:lnTo>
                    <a:pt x="33" y="1763"/>
                  </a:lnTo>
                  <a:lnTo>
                    <a:pt x="4" y="2369"/>
                  </a:lnTo>
                  <a:lnTo>
                    <a:pt x="0" y="2852"/>
                  </a:lnTo>
                  <a:lnTo>
                    <a:pt x="471" y="2886"/>
                  </a:lnTo>
                  <a:lnTo>
                    <a:pt x="948" y="2894"/>
                  </a:lnTo>
                  <a:lnTo>
                    <a:pt x="1213" y="2894"/>
                  </a:lnTo>
                  <a:lnTo>
                    <a:pt x="1486" y="2887"/>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0" name="Freeform 5"/>
            <p:cNvSpPr>
              <a:spLocks/>
            </p:cNvSpPr>
            <p:nvPr/>
          </p:nvSpPr>
          <p:spPr bwMode="auto">
            <a:xfrm>
              <a:off x="4205" y="1742"/>
              <a:ext cx="789" cy="940"/>
            </a:xfrm>
            <a:custGeom>
              <a:avLst/>
              <a:gdLst>
                <a:gd name="T0" fmla="*/ 1 w 1577"/>
                <a:gd name="T1" fmla="*/ 0 h 2821"/>
                <a:gd name="T2" fmla="*/ 0 w 1577"/>
                <a:gd name="T3" fmla="*/ 0 h 2821"/>
                <a:gd name="T4" fmla="*/ 1 w 1577"/>
                <a:gd name="T5" fmla="*/ 0 h 2821"/>
                <a:gd name="T6" fmla="*/ 1 w 1577"/>
                <a:gd name="T7" fmla="*/ 0 h 2821"/>
                <a:gd name="T8" fmla="*/ 1 w 1577"/>
                <a:gd name="T9" fmla="*/ 0 h 2821"/>
                <a:gd name="T10" fmla="*/ 1 w 1577"/>
                <a:gd name="T11" fmla="*/ 0 h 2821"/>
                <a:gd name="T12" fmla="*/ 1 w 1577"/>
                <a:gd name="T13" fmla="*/ 0 h 2821"/>
                <a:gd name="T14" fmla="*/ 1 w 1577"/>
                <a:gd name="T15" fmla="*/ 0 h 2821"/>
                <a:gd name="T16" fmla="*/ 1 w 1577"/>
                <a:gd name="T17" fmla="*/ 0 h 2821"/>
                <a:gd name="T18" fmla="*/ 1 w 1577"/>
                <a:gd name="T19" fmla="*/ 0 h 2821"/>
                <a:gd name="T20" fmla="*/ 1 w 1577"/>
                <a:gd name="T21" fmla="*/ 0 h 2821"/>
                <a:gd name="T22" fmla="*/ 1 w 1577"/>
                <a:gd name="T23" fmla="*/ 0 h 2821"/>
                <a:gd name="T24" fmla="*/ 1 w 1577"/>
                <a:gd name="T25" fmla="*/ 0 h 2821"/>
                <a:gd name="T26" fmla="*/ 1 w 1577"/>
                <a:gd name="T27" fmla="*/ 0 h 2821"/>
                <a:gd name="T28" fmla="*/ 1 w 1577"/>
                <a:gd name="T29" fmla="*/ 0 h 2821"/>
                <a:gd name="T30" fmla="*/ 1 w 1577"/>
                <a:gd name="T31" fmla="*/ 0 h 2821"/>
                <a:gd name="T32" fmla="*/ 1 w 1577"/>
                <a:gd name="T33" fmla="*/ 0 h 2821"/>
                <a:gd name="T34" fmla="*/ 1 w 1577"/>
                <a:gd name="T35" fmla="*/ 0 h 2821"/>
                <a:gd name="T36" fmla="*/ 1 w 1577"/>
                <a:gd name="T37" fmla="*/ 0 h 2821"/>
                <a:gd name="T38" fmla="*/ 1 w 1577"/>
                <a:gd name="T39" fmla="*/ 0 h 2821"/>
                <a:gd name="T40" fmla="*/ 1 w 1577"/>
                <a:gd name="T41" fmla="*/ 0 h 2821"/>
                <a:gd name="T42" fmla="*/ 1 w 1577"/>
                <a:gd name="T43" fmla="*/ 0 h 2821"/>
                <a:gd name="T44" fmla="*/ 1 w 1577"/>
                <a:gd name="T45" fmla="*/ 0 h 2821"/>
                <a:gd name="T46" fmla="*/ 1 w 1577"/>
                <a:gd name="T47" fmla="*/ 0 h 2821"/>
                <a:gd name="T48" fmla="*/ 1 w 1577"/>
                <a:gd name="T49" fmla="*/ 0 h 2821"/>
                <a:gd name="T50" fmla="*/ 1 w 1577"/>
                <a:gd name="T51" fmla="*/ 0 h 2821"/>
                <a:gd name="T52" fmla="*/ 1 w 1577"/>
                <a:gd name="T53" fmla="*/ 0 h 2821"/>
                <a:gd name="T54" fmla="*/ 1 w 1577"/>
                <a:gd name="T55" fmla="*/ 0 h 2821"/>
                <a:gd name="T56" fmla="*/ 1 w 1577"/>
                <a:gd name="T57" fmla="*/ 0 h 2821"/>
                <a:gd name="T58" fmla="*/ 1 w 1577"/>
                <a:gd name="T59" fmla="*/ 0 h 2821"/>
                <a:gd name="T60" fmla="*/ 1 w 1577"/>
                <a:gd name="T61" fmla="*/ 0 h 2821"/>
                <a:gd name="T62" fmla="*/ 1 w 1577"/>
                <a:gd name="T63" fmla="*/ 0 h 2821"/>
                <a:gd name="T64" fmla="*/ 1 w 1577"/>
                <a:gd name="T65" fmla="*/ 0 h 2821"/>
                <a:gd name="T66" fmla="*/ 1 w 1577"/>
                <a:gd name="T67" fmla="*/ 0 h 282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2821"/>
                <a:gd name="T104" fmla="*/ 1577 w 1577"/>
                <a:gd name="T105" fmla="*/ 2821 h 282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2821">
                  <a:moveTo>
                    <a:pt x="31" y="2790"/>
                  </a:moveTo>
                  <a:lnTo>
                    <a:pt x="17" y="2757"/>
                  </a:lnTo>
                  <a:lnTo>
                    <a:pt x="7" y="2669"/>
                  </a:lnTo>
                  <a:lnTo>
                    <a:pt x="0" y="2396"/>
                  </a:lnTo>
                  <a:lnTo>
                    <a:pt x="14" y="1941"/>
                  </a:lnTo>
                  <a:lnTo>
                    <a:pt x="31" y="1831"/>
                  </a:lnTo>
                  <a:lnTo>
                    <a:pt x="60" y="1732"/>
                  </a:lnTo>
                  <a:lnTo>
                    <a:pt x="188" y="1521"/>
                  </a:lnTo>
                  <a:lnTo>
                    <a:pt x="260" y="1485"/>
                  </a:lnTo>
                  <a:lnTo>
                    <a:pt x="300" y="1463"/>
                  </a:lnTo>
                  <a:lnTo>
                    <a:pt x="319" y="1434"/>
                  </a:lnTo>
                  <a:lnTo>
                    <a:pt x="310" y="1405"/>
                  </a:lnTo>
                  <a:lnTo>
                    <a:pt x="291" y="1371"/>
                  </a:lnTo>
                  <a:lnTo>
                    <a:pt x="261" y="1306"/>
                  </a:lnTo>
                  <a:lnTo>
                    <a:pt x="261" y="1278"/>
                  </a:lnTo>
                  <a:lnTo>
                    <a:pt x="267" y="1246"/>
                  </a:lnTo>
                  <a:lnTo>
                    <a:pt x="288" y="1174"/>
                  </a:lnTo>
                  <a:lnTo>
                    <a:pt x="327" y="1041"/>
                  </a:lnTo>
                  <a:lnTo>
                    <a:pt x="331" y="894"/>
                  </a:lnTo>
                  <a:lnTo>
                    <a:pt x="331" y="855"/>
                  </a:lnTo>
                  <a:lnTo>
                    <a:pt x="331" y="835"/>
                  </a:lnTo>
                  <a:lnTo>
                    <a:pt x="330" y="813"/>
                  </a:lnTo>
                  <a:lnTo>
                    <a:pt x="327" y="745"/>
                  </a:lnTo>
                  <a:lnTo>
                    <a:pt x="305" y="612"/>
                  </a:lnTo>
                  <a:lnTo>
                    <a:pt x="294" y="542"/>
                  </a:lnTo>
                  <a:lnTo>
                    <a:pt x="291" y="510"/>
                  </a:lnTo>
                  <a:lnTo>
                    <a:pt x="290" y="482"/>
                  </a:lnTo>
                  <a:lnTo>
                    <a:pt x="319" y="329"/>
                  </a:lnTo>
                  <a:lnTo>
                    <a:pt x="372" y="185"/>
                  </a:lnTo>
                  <a:lnTo>
                    <a:pt x="455" y="74"/>
                  </a:lnTo>
                  <a:lnTo>
                    <a:pt x="508" y="25"/>
                  </a:lnTo>
                  <a:lnTo>
                    <a:pt x="556" y="0"/>
                  </a:lnTo>
                  <a:lnTo>
                    <a:pt x="584" y="10"/>
                  </a:lnTo>
                  <a:lnTo>
                    <a:pt x="614" y="29"/>
                  </a:lnTo>
                  <a:lnTo>
                    <a:pt x="696" y="75"/>
                  </a:lnTo>
                  <a:lnTo>
                    <a:pt x="725" y="64"/>
                  </a:lnTo>
                  <a:lnTo>
                    <a:pt x="756" y="55"/>
                  </a:lnTo>
                  <a:lnTo>
                    <a:pt x="801" y="87"/>
                  </a:lnTo>
                  <a:lnTo>
                    <a:pt x="852" y="144"/>
                  </a:lnTo>
                  <a:lnTo>
                    <a:pt x="931" y="274"/>
                  </a:lnTo>
                  <a:lnTo>
                    <a:pt x="979" y="420"/>
                  </a:lnTo>
                  <a:lnTo>
                    <a:pt x="1015" y="581"/>
                  </a:lnTo>
                  <a:lnTo>
                    <a:pt x="1058" y="900"/>
                  </a:lnTo>
                  <a:lnTo>
                    <a:pt x="1065" y="1150"/>
                  </a:lnTo>
                  <a:lnTo>
                    <a:pt x="1070" y="1236"/>
                  </a:lnTo>
                  <a:lnTo>
                    <a:pt x="1072" y="1284"/>
                  </a:lnTo>
                  <a:lnTo>
                    <a:pt x="1072" y="1306"/>
                  </a:lnTo>
                  <a:lnTo>
                    <a:pt x="1071" y="1326"/>
                  </a:lnTo>
                  <a:lnTo>
                    <a:pt x="1064" y="1358"/>
                  </a:lnTo>
                  <a:lnTo>
                    <a:pt x="1058" y="1392"/>
                  </a:lnTo>
                  <a:lnTo>
                    <a:pt x="1073" y="1423"/>
                  </a:lnTo>
                  <a:lnTo>
                    <a:pt x="1103" y="1454"/>
                  </a:lnTo>
                  <a:lnTo>
                    <a:pt x="1163" y="1501"/>
                  </a:lnTo>
                  <a:lnTo>
                    <a:pt x="1307" y="1616"/>
                  </a:lnTo>
                  <a:lnTo>
                    <a:pt x="1563" y="2106"/>
                  </a:lnTo>
                  <a:lnTo>
                    <a:pt x="1571" y="2210"/>
                  </a:lnTo>
                  <a:lnTo>
                    <a:pt x="1564" y="2226"/>
                  </a:lnTo>
                  <a:lnTo>
                    <a:pt x="1563" y="2256"/>
                  </a:lnTo>
                  <a:lnTo>
                    <a:pt x="1563" y="2281"/>
                  </a:lnTo>
                  <a:lnTo>
                    <a:pt x="1563" y="2315"/>
                  </a:lnTo>
                  <a:lnTo>
                    <a:pt x="1574" y="2617"/>
                  </a:lnTo>
                  <a:lnTo>
                    <a:pt x="1577" y="2751"/>
                  </a:lnTo>
                  <a:lnTo>
                    <a:pt x="1577" y="2775"/>
                  </a:lnTo>
                  <a:lnTo>
                    <a:pt x="1576" y="2793"/>
                  </a:lnTo>
                  <a:lnTo>
                    <a:pt x="1570" y="2809"/>
                  </a:lnTo>
                  <a:lnTo>
                    <a:pt x="763" y="2821"/>
                  </a:lnTo>
                  <a:lnTo>
                    <a:pt x="366" y="2816"/>
                  </a:lnTo>
                  <a:lnTo>
                    <a:pt x="31" y="2790"/>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1" name="Freeform 6"/>
            <p:cNvSpPr>
              <a:spLocks/>
            </p:cNvSpPr>
            <p:nvPr/>
          </p:nvSpPr>
          <p:spPr bwMode="auto">
            <a:xfrm>
              <a:off x="3800" y="1869"/>
              <a:ext cx="946" cy="925"/>
            </a:xfrm>
            <a:custGeom>
              <a:avLst/>
              <a:gdLst>
                <a:gd name="T0" fmla="*/ 0 w 1891"/>
                <a:gd name="T1" fmla="*/ 0 h 2775"/>
                <a:gd name="T2" fmla="*/ 1 w 1891"/>
                <a:gd name="T3" fmla="*/ 0 h 2775"/>
                <a:gd name="T4" fmla="*/ 1 w 1891"/>
                <a:gd name="T5" fmla="*/ 0 h 2775"/>
                <a:gd name="T6" fmla="*/ 1 w 1891"/>
                <a:gd name="T7" fmla="*/ 0 h 2775"/>
                <a:gd name="T8" fmla="*/ 1 w 1891"/>
                <a:gd name="T9" fmla="*/ 0 h 2775"/>
                <a:gd name="T10" fmla="*/ 1 w 1891"/>
                <a:gd name="T11" fmla="*/ 0 h 2775"/>
                <a:gd name="T12" fmla="*/ 1 w 1891"/>
                <a:gd name="T13" fmla="*/ 0 h 2775"/>
                <a:gd name="T14" fmla="*/ 1 w 1891"/>
                <a:gd name="T15" fmla="*/ 0 h 2775"/>
                <a:gd name="T16" fmla="*/ 1 w 1891"/>
                <a:gd name="T17" fmla="*/ 0 h 2775"/>
                <a:gd name="T18" fmla="*/ 1 w 1891"/>
                <a:gd name="T19" fmla="*/ 0 h 2775"/>
                <a:gd name="T20" fmla="*/ 1 w 1891"/>
                <a:gd name="T21" fmla="*/ 0 h 2775"/>
                <a:gd name="T22" fmla="*/ 1 w 1891"/>
                <a:gd name="T23" fmla="*/ 0 h 2775"/>
                <a:gd name="T24" fmla="*/ 1 w 1891"/>
                <a:gd name="T25" fmla="*/ 0 h 2775"/>
                <a:gd name="T26" fmla="*/ 1 w 1891"/>
                <a:gd name="T27" fmla="*/ 0 h 2775"/>
                <a:gd name="T28" fmla="*/ 1 w 1891"/>
                <a:gd name="T29" fmla="*/ 0 h 2775"/>
                <a:gd name="T30" fmla="*/ 1 w 1891"/>
                <a:gd name="T31" fmla="*/ 0 h 2775"/>
                <a:gd name="T32" fmla="*/ 1 w 1891"/>
                <a:gd name="T33" fmla="*/ 0 h 2775"/>
                <a:gd name="T34" fmla="*/ 1 w 1891"/>
                <a:gd name="T35" fmla="*/ 0 h 2775"/>
                <a:gd name="T36" fmla="*/ 1 w 1891"/>
                <a:gd name="T37" fmla="*/ 0 h 2775"/>
                <a:gd name="T38" fmla="*/ 1 w 1891"/>
                <a:gd name="T39" fmla="*/ 0 h 2775"/>
                <a:gd name="T40" fmla="*/ 1 w 1891"/>
                <a:gd name="T41" fmla="*/ 0 h 2775"/>
                <a:gd name="T42" fmla="*/ 1 w 1891"/>
                <a:gd name="T43" fmla="*/ 0 h 2775"/>
                <a:gd name="T44" fmla="*/ 1 w 1891"/>
                <a:gd name="T45" fmla="*/ 0 h 2775"/>
                <a:gd name="T46" fmla="*/ 1 w 1891"/>
                <a:gd name="T47" fmla="*/ 0 h 2775"/>
                <a:gd name="T48" fmla="*/ 1 w 1891"/>
                <a:gd name="T49" fmla="*/ 0 h 2775"/>
                <a:gd name="T50" fmla="*/ 1 w 1891"/>
                <a:gd name="T51" fmla="*/ 0 h 2775"/>
                <a:gd name="T52" fmla="*/ 1 w 1891"/>
                <a:gd name="T53" fmla="*/ 0 h 2775"/>
                <a:gd name="T54" fmla="*/ 1 w 1891"/>
                <a:gd name="T55" fmla="*/ 0 h 2775"/>
                <a:gd name="T56" fmla="*/ 1 w 1891"/>
                <a:gd name="T57" fmla="*/ 0 h 2775"/>
                <a:gd name="T58" fmla="*/ 1 w 1891"/>
                <a:gd name="T59" fmla="*/ 0 h 2775"/>
                <a:gd name="T60" fmla="*/ 1 w 1891"/>
                <a:gd name="T61" fmla="*/ 0 h 2775"/>
                <a:gd name="T62" fmla="*/ 1 w 1891"/>
                <a:gd name="T63" fmla="*/ 0 h 2775"/>
                <a:gd name="T64" fmla="*/ 1 w 1891"/>
                <a:gd name="T65" fmla="*/ 0 h 2775"/>
                <a:gd name="T66" fmla="*/ 1 w 1891"/>
                <a:gd name="T67" fmla="*/ 0 h 2775"/>
                <a:gd name="T68" fmla="*/ 1 w 1891"/>
                <a:gd name="T69" fmla="*/ 0 h 2775"/>
                <a:gd name="T70" fmla="*/ 1 w 1891"/>
                <a:gd name="T71" fmla="*/ 0 h 2775"/>
                <a:gd name="T72" fmla="*/ 1 w 1891"/>
                <a:gd name="T73" fmla="*/ 0 h 2775"/>
                <a:gd name="T74" fmla="*/ 0 w 1891"/>
                <a:gd name="T75" fmla="*/ 0 h 277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891"/>
                <a:gd name="T115" fmla="*/ 0 h 2775"/>
                <a:gd name="T116" fmla="*/ 1891 w 1891"/>
                <a:gd name="T117" fmla="*/ 2775 h 2775"/>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891" h="2775">
                  <a:moveTo>
                    <a:pt x="0" y="2723"/>
                  </a:moveTo>
                  <a:lnTo>
                    <a:pt x="86" y="1843"/>
                  </a:lnTo>
                  <a:lnTo>
                    <a:pt x="136" y="1713"/>
                  </a:lnTo>
                  <a:lnTo>
                    <a:pt x="212" y="1528"/>
                  </a:lnTo>
                  <a:lnTo>
                    <a:pt x="301" y="1508"/>
                  </a:lnTo>
                  <a:lnTo>
                    <a:pt x="477" y="1473"/>
                  </a:lnTo>
                  <a:lnTo>
                    <a:pt x="562" y="1426"/>
                  </a:lnTo>
                  <a:lnTo>
                    <a:pt x="633" y="1368"/>
                  </a:lnTo>
                  <a:lnTo>
                    <a:pt x="660" y="1209"/>
                  </a:lnTo>
                  <a:lnTo>
                    <a:pt x="575" y="997"/>
                  </a:lnTo>
                  <a:lnTo>
                    <a:pt x="519" y="978"/>
                  </a:lnTo>
                  <a:lnTo>
                    <a:pt x="468" y="748"/>
                  </a:lnTo>
                  <a:lnTo>
                    <a:pt x="503" y="689"/>
                  </a:lnTo>
                  <a:lnTo>
                    <a:pt x="487" y="462"/>
                  </a:lnTo>
                  <a:lnTo>
                    <a:pt x="493" y="249"/>
                  </a:lnTo>
                  <a:lnTo>
                    <a:pt x="554" y="165"/>
                  </a:lnTo>
                  <a:lnTo>
                    <a:pt x="679" y="21"/>
                  </a:lnTo>
                  <a:lnTo>
                    <a:pt x="779" y="0"/>
                  </a:lnTo>
                  <a:lnTo>
                    <a:pt x="910" y="0"/>
                  </a:lnTo>
                  <a:lnTo>
                    <a:pt x="1012" y="58"/>
                  </a:lnTo>
                  <a:lnTo>
                    <a:pt x="1097" y="165"/>
                  </a:lnTo>
                  <a:lnTo>
                    <a:pt x="1154" y="341"/>
                  </a:lnTo>
                  <a:lnTo>
                    <a:pt x="1167" y="496"/>
                  </a:lnTo>
                  <a:lnTo>
                    <a:pt x="1167" y="629"/>
                  </a:lnTo>
                  <a:lnTo>
                    <a:pt x="1220" y="652"/>
                  </a:lnTo>
                  <a:lnTo>
                    <a:pt x="1202" y="865"/>
                  </a:lnTo>
                  <a:lnTo>
                    <a:pt x="1130" y="903"/>
                  </a:lnTo>
                  <a:lnTo>
                    <a:pt x="1112" y="1033"/>
                  </a:lnTo>
                  <a:lnTo>
                    <a:pt x="1086" y="1179"/>
                  </a:lnTo>
                  <a:lnTo>
                    <a:pt x="1104" y="1293"/>
                  </a:lnTo>
                  <a:lnTo>
                    <a:pt x="1197" y="1368"/>
                  </a:lnTo>
                  <a:lnTo>
                    <a:pt x="1321" y="1411"/>
                  </a:lnTo>
                  <a:lnTo>
                    <a:pt x="1497" y="1448"/>
                  </a:lnTo>
                  <a:lnTo>
                    <a:pt x="1620" y="1459"/>
                  </a:lnTo>
                  <a:lnTo>
                    <a:pt x="1687" y="1579"/>
                  </a:lnTo>
                  <a:lnTo>
                    <a:pt x="1738" y="1687"/>
                  </a:lnTo>
                  <a:lnTo>
                    <a:pt x="1891" y="2775"/>
                  </a:lnTo>
                  <a:lnTo>
                    <a:pt x="0" y="2723"/>
                  </a:lnTo>
                  <a:close/>
                </a:path>
              </a:pathLst>
            </a:custGeom>
            <a:solidFill>
              <a:srgbClr val="808080"/>
            </a:solidFill>
            <a:ln w="1588">
              <a:solidFill>
                <a:srgbClr val="919191"/>
              </a:solidFill>
              <a:round/>
              <a:headEnd/>
              <a:tailEnd/>
            </a:ln>
          </p:spPr>
          <p:txBody>
            <a:bodyPr/>
            <a:lstStyle/>
            <a:p>
              <a:endParaRPr lang="en-GB"/>
            </a:p>
          </p:txBody>
        </p:sp>
        <p:sp>
          <p:nvSpPr>
            <p:cNvPr id="19462" name="Freeform 7"/>
            <p:cNvSpPr>
              <a:spLocks/>
            </p:cNvSpPr>
            <p:nvPr/>
          </p:nvSpPr>
          <p:spPr bwMode="auto">
            <a:xfrm>
              <a:off x="1544" y="1762"/>
              <a:ext cx="739" cy="982"/>
            </a:xfrm>
            <a:custGeom>
              <a:avLst/>
              <a:gdLst>
                <a:gd name="T0" fmla="*/ 0 w 1479"/>
                <a:gd name="T1" fmla="*/ 0 h 2946"/>
                <a:gd name="T2" fmla="*/ 0 w 1479"/>
                <a:gd name="T3" fmla="*/ 0 h 2946"/>
                <a:gd name="T4" fmla="*/ 0 w 1479"/>
                <a:gd name="T5" fmla="*/ 0 h 2946"/>
                <a:gd name="T6" fmla="*/ 0 w 1479"/>
                <a:gd name="T7" fmla="*/ 0 h 2946"/>
                <a:gd name="T8" fmla="*/ 0 w 1479"/>
                <a:gd name="T9" fmla="*/ 0 h 2946"/>
                <a:gd name="T10" fmla="*/ 0 w 1479"/>
                <a:gd name="T11" fmla="*/ 0 h 2946"/>
                <a:gd name="T12" fmla="*/ 0 w 1479"/>
                <a:gd name="T13" fmla="*/ 0 h 2946"/>
                <a:gd name="T14" fmla="*/ 0 w 1479"/>
                <a:gd name="T15" fmla="*/ 0 h 2946"/>
                <a:gd name="T16" fmla="*/ 0 w 1479"/>
                <a:gd name="T17" fmla="*/ 0 h 2946"/>
                <a:gd name="T18" fmla="*/ 0 w 1479"/>
                <a:gd name="T19" fmla="*/ 0 h 2946"/>
                <a:gd name="T20" fmla="*/ 0 w 1479"/>
                <a:gd name="T21" fmla="*/ 0 h 2946"/>
                <a:gd name="T22" fmla="*/ 0 w 1479"/>
                <a:gd name="T23" fmla="*/ 0 h 2946"/>
                <a:gd name="T24" fmla="*/ 0 w 1479"/>
                <a:gd name="T25" fmla="*/ 0 h 2946"/>
                <a:gd name="T26" fmla="*/ 0 w 1479"/>
                <a:gd name="T27" fmla="*/ 0 h 2946"/>
                <a:gd name="T28" fmla="*/ 0 w 1479"/>
                <a:gd name="T29" fmla="*/ 0 h 2946"/>
                <a:gd name="T30" fmla="*/ 0 w 1479"/>
                <a:gd name="T31" fmla="*/ 0 h 2946"/>
                <a:gd name="T32" fmla="*/ 0 w 1479"/>
                <a:gd name="T33" fmla="*/ 0 h 2946"/>
                <a:gd name="T34" fmla="*/ 0 w 1479"/>
                <a:gd name="T35" fmla="*/ 0 h 2946"/>
                <a:gd name="T36" fmla="*/ 0 w 1479"/>
                <a:gd name="T37" fmla="*/ 0 h 2946"/>
                <a:gd name="T38" fmla="*/ 0 w 1479"/>
                <a:gd name="T39" fmla="*/ 0 h 2946"/>
                <a:gd name="T40" fmla="*/ 0 w 1479"/>
                <a:gd name="T41" fmla="*/ 0 h 2946"/>
                <a:gd name="T42" fmla="*/ 0 w 1479"/>
                <a:gd name="T43" fmla="*/ 0 h 2946"/>
                <a:gd name="T44" fmla="*/ 0 w 1479"/>
                <a:gd name="T45" fmla="*/ 0 h 2946"/>
                <a:gd name="T46" fmla="*/ 0 w 1479"/>
                <a:gd name="T47" fmla="*/ 0 h 2946"/>
                <a:gd name="T48" fmla="*/ 0 w 1479"/>
                <a:gd name="T49" fmla="*/ 0 h 2946"/>
                <a:gd name="T50" fmla="*/ 0 w 1479"/>
                <a:gd name="T51" fmla="*/ 0 h 2946"/>
                <a:gd name="T52" fmla="*/ 0 w 1479"/>
                <a:gd name="T53" fmla="*/ 0 h 2946"/>
                <a:gd name="T54" fmla="*/ 0 w 1479"/>
                <a:gd name="T55" fmla="*/ 0 h 2946"/>
                <a:gd name="T56" fmla="*/ 0 w 1479"/>
                <a:gd name="T57" fmla="*/ 0 h 2946"/>
                <a:gd name="T58" fmla="*/ 0 w 1479"/>
                <a:gd name="T59" fmla="*/ 0 h 2946"/>
                <a:gd name="T60" fmla="*/ 0 w 1479"/>
                <a:gd name="T61" fmla="*/ 0 h 2946"/>
                <a:gd name="T62" fmla="*/ 0 w 1479"/>
                <a:gd name="T63" fmla="*/ 0 h 2946"/>
                <a:gd name="T64" fmla="*/ 0 w 1479"/>
                <a:gd name="T65" fmla="*/ 0 h 2946"/>
                <a:gd name="T66" fmla="*/ 0 w 1479"/>
                <a:gd name="T67" fmla="*/ 0 h 2946"/>
                <a:gd name="T68" fmla="*/ 0 w 1479"/>
                <a:gd name="T69" fmla="*/ 0 h 2946"/>
                <a:gd name="T70" fmla="*/ 0 w 1479"/>
                <a:gd name="T71" fmla="*/ 0 h 2946"/>
                <a:gd name="T72" fmla="*/ 0 w 1479"/>
                <a:gd name="T73" fmla="*/ 0 h 2946"/>
                <a:gd name="T74" fmla="*/ 0 w 1479"/>
                <a:gd name="T75" fmla="*/ 0 h 2946"/>
                <a:gd name="T76" fmla="*/ 0 w 1479"/>
                <a:gd name="T77" fmla="*/ 0 h 294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479"/>
                <a:gd name="T118" fmla="*/ 0 h 2946"/>
                <a:gd name="T119" fmla="*/ 1479 w 1479"/>
                <a:gd name="T120" fmla="*/ 2946 h 294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479" h="2946">
                  <a:moveTo>
                    <a:pt x="0" y="2946"/>
                  </a:moveTo>
                  <a:lnTo>
                    <a:pt x="20" y="1832"/>
                  </a:lnTo>
                  <a:lnTo>
                    <a:pt x="78" y="1502"/>
                  </a:lnTo>
                  <a:lnTo>
                    <a:pt x="195" y="1349"/>
                  </a:lnTo>
                  <a:lnTo>
                    <a:pt x="344" y="1324"/>
                  </a:lnTo>
                  <a:lnTo>
                    <a:pt x="474" y="1275"/>
                  </a:lnTo>
                  <a:lnTo>
                    <a:pt x="528" y="1167"/>
                  </a:lnTo>
                  <a:lnTo>
                    <a:pt x="532" y="1005"/>
                  </a:lnTo>
                  <a:lnTo>
                    <a:pt x="480" y="917"/>
                  </a:lnTo>
                  <a:lnTo>
                    <a:pt x="480" y="865"/>
                  </a:lnTo>
                  <a:lnTo>
                    <a:pt x="436" y="798"/>
                  </a:lnTo>
                  <a:lnTo>
                    <a:pt x="398" y="660"/>
                  </a:lnTo>
                  <a:lnTo>
                    <a:pt x="405" y="635"/>
                  </a:lnTo>
                  <a:lnTo>
                    <a:pt x="367" y="527"/>
                  </a:lnTo>
                  <a:lnTo>
                    <a:pt x="405" y="309"/>
                  </a:lnTo>
                  <a:lnTo>
                    <a:pt x="488" y="206"/>
                  </a:lnTo>
                  <a:lnTo>
                    <a:pt x="584" y="63"/>
                  </a:lnTo>
                  <a:lnTo>
                    <a:pt x="774" y="0"/>
                  </a:lnTo>
                  <a:lnTo>
                    <a:pt x="919" y="108"/>
                  </a:lnTo>
                  <a:lnTo>
                    <a:pt x="971" y="195"/>
                  </a:lnTo>
                  <a:lnTo>
                    <a:pt x="1054" y="238"/>
                  </a:lnTo>
                  <a:lnTo>
                    <a:pt x="1054" y="336"/>
                  </a:lnTo>
                  <a:lnTo>
                    <a:pt x="1063" y="391"/>
                  </a:lnTo>
                  <a:lnTo>
                    <a:pt x="1124" y="499"/>
                  </a:lnTo>
                  <a:lnTo>
                    <a:pt x="1075" y="651"/>
                  </a:lnTo>
                  <a:lnTo>
                    <a:pt x="1083" y="759"/>
                  </a:lnTo>
                  <a:lnTo>
                    <a:pt x="1038" y="865"/>
                  </a:lnTo>
                  <a:lnTo>
                    <a:pt x="1002" y="897"/>
                  </a:lnTo>
                  <a:lnTo>
                    <a:pt x="1002" y="949"/>
                  </a:lnTo>
                  <a:lnTo>
                    <a:pt x="957" y="1070"/>
                  </a:lnTo>
                  <a:lnTo>
                    <a:pt x="926" y="1167"/>
                  </a:lnTo>
                  <a:lnTo>
                    <a:pt x="1018" y="1275"/>
                  </a:lnTo>
                  <a:lnTo>
                    <a:pt x="1175" y="1380"/>
                  </a:lnTo>
                  <a:lnTo>
                    <a:pt x="1340" y="1489"/>
                  </a:lnTo>
                  <a:lnTo>
                    <a:pt x="1416" y="1617"/>
                  </a:lnTo>
                  <a:lnTo>
                    <a:pt x="1447" y="1789"/>
                  </a:lnTo>
                  <a:lnTo>
                    <a:pt x="1470" y="2052"/>
                  </a:lnTo>
                  <a:lnTo>
                    <a:pt x="1479" y="2817"/>
                  </a:lnTo>
                  <a:lnTo>
                    <a:pt x="0" y="2946"/>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3" name="Freeform 8"/>
            <p:cNvSpPr>
              <a:spLocks/>
            </p:cNvSpPr>
            <p:nvPr/>
          </p:nvSpPr>
          <p:spPr bwMode="auto">
            <a:xfrm>
              <a:off x="2100" y="1704"/>
              <a:ext cx="789" cy="1031"/>
            </a:xfrm>
            <a:custGeom>
              <a:avLst/>
              <a:gdLst>
                <a:gd name="T0" fmla="*/ 1 w 1577"/>
                <a:gd name="T1" fmla="*/ 0 h 3093"/>
                <a:gd name="T2" fmla="*/ 0 w 1577"/>
                <a:gd name="T3" fmla="*/ 0 h 3093"/>
                <a:gd name="T4" fmla="*/ 1 w 1577"/>
                <a:gd name="T5" fmla="*/ 0 h 3093"/>
                <a:gd name="T6" fmla="*/ 1 w 1577"/>
                <a:gd name="T7" fmla="*/ 0 h 3093"/>
                <a:gd name="T8" fmla="*/ 1 w 1577"/>
                <a:gd name="T9" fmla="*/ 0 h 3093"/>
                <a:gd name="T10" fmla="*/ 1 w 1577"/>
                <a:gd name="T11" fmla="*/ 0 h 3093"/>
                <a:gd name="T12" fmla="*/ 1 w 1577"/>
                <a:gd name="T13" fmla="*/ 0 h 3093"/>
                <a:gd name="T14" fmla="*/ 1 w 1577"/>
                <a:gd name="T15" fmla="*/ 0 h 3093"/>
                <a:gd name="T16" fmla="*/ 1 w 1577"/>
                <a:gd name="T17" fmla="*/ 0 h 3093"/>
                <a:gd name="T18" fmla="*/ 1 w 1577"/>
                <a:gd name="T19" fmla="*/ 0 h 3093"/>
                <a:gd name="T20" fmla="*/ 1 w 1577"/>
                <a:gd name="T21" fmla="*/ 0 h 3093"/>
                <a:gd name="T22" fmla="*/ 1 w 1577"/>
                <a:gd name="T23" fmla="*/ 0 h 3093"/>
                <a:gd name="T24" fmla="*/ 1 w 1577"/>
                <a:gd name="T25" fmla="*/ 0 h 3093"/>
                <a:gd name="T26" fmla="*/ 1 w 1577"/>
                <a:gd name="T27" fmla="*/ 0 h 3093"/>
                <a:gd name="T28" fmla="*/ 1 w 1577"/>
                <a:gd name="T29" fmla="*/ 0 h 3093"/>
                <a:gd name="T30" fmla="*/ 1 w 1577"/>
                <a:gd name="T31" fmla="*/ 0 h 3093"/>
                <a:gd name="T32" fmla="*/ 1 w 1577"/>
                <a:gd name="T33" fmla="*/ 0 h 3093"/>
                <a:gd name="T34" fmla="*/ 1 w 1577"/>
                <a:gd name="T35" fmla="*/ 0 h 3093"/>
                <a:gd name="T36" fmla="*/ 1 w 1577"/>
                <a:gd name="T37" fmla="*/ 0 h 3093"/>
                <a:gd name="T38" fmla="*/ 1 w 1577"/>
                <a:gd name="T39" fmla="*/ 0 h 3093"/>
                <a:gd name="T40" fmla="*/ 1 w 1577"/>
                <a:gd name="T41" fmla="*/ 0 h 3093"/>
                <a:gd name="T42" fmla="*/ 1 w 1577"/>
                <a:gd name="T43" fmla="*/ 0 h 3093"/>
                <a:gd name="T44" fmla="*/ 1 w 1577"/>
                <a:gd name="T45" fmla="*/ 0 h 3093"/>
                <a:gd name="T46" fmla="*/ 1 w 1577"/>
                <a:gd name="T47" fmla="*/ 0 h 3093"/>
                <a:gd name="T48" fmla="*/ 1 w 1577"/>
                <a:gd name="T49" fmla="*/ 0 h 3093"/>
                <a:gd name="T50" fmla="*/ 1 w 1577"/>
                <a:gd name="T51" fmla="*/ 0 h 3093"/>
                <a:gd name="T52" fmla="*/ 1 w 1577"/>
                <a:gd name="T53" fmla="*/ 0 h 3093"/>
                <a:gd name="T54" fmla="*/ 1 w 1577"/>
                <a:gd name="T55" fmla="*/ 0 h 3093"/>
                <a:gd name="T56" fmla="*/ 1 w 1577"/>
                <a:gd name="T57" fmla="*/ 0 h 3093"/>
                <a:gd name="T58" fmla="*/ 1 w 1577"/>
                <a:gd name="T59" fmla="*/ 0 h 3093"/>
                <a:gd name="T60" fmla="*/ 1 w 1577"/>
                <a:gd name="T61" fmla="*/ 0 h 3093"/>
                <a:gd name="T62" fmla="*/ 1 w 1577"/>
                <a:gd name="T63" fmla="*/ 0 h 3093"/>
                <a:gd name="T64" fmla="*/ 1 w 1577"/>
                <a:gd name="T65" fmla="*/ 0 h 3093"/>
                <a:gd name="T66" fmla="*/ 1 w 1577"/>
                <a:gd name="T67" fmla="*/ 0 h 309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3093"/>
                <a:gd name="T104" fmla="*/ 1577 w 1577"/>
                <a:gd name="T105" fmla="*/ 3093 h 3093"/>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3093">
                  <a:moveTo>
                    <a:pt x="31" y="3059"/>
                  </a:moveTo>
                  <a:lnTo>
                    <a:pt x="17" y="3023"/>
                  </a:lnTo>
                  <a:lnTo>
                    <a:pt x="7" y="2927"/>
                  </a:lnTo>
                  <a:lnTo>
                    <a:pt x="0" y="2628"/>
                  </a:lnTo>
                  <a:lnTo>
                    <a:pt x="14" y="2128"/>
                  </a:lnTo>
                  <a:lnTo>
                    <a:pt x="31" y="2008"/>
                  </a:lnTo>
                  <a:lnTo>
                    <a:pt x="60" y="1898"/>
                  </a:lnTo>
                  <a:lnTo>
                    <a:pt x="188" y="1667"/>
                  </a:lnTo>
                  <a:lnTo>
                    <a:pt x="260" y="1627"/>
                  </a:lnTo>
                  <a:lnTo>
                    <a:pt x="300" y="1604"/>
                  </a:lnTo>
                  <a:lnTo>
                    <a:pt x="319" y="1573"/>
                  </a:lnTo>
                  <a:lnTo>
                    <a:pt x="310" y="1541"/>
                  </a:lnTo>
                  <a:lnTo>
                    <a:pt x="291" y="1504"/>
                  </a:lnTo>
                  <a:lnTo>
                    <a:pt x="261" y="1432"/>
                  </a:lnTo>
                  <a:lnTo>
                    <a:pt x="261" y="1401"/>
                  </a:lnTo>
                  <a:lnTo>
                    <a:pt x="268" y="1365"/>
                  </a:lnTo>
                  <a:lnTo>
                    <a:pt x="288" y="1287"/>
                  </a:lnTo>
                  <a:lnTo>
                    <a:pt x="327" y="1143"/>
                  </a:lnTo>
                  <a:lnTo>
                    <a:pt x="331" y="981"/>
                  </a:lnTo>
                  <a:lnTo>
                    <a:pt x="331" y="938"/>
                  </a:lnTo>
                  <a:lnTo>
                    <a:pt x="331" y="916"/>
                  </a:lnTo>
                  <a:lnTo>
                    <a:pt x="330" y="893"/>
                  </a:lnTo>
                  <a:lnTo>
                    <a:pt x="327" y="818"/>
                  </a:lnTo>
                  <a:lnTo>
                    <a:pt x="305" y="672"/>
                  </a:lnTo>
                  <a:lnTo>
                    <a:pt x="294" y="595"/>
                  </a:lnTo>
                  <a:lnTo>
                    <a:pt x="291" y="561"/>
                  </a:lnTo>
                  <a:lnTo>
                    <a:pt x="290" y="529"/>
                  </a:lnTo>
                  <a:lnTo>
                    <a:pt x="319" y="361"/>
                  </a:lnTo>
                  <a:lnTo>
                    <a:pt x="372" y="204"/>
                  </a:lnTo>
                  <a:lnTo>
                    <a:pt x="455" y="83"/>
                  </a:lnTo>
                  <a:lnTo>
                    <a:pt x="508" y="29"/>
                  </a:lnTo>
                  <a:lnTo>
                    <a:pt x="556" y="0"/>
                  </a:lnTo>
                  <a:lnTo>
                    <a:pt x="584" y="10"/>
                  </a:lnTo>
                  <a:lnTo>
                    <a:pt x="614" y="32"/>
                  </a:lnTo>
                  <a:lnTo>
                    <a:pt x="653" y="60"/>
                  </a:lnTo>
                  <a:lnTo>
                    <a:pt x="696" y="83"/>
                  </a:lnTo>
                  <a:lnTo>
                    <a:pt x="726" y="71"/>
                  </a:lnTo>
                  <a:lnTo>
                    <a:pt x="756" y="61"/>
                  </a:lnTo>
                  <a:lnTo>
                    <a:pt x="801" y="96"/>
                  </a:lnTo>
                  <a:lnTo>
                    <a:pt x="852" y="159"/>
                  </a:lnTo>
                  <a:lnTo>
                    <a:pt x="931" y="302"/>
                  </a:lnTo>
                  <a:lnTo>
                    <a:pt x="979" y="463"/>
                  </a:lnTo>
                  <a:lnTo>
                    <a:pt x="1015" y="637"/>
                  </a:lnTo>
                  <a:lnTo>
                    <a:pt x="1058" y="987"/>
                  </a:lnTo>
                  <a:lnTo>
                    <a:pt x="1065" y="1261"/>
                  </a:lnTo>
                  <a:lnTo>
                    <a:pt x="1070" y="1357"/>
                  </a:lnTo>
                  <a:lnTo>
                    <a:pt x="1072" y="1407"/>
                  </a:lnTo>
                  <a:lnTo>
                    <a:pt x="1072" y="1430"/>
                  </a:lnTo>
                  <a:lnTo>
                    <a:pt x="1071" y="1453"/>
                  </a:lnTo>
                  <a:lnTo>
                    <a:pt x="1064" y="1488"/>
                  </a:lnTo>
                  <a:lnTo>
                    <a:pt x="1058" y="1527"/>
                  </a:lnTo>
                  <a:lnTo>
                    <a:pt x="1103" y="1595"/>
                  </a:lnTo>
                  <a:lnTo>
                    <a:pt x="1163" y="1645"/>
                  </a:lnTo>
                  <a:lnTo>
                    <a:pt x="1307" y="1773"/>
                  </a:lnTo>
                  <a:lnTo>
                    <a:pt x="1563" y="2308"/>
                  </a:lnTo>
                  <a:lnTo>
                    <a:pt x="1571" y="2422"/>
                  </a:lnTo>
                  <a:lnTo>
                    <a:pt x="1564" y="2440"/>
                  </a:lnTo>
                  <a:lnTo>
                    <a:pt x="1563" y="2473"/>
                  </a:lnTo>
                  <a:lnTo>
                    <a:pt x="1563" y="2499"/>
                  </a:lnTo>
                  <a:lnTo>
                    <a:pt x="1563" y="2516"/>
                  </a:lnTo>
                  <a:lnTo>
                    <a:pt x="1563" y="2538"/>
                  </a:lnTo>
                  <a:lnTo>
                    <a:pt x="1574" y="2869"/>
                  </a:lnTo>
                  <a:lnTo>
                    <a:pt x="1577" y="3016"/>
                  </a:lnTo>
                  <a:lnTo>
                    <a:pt x="1577" y="3041"/>
                  </a:lnTo>
                  <a:lnTo>
                    <a:pt x="1576" y="3061"/>
                  </a:lnTo>
                  <a:lnTo>
                    <a:pt x="1570" y="3080"/>
                  </a:lnTo>
                  <a:lnTo>
                    <a:pt x="763" y="3093"/>
                  </a:lnTo>
                  <a:lnTo>
                    <a:pt x="366" y="3088"/>
                  </a:lnTo>
                  <a:lnTo>
                    <a:pt x="31" y="3059"/>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4" name="Freeform 9"/>
            <p:cNvSpPr>
              <a:spLocks/>
            </p:cNvSpPr>
            <p:nvPr/>
          </p:nvSpPr>
          <p:spPr bwMode="auto">
            <a:xfrm rot="-2660175">
              <a:off x="2627" y="1712"/>
              <a:ext cx="812" cy="969"/>
            </a:xfrm>
            <a:custGeom>
              <a:avLst/>
              <a:gdLst>
                <a:gd name="T0" fmla="*/ 1 w 1623"/>
                <a:gd name="T1" fmla="*/ 0 h 2907"/>
                <a:gd name="T2" fmla="*/ 1 w 1623"/>
                <a:gd name="T3" fmla="*/ 0 h 2907"/>
                <a:gd name="T4" fmla="*/ 1 w 1623"/>
                <a:gd name="T5" fmla="*/ 0 h 2907"/>
                <a:gd name="T6" fmla="*/ 1 w 1623"/>
                <a:gd name="T7" fmla="*/ 0 h 2907"/>
                <a:gd name="T8" fmla="*/ 1 w 1623"/>
                <a:gd name="T9" fmla="*/ 0 h 2907"/>
                <a:gd name="T10" fmla="*/ 1 w 1623"/>
                <a:gd name="T11" fmla="*/ 0 h 2907"/>
                <a:gd name="T12" fmla="*/ 1 w 1623"/>
                <a:gd name="T13" fmla="*/ 0 h 2907"/>
                <a:gd name="T14" fmla="*/ 1 w 1623"/>
                <a:gd name="T15" fmla="*/ 0 h 2907"/>
                <a:gd name="T16" fmla="*/ 1 w 1623"/>
                <a:gd name="T17" fmla="*/ 0 h 2907"/>
                <a:gd name="T18" fmla="*/ 1 w 1623"/>
                <a:gd name="T19" fmla="*/ 0 h 2907"/>
                <a:gd name="T20" fmla="*/ 1 w 1623"/>
                <a:gd name="T21" fmla="*/ 0 h 2907"/>
                <a:gd name="T22" fmla="*/ 1 w 1623"/>
                <a:gd name="T23" fmla="*/ 0 h 2907"/>
                <a:gd name="T24" fmla="*/ 1 w 1623"/>
                <a:gd name="T25" fmla="*/ 0 h 2907"/>
                <a:gd name="T26" fmla="*/ 1 w 1623"/>
                <a:gd name="T27" fmla="*/ 0 h 2907"/>
                <a:gd name="T28" fmla="*/ 1 w 1623"/>
                <a:gd name="T29" fmla="*/ 0 h 2907"/>
                <a:gd name="T30" fmla="*/ 1 w 1623"/>
                <a:gd name="T31" fmla="*/ 0 h 2907"/>
                <a:gd name="T32" fmla="*/ 1 w 1623"/>
                <a:gd name="T33" fmla="*/ 0 h 2907"/>
                <a:gd name="T34" fmla="*/ 1 w 1623"/>
                <a:gd name="T35" fmla="*/ 0 h 2907"/>
                <a:gd name="T36" fmla="*/ 1 w 1623"/>
                <a:gd name="T37" fmla="*/ 0 h 2907"/>
                <a:gd name="T38" fmla="*/ 1 w 1623"/>
                <a:gd name="T39" fmla="*/ 0 h 2907"/>
                <a:gd name="T40" fmla="*/ 1 w 1623"/>
                <a:gd name="T41" fmla="*/ 0 h 2907"/>
                <a:gd name="T42" fmla="*/ 1 w 1623"/>
                <a:gd name="T43" fmla="*/ 0 h 2907"/>
                <a:gd name="T44" fmla="*/ 1 w 1623"/>
                <a:gd name="T45" fmla="*/ 0 h 2907"/>
                <a:gd name="T46" fmla="*/ 1 w 1623"/>
                <a:gd name="T47" fmla="*/ 0 h 2907"/>
                <a:gd name="T48" fmla="*/ 1 w 1623"/>
                <a:gd name="T49" fmla="*/ 0 h 2907"/>
                <a:gd name="T50" fmla="*/ 1 w 1623"/>
                <a:gd name="T51" fmla="*/ 0 h 2907"/>
                <a:gd name="T52" fmla="*/ 1 w 1623"/>
                <a:gd name="T53" fmla="*/ 0 h 2907"/>
                <a:gd name="T54" fmla="*/ 1 w 1623"/>
                <a:gd name="T55" fmla="*/ 0 h 2907"/>
                <a:gd name="T56" fmla="*/ 1 w 1623"/>
                <a:gd name="T57" fmla="*/ 0 h 2907"/>
                <a:gd name="T58" fmla="*/ 1 w 1623"/>
                <a:gd name="T59" fmla="*/ 0 h 2907"/>
                <a:gd name="T60" fmla="*/ 1 w 1623"/>
                <a:gd name="T61" fmla="*/ 0 h 2907"/>
                <a:gd name="T62" fmla="*/ 1 w 1623"/>
                <a:gd name="T63" fmla="*/ 0 h 2907"/>
                <a:gd name="T64" fmla="*/ 1 w 1623"/>
                <a:gd name="T65" fmla="*/ 0 h 2907"/>
                <a:gd name="T66" fmla="*/ 1 w 1623"/>
                <a:gd name="T67" fmla="*/ 0 h 2907"/>
                <a:gd name="T68" fmla="*/ 1 w 1623"/>
                <a:gd name="T69" fmla="*/ 0 h 2907"/>
                <a:gd name="T70" fmla="*/ 1 w 1623"/>
                <a:gd name="T71" fmla="*/ 0 h 2907"/>
                <a:gd name="T72" fmla="*/ 1 w 1623"/>
                <a:gd name="T73" fmla="*/ 0 h 2907"/>
                <a:gd name="T74" fmla="*/ 1 w 1623"/>
                <a:gd name="T75" fmla="*/ 0 h 2907"/>
                <a:gd name="T76" fmla="*/ 0 w 1623"/>
                <a:gd name="T77" fmla="*/ 0 h 2907"/>
                <a:gd name="T78" fmla="*/ 1 w 1623"/>
                <a:gd name="T79" fmla="*/ 0 h 2907"/>
                <a:gd name="T80" fmla="*/ 1 w 1623"/>
                <a:gd name="T81" fmla="*/ 0 h 2907"/>
                <a:gd name="T82" fmla="*/ 1 w 1623"/>
                <a:gd name="T83" fmla="*/ 0 h 290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23"/>
                <a:gd name="T127" fmla="*/ 0 h 2907"/>
                <a:gd name="T128" fmla="*/ 1623 w 1623"/>
                <a:gd name="T129" fmla="*/ 2907 h 2907"/>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23" h="2907">
                  <a:moveTo>
                    <a:pt x="1538" y="2864"/>
                  </a:moveTo>
                  <a:lnTo>
                    <a:pt x="1570" y="2852"/>
                  </a:lnTo>
                  <a:lnTo>
                    <a:pt x="1595" y="2816"/>
                  </a:lnTo>
                  <a:lnTo>
                    <a:pt x="1620" y="2688"/>
                  </a:lnTo>
                  <a:lnTo>
                    <a:pt x="1623" y="2604"/>
                  </a:lnTo>
                  <a:lnTo>
                    <a:pt x="1623" y="2558"/>
                  </a:lnTo>
                  <a:lnTo>
                    <a:pt x="1621" y="2506"/>
                  </a:lnTo>
                  <a:lnTo>
                    <a:pt x="1601" y="2289"/>
                  </a:lnTo>
                  <a:lnTo>
                    <a:pt x="1522" y="1849"/>
                  </a:lnTo>
                  <a:lnTo>
                    <a:pt x="1475" y="1668"/>
                  </a:lnTo>
                  <a:lnTo>
                    <a:pt x="1427" y="1542"/>
                  </a:lnTo>
                  <a:lnTo>
                    <a:pt x="1372" y="1499"/>
                  </a:lnTo>
                  <a:lnTo>
                    <a:pt x="1308" y="1470"/>
                  </a:lnTo>
                  <a:lnTo>
                    <a:pt x="1128" y="1365"/>
                  </a:lnTo>
                  <a:lnTo>
                    <a:pt x="1022" y="1305"/>
                  </a:lnTo>
                  <a:lnTo>
                    <a:pt x="966" y="1266"/>
                  </a:lnTo>
                  <a:lnTo>
                    <a:pt x="927" y="1219"/>
                  </a:lnTo>
                  <a:lnTo>
                    <a:pt x="913" y="1131"/>
                  </a:lnTo>
                  <a:lnTo>
                    <a:pt x="913" y="1109"/>
                  </a:lnTo>
                  <a:lnTo>
                    <a:pt x="913" y="1083"/>
                  </a:lnTo>
                  <a:lnTo>
                    <a:pt x="922" y="1040"/>
                  </a:lnTo>
                  <a:lnTo>
                    <a:pt x="947" y="940"/>
                  </a:lnTo>
                  <a:lnTo>
                    <a:pt x="1012" y="869"/>
                  </a:lnTo>
                  <a:lnTo>
                    <a:pt x="1034" y="758"/>
                  </a:lnTo>
                  <a:lnTo>
                    <a:pt x="1047" y="640"/>
                  </a:lnTo>
                  <a:lnTo>
                    <a:pt x="1043" y="615"/>
                  </a:lnTo>
                  <a:lnTo>
                    <a:pt x="1032" y="596"/>
                  </a:lnTo>
                  <a:lnTo>
                    <a:pt x="1016" y="549"/>
                  </a:lnTo>
                  <a:lnTo>
                    <a:pt x="1016" y="481"/>
                  </a:lnTo>
                  <a:lnTo>
                    <a:pt x="1012" y="393"/>
                  </a:lnTo>
                  <a:lnTo>
                    <a:pt x="984" y="241"/>
                  </a:lnTo>
                  <a:lnTo>
                    <a:pt x="909" y="133"/>
                  </a:lnTo>
                  <a:lnTo>
                    <a:pt x="817" y="52"/>
                  </a:lnTo>
                  <a:lnTo>
                    <a:pt x="725" y="17"/>
                  </a:lnTo>
                  <a:lnTo>
                    <a:pt x="630" y="0"/>
                  </a:lnTo>
                  <a:lnTo>
                    <a:pt x="614" y="1"/>
                  </a:lnTo>
                  <a:lnTo>
                    <a:pt x="595" y="8"/>
                  </a:lnTo>
                  <a:lnTo>
                    <a:pt x="553" y="36"/>
                  </a:lnTo>
                  <a:lnTo>
                    <a:pt x="480" y="99"/>
                  </a:lnTo>
                  <a:lnTo>
                    <a:pt x="446" y="192"/>
                  </a:lnTo>
                  <a:lnTo>
                    <a:pt x="418" y="299"/>
                  </a:lnTo>
                  <a:lnTo>
                    <a:pt x="412" y="352"/>
                  </a:lnTo>
                  <a:lnTo>
                    <a:pt x="416" y="433"/>
                  </a:lnTo>
                  <a:lnTo>
                    <a:pt x="421" y="515"/>
                  </a:lnTo>
                  <a:lnTo>
                    <a:pt x="422" y="549"/>
                  </a:lnTo>
                  <a:lnTo>
                    <a:pt x="422" y="576"/>
                  </a:lnTo>
                  <a:lnTo>
                    <a:pt x="409" y="596"/>
                  </a:lnTo>
                  <a:lnTo>
                    <a:pt x="400" y="602"/>
                  </a:lnTo>
                  <a:lnTo>
                    <a:pt x="395" y="618"/>
                  </a:lnTo>
                  <a:lnTo>
                    <a:pt x="420" y="830"/>
                  </a:lnTo>
                  <a:lnTo>
                    <a:pt x="453" y="887"/>
                  </a:lnTo>
                  <a:lnTo>
                    <a:pt x="488" y="927"/>
                  </a:lnTo>
                  <a:lnTo>
                    <a:pt x="525" y="1015"/>
                  </a:lnTo>
                  <a:lnTo>
                    <a:pt x="535" y="1035"/>
                  </a:lnTo>
                  <a:lnTo>
                    <a:pt x="542" y="1123"/>
                  </a:lnTo>
                  <a:lnTo>
                    <a:pt x="542" y="1203"/>
                  </a:lnTo>
                  <a:lnTo>
                    <a:pt x="507" y="1236"/>
                  </a:lnTo>
                  <a:lnTo>
                    <a:pt x="445" y="1266"/>
                  </a:lnTo>
                  <a:lnTo>
                    <a:pt x="418" y="1274"/>
                  </a:lnTo>
                  <a:lnTo>
                    <a:pt x="398" y="1274"/>
                  </a:lnTo>
                  <a:lnTo>
                    <a:pt x="377" y="1274"/>
                  </a:lnTo>
                  <a:lnTo>
                    <a:pt x="338" y="1272"/>
                  </a:lnTo>
                  <a:lnTo>
                    <a:pt x="322" y="1272"/>
                  </a:lnTo>
                  <a:lnTo>
                    <a:pt x="307" y="1272"/>
                  </a:lnTo>
                  <a:lnTo>
                    <a:pt x="292" y="1272"/>
                  </a:lnTo>
                  <a:lnTo>
                    <a:pt x="270" y="1272"/>
                  </a:lnTo>
                  <a:lnTo>
                    <a:pt x="214" y="1262"/>
                  </a:lnTo>
                  <a:lnTo>
                    <a:pt x="159" y="1255"/>
                  </a:lnTo>
                  <a:lnTo>
                    <a:pt x="137" y="1253"/>
                  </a:lnTo>
                  <a:lnTo>
                    <a:pt x="118" y="1255"/>
                  </a:lnTo>
                  <a:lnTo>
                    <a:pt x="108" y="1284"/>
                  </a:lnTo>
                  <a:lnTo>
                    <a:pt x="103" y="1344"/>
                  </a:lnTo>
                  <a:lnTo>
                    <a:pt x="89" y="1448"/>
                  </a:lnTo>
                  <a:lnTo>
                    <a:pt x="60" y="1532"/>
                  </a:lnTo>
                  <a:lnTo>
                    <a:pt x="42" y="1626"/>
                  </a:lnTo>
                  <a:lnTo>
                    <a:pt x="4" y="2101"/>
                  </a:lnTo>
                  <a:lnTo>
                    <a:pt x="0" y="2553"/>
                  </a:lnTo>
                  <a:lnTo>
                    <a:pt x="0" y="2780"/>
                  </a:lnTo>
                  <a:lnTo>
                    <a:pt x="4" y="2880"/>
                  </a:lnTo>
                  <a:lnTo>
                    <a:pt x="305" y="2903"/>
                  </a:lnTo>
                  <a:lnTo>
                    <a:pt x="477" y="2907"/>
                  </a:lnTo>
                  <a:lnTo>
                    <a:pt x="568" y="2907"/>
                  </a:lnTo>
                  <a:lnTo>
                    <a:pt x="615" y="2907"/>
                  </a:lnTo>
                  <a:lnTo>
                    <a:pt x="664" y="2907"/>
                  </a:lnTo>
                  <a:lnTo>
                    <a:pt x="1538" y="2864"/>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5" name="Freeform 10"/>
            <p:cNvSpPr>
              <a:spLocks/>
            </p:cNvSpPr>
            <p:nvPr/>
          </p:nvSpPr>
          <p:spPr bwMode="auto">
            <a:xfrm>
              <a:off x="1546" y="1992"/>
              <a:ext cx="820" cy="1005"/>
            </a:xfrm>
            <a:custGeom>
              <a:avLst/>
              <a:gdLst>
                <a:gd name="T0" fmla="*/ 1 w 1639"/>
                <a:gd name="T1" fmla="*/ 0 h 3014"/>
                <a:gd name="T2" fmla="*/ 1 w 1639"/>
                <a:gd name="T3" fmla="*/ 0 h 3014"/>
                <a:gd name="T4" fmla="*/ 0 w 1639"/>
                <a:gd name="T5" fmla="*/ 0 h 3014"/>
                <a:gd name="T6" fmla="*/ 1 w 1639"/>
                <a:gd name="T7" fmla="*/ 0 h 3014"/>
                <a:gd name="T8" fmla="*/ 1 w 1639"/>
                <a:gd name="T9" fmla="*/ 0 h 3014"/>
                <a:gd name="T10" fmla="*/ 1 w 1639"/>
                <a:gd name="T11" fmla="*/ 0 h 3014"/>
                <a:gd name="T12" fmla="*/ 1 w 1639"/>
                <a:gd name="T13" fmla="*/ 0 h 3014"/>
                <a:gd name="T14" fmla="*/ 1 w 1639"/>
                <a:gd name="T15" fmla="*/ 0 h 3014"/>
                <a:gd name="T16" fmla="*/ 1 w 1639"/>
                <a:gd name="T17" fmla="*/ 0 h 3014"/>
                <a:gd name="T18" fmla="*/ 1 w 1639"/>
                <a:gd name="T19" fmla="*/ 0 h 3014"/>
                <a:gd name="T20" fmla="*/ 1 w 1639"/>
                <a:gd name="T21" fmla="*/ 0 h 3014"/>
                <a:gd name="T22" fmla="*/ 1 w 1639"/>
                <a:gd name="T23" fmla="*/ 0 h 3014"/>
                <a:gd name="T24" fmla="*/ 1 w 1639"/>
                <a:gd name="T25" fmla="*/ 0 h 3014"/>
                <a:gd name="T26" fmla="*/ 1 w 1639"/>
                <a:gd name="T27" fmla="*/ 0 h 3014"/>
                <a:gd name="T28" fmla="*/ 1 w 1639"/>
                <a:gd name="T29" fmla="*/ 0 h 3014"/>
                <a:gd name="T30" fmla="*/ 1 w 1639"/>
                <a:gd name="T31" fmla="*/ 0 h 3014"/>
                <a:gd name="T32" fmla="*/ 1 w 1639"/>
                <a:gd name="T33" fmla="*/ 0 h 3014"/>
                <a:gd name="T34" fmla="*/ 1 w 1639"/>
                <a:gd name="T35" fmla="*/ 0 h 3014"/>
                <a:gd name="T36" fmla="*/ 1 w 1639"/>
                <a:gd name="T37" fmla="*/ 0 h 3014"/>
                <a:gd name="T38" fmla="*/ 1 w 1639"/>
                <a:gd name="T39" fmla="*/ 0 h 3014"/>
                <a:gd name="T40" fmla="*/ 1 w 1639"/>
                <a:gd name="T41" fmla="*/ 0 h 3014"/>
                <a:gd name="T42" fmla="*/ 1 w 1639"/>
                <a:gd name="T43" fmla="*/ 0 h 3014"/>
                <a:gd name="T44" fmla="*/ 1 w 1639"/>
                <a:gd name="T45" fmla="*/ 0 h 3014"/>
                <a:gd name="T46" fmla="*/ 1 w 1639"/>
                <a:gd name="T47" fmla="*/ 0 h 3014"/>
                <a:gd name="T48" fmla="*/ 1 w 1639"/>
                <a:gd name="T49" fmla="*/ 0 h 3014"/>
                <a:gd name="T50" fmla="*/ 1 w 1639"/>
                <a:gd name="T51" fmla="*/ 0 h 3014"/>
                <a:gd name="T52" fmla="*/ 1 w 1639"/>
                <a:gd name="T53" fmla="*/ 0 h 3014"/>
                <a:gd name="T54" fmla="*/ 1 w 1639"/>
                <a:gd name="T55" fmla="*/ 0 h 3014"/>
                <a:gd name="T56" fmla="*/ 1 w 1639"/>
                <a:gd name="T57" fmla="*/ 0 h 3014"/>
                <a:gd name="T58" fmla="*/ 1 w 1639"/>
                <a:gd name="T59" fmla="*/ 0 h 3014"/>
                <a:gd name="T60" fmla="*/ 1 w 1639"/>
                <a:gd name="T61" fmla="*/ 0 h 3014"/>
                <a:gd name="T62" fmla="*/ 1 w 1639"/>
                <a:gd name="T63" fmla="*/ 0 h 3014"/>
                <a:gd name="T64" fmla="*/ 1 w 1639"/>
                <a:gd name="T65" fmla="*/ 0 h 3014"/>
                <a:gd name="T66" fmla="*/ 1 w 1639"/>
                <a:gd name="T67" fmla="*/ 0 h 30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39"/>
                <a:gd name="T103" fmla="*/ 0 h 3014"/>
                <a:gd name="T104" fmla="*/ 1639 w 1639"/>
                <a:gd name="T105" fmla="*/ 3014 h 30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39" h="3014">
                  <a:moveTo>
                    <a:pt x="156" y="3014"/>
                  </a:moveTo>
                  <a:lnTo>
                    <a:pt x="9" y="2958"/>
                  </a:lnTo>
                  <a:lnTo>
                    <a:pt x="0" y="1901"/>
                  </a:lnTo>
                  <a:lnTo>
                    <a:pt x="118" y="1674"/>
                  </a:lnTo>
                  <a:lnTo>
                    <a:pt x="316" y="1573"/>
                  </a:lnTo>
                  <a:lnTo>
                    <a:pt x="427" y="1488"/>
                  </a:lnTo>
                  <a:lnTo>
                    <a:pt x="551" y="1415"/>
                  </a:lnTo>
                  <a:lnTo>
                    <a:pt x="597" y="1310"/>
                  </a:lnTo>
                  <a:lnTo>
                    <a:pt x="606" y="1251"/>
                  </a:lnTo>
                  <a:lnTo>
                    <a:pt x="590" y="1184"/>
                  </a:lnTo>
                  <a:lnTo>
                    <a:pt x="499" y="1155"/>
                  </a:lnTo>
                  <a:lnTo>
                    <a:pt x="433" y="885"/>
                  </a:lnTo>
                  <a:lnTo>
                    <a:pt x="472" y="514"/>
                  </a:lnTo>
                  <a:lnTo>
                    <a:pt x="506" y="243"/>
                  </a:lnTo>
                  <a:lnTo>
                    <a:pt x="620" y="59"/>
                  </a:lnTo>
                  <a:lnTo>
                    <a:pt x="699" y="0"/>
                  </a:lnTo>
                  <a:lnTo>
                    <a:pt x="769" y="13"/>
                  </a:lnTo>
                  <a:lnTo>
                    <a:pt x="838" y="26"/>
                  </a:lnTo>
                  <a:lnTo>
                    <a:pt x="869" y="0"/>
                  </a:lnTo>
                  <a:lnTo>
                    <a:pt x="1020" y="118"/>
                  </a:lnTo>
                  <a:lnTo>
                    <a:pt x="1136" y="455"/>
                  </a:lnTo>
                  <a:lnTo>
                    <a:pt x="1215" y="750"/>
                  </a:lnTo>
                  <a:lnTo>
                    <a:pt x="1215" y="1013"/>
                  </a:lnTo>
                  <a:lnTo>
                    <a:pt x="1136" y="1189"/>
                  </a:lnTo>
                  <a:lnTo>
                    <a:pt x="1049" y="1262"/>
                  </a:lnTo>
                  <a:lnTo>
                    <a:pt x="1080" y="1333"/>
                  </a:lnTo>
                  <a:lnTo>
                    <a:pt x="1228" y="1465"/>
                  </a:lnTo>
                  <a:lnTo>
                    <a:pt x="1414" y="1488"/>
                  </a:lnTo>
                  <a:lnTo>
                    <a:pt x="1518" y="1561"/>
                  </a:lnTo>
                  <a:lnTo>
                    <a:pt x="1602" y="1631"/>
                  </a:lnTo>
                  <a:lnTo>
                    <a:pt x="1632" y="1801"/>
                  </a:lnTo>
                  <a:lnTo>
                    <a:pt x="1639" y="1940"/>
                  </a:lnTo>
                  <a:lnTo>
                    <a:pt x="1527" y="3013"/>
                  </a:lnTo>
                  <a:lnTo>
                    <a:pt x="156" y="3014"/>
                  </a:lnTo>
                  <a:close/>
                </a:path>
              </a:pathLst>
            </a:custGeom>
            <a:solidFill>
              <a:srgbClr val="808080"/>
            </a:solidFill>
            <a:ln w="1588">
              <a:solidFill>
                <a:srgbClr val="919191"/>
              </a:solidFill>
              <a:round/>
              <a:headEnd/>
              <a:tailEnd/>
            </a:ln>
          </p:spPr>
          <p:txBody>
            <a:bodyPr/>
            <a:lstStyle/>
            <a:p>
              <a:endParaRPr lang="en-GB"/>
            </a:p>
          </p:txBody>
        </p:sp>
        <p:sp>
          <p:nvSpPr>
            <p:cNvPr id="19466" name="Freeform 11"/>
            <p:cNvSpPr>
              <a:spLocks/>
            </p:cNvSpPr>
            <p:nvPr/>
          </p:nvSpPr>
          <p:spPr bwMode="auto">
            <a:xfrm>
              <a:off x="2825" y="1953"/>
              <a:ext cx="882" cy="924"/>
            </a:xfrm>
            <a:custGeom>
              <a:avLst/>
              <a:gdLst>
                <a:gd name="T0" fmla="*/ 0 w 1765"/>
                <a:gd name="T1" fmla="*/ 0 h 2774"/>
                <a:gd name="T2" fmla="*/ 0 w 1765"/>
                <a:gd name="T3" fmla="*/ 0 h 2774"/>
                <a:gd name="T4" fmla="*/ 0 w 1765"/>
                <a:gd name="T5" fmla="*/ 0 h 2774"/>
                <a:gd name="T6" fmla="*/ 0 w 1765"/>
                <a:gd name="T7" fmla="*/ 0 h 2774"/>
                <a:gd name="T8" fmla="*/ 0 w 1765"/>
                <a:gd name="T9" fmla="*/ 0 h 2774"/>
                <a:gd name="T10" fmla="*/ 0 w 1765"/>
                <a:gd name="T11" fmla="*/ 0 h 2774"/>
                <a:gd name="T12" fmla="*/ 0 w 1765"/>
                <a:gd name="T13" fmla="*/ 0 h 2774"/>
                <a:gd name="T14" fmla="*/ 0 w 1765"/>
                <a:gd name="T15" fmla="*/ 0 h 2774"/>
                <a:gd name="T16" fmla="*/ 0 w 1765"/>
                <a:gd name="T17" fmla="*/ 0 h 2774"/>
                <a:gd name="T18" fmla="*/ 0 w 1765"/>
                <a:gd name="T19" fmla="*/ 0 h 2774"/>
                <a:gd name="T20" fmla="*/ 0 w 1765"/>
                <a:gd name="T21" fmla="*/ 0 h 2774"/>
                <a:gd name="T22" fmla="*/ 0 w 1765"/>
                <a:gd name="T23" fmla="*/ 0 h 2774"/>
                <a:gd name="T24" fmla="*/ 0 w 1765"/>
                <a:gd name="T25" fmla="*/ 0 h 2774"/>
                <a:gd name="T26" fmla="*/ 0 w 1765"/>
                <a:gd name="T27" fmla="*/ 0 h 2774"/>
                <a:gd name="T28" fmla="*/ 0 w 1765"/>
                <a:gd name="T29" fmla="*/ 0 h 2774"/>
                <a:gd name="T30" fmla="*/ 0 w 1765"/>
                <a:gd name="T31" fmla="*/ 0 h 2774"/>
                <a:gd name="T32" fmla="*/ 0 w 1765"/>
                <a:gd name="T33" fmla="*/ 0 h 2774"/>
                <a:gd name="T34" fmla="*/ 0 w 1765"/>
                <a:gd name="T35" fmla="*/ 0 h 2774"/>
                <a:gd name="T36" fmla="*/ 0 w 1765"/>
                <a:gd name="T37" fmla="*/ 0 h 2774"/>
                <a:gd name="T38" fmla="*/ 0 w 1765"/>
                <a:gd name="T39" fmla="*/ 0 h 2774"/>
                <a:gd name="T40" fmla="*/ 0 w 1765"/>
                <a:gd name="T41" fmla="*/ 0 h 2774"/>
                <a:gd name="T42" fmla="*/ 0 w 1765"/>
                <a:gd name="T43" fmla="*/ 0 h 2774"/>
                <a:gd name="T44" fmla="*/ 0 w 1765"/>
                <a:gd name="T45" fmla="*/ 0 h 2774"/>
                <a:gd name="T46" fmla="*/ 0 w 1765"/>
                <a:gd name="T47" fmla="*/ 0 h 2774"/>
                <a:gd name="T48" fmla="*/ 0 w 1765"/>
                <a:gd name="T49" fmla="*/ 0 h 2774"/>
                <a:gd name="T50" fmla="*/ 0 w 1765"/>
                <a:gd name="T51" fmla="*/ 0 h 2774"/>
                <a:gd name="T52" fmla="*/ 0 w 1765"/>
                <a:gd name="T53" fmla="*/ 0 h 2774"/>
                <a:gd name="T54" fmla="*/ 0 w 1765"/>
                <a:gd name="T55" fmla="*/ 0 h 2774"/>
                <a:gd name="T56" fmla="*/ 0 w 1765"/>
                <a:gd name="T57" fmla="*/ 0 h 2774"/>
                <a:gd name="T58" fmla="*/ 0 w 1765"/>
                <a:gd name="T59" fmla="*/ 0 h 2774"/>
                <a:gd name="T60" fmla="*/ 0 w 1765"/>
                <a:gd name="T61" fmla="*/ 0 h 2774"/>
                <a:gd name="T62" fmla="*/ 0 w 1765"/>
                <a:gd name="T63" fmla="*/ 0 h 2774"/>
                <a:gd name="T64" fmla="*/ 0 w 1765"/>
                <a:gd name="T65" fmla="*/ 0 h 2774"/>
                <a:gd name="T66" fmla="*/ 0 w 1765"/>
                <a:gd name="T67" fmla="*/ 0 h 2774"/>
                <a:gd name="T68" fmla="*/ 0 w 1765"/>
                <a:gd name="T69" fmla="*/ 0 h 2774"/>
                <a:gd name="T70" fmla="*/ 0 w 1765"/>
                <a:gd name="T71" fmla="*/ 0 h 2774"/>
                <a:gd name="T72" fmla="*/ 0 w 1765"/>
                <a:gd name="T73" fmla="*/ 0 h 2774"/>
                <a:gd name="T74" fmla="*/ 0 w 1765"/>
                <a:gd name="T75" fmla="*/ 0 h 277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5"/>
                <a:gd name="T115" fmla="*/ 0 h 2774"/>
                <a:gd name="T116" fmla="*/ 1765 w 1765"/>
                <a:gd name="T117" fmla="*/ 2774 h 277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5" h="2774">
                  <a:moveTo>
                    <a:pt x="0" y="2722"/>
                  </a:moveTo>
                  <a:lnTo>
                    <a:pt x="81" y="1843"/>
                  </a:lnTo>
                  <a:lnTo>
                    <a:pt x="127" y="1713"/>
                  </a:lnTo>
                  <a:lnTo>
                    <a:pt x="198" y="1528"/>
                  </a:lnTo>
                  <a:lnTo>
                    <a:pt x="282" y="1507"/>
                  </a:lnTo>
                  <a:lnTo>
                    <a:pt x="446" y="1473"/>
                  </a:lnTo>
                  <a:lnTo>
                    <a:pt x="525" y="1425"/>
                  </a:lnTo>
                  <a:lnTo>
                    <a:pt x="591" y="1367"/>
                  </a:lnTo>
                  <a:lnTo>
                    <a:pt x="617" y="1208"/>
                  </a:lnTo>
                  <a:lnTo>
                    <a:pt x="538" y="996"/>
                  </a:lnTo>
                  <a:lnTo>
                    <a:pt x="485" y="977"/>
                  </a:lnTo>
                  <a:lnTo>
                    <a:pt x="438" y="748"/>
                  </a:lnTo>
                  <a:lnTo>
                    <a:pt x="470" y="689"/>
                  </a:lnTo>
                  <a:lnTo>
                    <a:pt x="454" y="462"/>
                  </a:lnTo>
                  <a:lnTo>
                    <a:pt x="460" y="248"/>
                  </a:lnTo>
                  <a:lnTo>
                    <a:pt x="518" y="164"/>
                  </a:lnTo>
                  <a:lnTo>
                    <a:pt x="634" y="20"/>
                  </a:lnTo>
                  <a:lnTo>
                    <a:pt x="727" y="0"/>
                  </a:lnTo>
                  <a:lnTo>
                    <a:pt x="850" y="0"/>
                  </a:lnTo>
                  <a:lnTo>
                    <a:pt x="945" y="57"/>
                  </a:lnTo>
                  <a:lnTo>
                    <a:pt x="1024" y="164"/>
                  </a:lnTo>
                  <a:lnTo>
                    <a:pt x="1078" y="340"/>
                  </a:lnTo>
                  <a:lnTo>
                    <a:pt x="1090" y="495"/>
                  </a:lnTo>
                  <a:lnTo>
                    <a:pt x="1090" y="628"/>
                  </a:lnTo>
                  <a:lnTo>
                    <a:pt x="1138" y="651"/>
                  </a:lnTo>
                  <a:lnTo>
                    <a:pt x="1122" y="865"/>
                  </a:lnTo>
                  <a:lnTo>
                    <a:pt x="1054" y="902"/>
                  </a:lnTo>
                  <a:lnTo>
                    <a:pt x="1038" y="1032"/>
                  </a:lnTo>
                  <a:lnTo>
                    <a:pt x="1013" y="1178"/>
                  </a:lnTo>
                  <a:lnTo>
                    <a:pt x="1031" y="1292"/>
                  </a:lnTo>
                  <a:lnTo>
                    <a:pt x="1118" y="1367"/>
                  </a:lnTo>
                  <a:lnTo>
                    <a:pt x="1233" y="1411"/>
                  </a:lnTo>
                  <a:lnTo>
                    <a:pt x="1397" y="1447"/>
                  </a:lnTo>
                  <a:lnTo>
                    <a:pt x="1512" y="1458"/>
                  </a:lnTo>
                  <a:lnTo>
                    <a:pt x="1575" y="1578"/>
                  </a:lnTo>
                  <a:lnTo>
                    <a:pt x="1622" y="1687"/>
                  </a:lnTo>
                  <a:lnTo>
                    <a:pt x="1765" y="2774"/>
                  </a:lnTo>
                  <a:lnTo>
                    <a:pt x="0" y="2722"/>
                  </a:lnTo>
                  <a:close/>
                </a:path>
              </a:pathLst>
            </a:custGeom>
            <a:solidFill>
              <a:srgbClr val="808080"/>
            </a:solidFill>
            <a:ln w="1588">
              <a:solidFill>
                <a:srgbClr val="919191"/>
              </a:solidFill>
              <a:round/>
              <a:headEnd/>
              <a:tailEnd/>
            </a:ln>
          </p:spPr>
          <p:txBody>
            <a:bodyPr/>
            <a:lstStyle/>
            <a:p>
              <a:endParaRPr lang="en-GB"/>
            </a:p>
          </p:txBody>
        </p:sp>
        <p:sp>
          <p:nvSpPr>
            <p:cNvPr id="19467" name="Freeform 12"/>
            <p:cNvSpPr>
              <a:spLocks/>
            </p:cNvSpPr>
            <p:nvPr/>
          </p:nvSpPr>
          <p:spPr bwMode="auto">
            <a:xfrm>
              <a:off x="2464" y="2105"/>
              <a:ext cx="814" cy="1037"/>
            </a:xfrm>
            <a:custGeom>
              <a:avLst/>
              <a:gdLst>
                <a:gd name="T0" fmla="*/ 1 w 1626"/>
                <a:gd name="T1" fmla="*/ 0 h 3111"/>
                <a:gd name="T2" fmla="*/ 0 w 1626"/>
                <a:gd name="T3" fmla="*/ 0 h 3111"/>
                <a:gd name="T4" fmla="*/ 1 w 1626"/>
                <a:gd name="T5" fmla="*/ 0 h 3111"/>
                <a:gd name="T6" fmla="*/ 1 w 1626"/>
                <a:gd name="T7" fmla="*/ 0 h 3111"/>
                <a:gd name="T8" fmla="*/ 1 w 1626"/>
                <a:gd name="T9" fmla="*/ 0 h 3111"/>
                <a:gd name="T10" fmla="*/ 1 w 1626"/>
                <a:gd name="T11" fmla="*/ 0 h 3111"/>
                <a:gd name="T12" fmla="*/ 1 w 1626"/>
                <a:gd name="T13" fmla="*/ 0 h 3111"/>
                <a:gd name="T14" fmla="*/ 1 w 1626"/>
                <a:gd name="T15" fmla="*/ 0 h 3111"/>
                <a:gd name="T16" fmla="*/ 1 w 1626"/>
                <a:gd name="T17" fmla="*/ 0 h 3111"/>
                <a:gd name="T18" fmla="*/ 1 w 1626"/>
                <a:gd name="T19" fmla="*/ 0 h 3111"/>
                <a:gd name="T20" fmla="*/ 1 w 1626"/>
                <a:gd name="T21" fmla="*/ 0 h 3111"/>
                <a:gd name="T22" fmla="*/ 1 w 1626"/>
                <a:gd name="T23" fmla="*/ 0 h 3111"/>
                <a:gd name="T24" fmla="*/ 1 w 1626"/>
                <a:gd name="T25" fmla="*/ 0 h 3111"/>
                <a:gd name="T26" fmla="*/ 1 w 1626"/>
                <a:gd name="T27" fmla="*/ 0 h 3111"/>
                <a:gd name="T28" fmla="*/ 1 w 1626"/>
                <a:gd name="T29" fmla="*/ 0 h 3111"/>
                <a:gd name="T30" fmla="*/ 1 w 1626"/>
                <a:gd name="T31" fmla="*/ 0 h 3111"/>
                <a:gd name="T32" fmla="*/ 1 w 1626"/>
                <a:gd name="T33" fmla="*/ 0 h 3111"/>
                <a:gd name="T34" fmla="*/ 1 w 1626"/>
                <a:gd name="T35" fmla="*/ 0 h 3111"/>
                <a:gd name="T36" fmla="*/ 1 w 1626"/>
                <a:gd name="T37" fmla="*/ 0 h 3111"/>
                <a:gd name="T38" fmla="*/ 1 w 1626"/>
                <a:gd name="T39" fmla="*/ 0 h 3111"/>
                <a:gd name="T40" fmla="*/ 1 w 1626"/>
                <a:gd name="T41" fmla="*/ 0 h 3111"/>
                <a:gd name="T42" fmla="*/ 1 w 1626"/>
                <a:gd name="T43" fmla="*/ 0 h 3111"/>
                <a:gd name="T44" fmla="*/ 1 w 1626"/>
                <a:gd name="T45" fmla="*/ 0 h 3111"/>
                <a:gd name="T46" fmla="*/ 1 w 1626"/>
                <a:gd name="T47" fmla="*/ 0 h 3111"/>
                <a:gd name="T48" fmla="*/ 1 w 1626"/>
                <a:gd name="T49" fmla="*/ 0 h 3111"/>
                <a:gd name="T50" fmla="*/ 1 w 1626"/>
                <a:gd name="T51" fmla="*/ 0 h 3111"/>
                <a:gd name="T52" fmla="*/ 1 w 1626"/>
                <a:gd name="T53" fmla="*/ 0 h 3111"/>
                <a:gd name="T54" fmla="*/ 1 w 1626"/>
                <a:gd name="T55" fmla="*/ 0 h 3111"/>
                <a:gd name="T56" fmla="*/ 1 w 1626"/>
                <a:gd name="T57" fmla="*/ 0 h 3111"/>
                <a:gd name="T58" fmla="*/ 1 w 1626"/>
                <a:gd name="T59" fmla="*/ 0 h 3111"/>
                <a:gd name="T60" fmla="*/ 1 w 1626"/>
                <a:gd name="T61" fmla="*/ 0 h 3111"/>
                <a:gd name="T62" fmla="*/ 1 w 1626"/>
                <a:gd name="T63" fmla="*/ 0 h 3111"/>
                <a:gd name="T64" fmla="*/ 1 w 1626"/>
                <a:gd name="T65" fmla="*/ 0 h 3111"/>
                <a:gd name="T66" fmla="*/ 1 w 1626"/>
                <a:gd name="T67" fmla="*/ 0 h 3111"/>
                <a:gd name="T68" fmla="*/ 1 w 1626"/>
                <a:gd name="T69" fmla="*/ 0 h 3111"/>
                <a:gd name="T70" fmla="*/ 1 w 1626"/>
                <a:gd name="T71" fmla="*/ 0 h 3111"/>
                <a:gd name="T72" fmla="*/ 1 w 1626"/>
                <a:gd name="T73" fmla="*/ 0 h 311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626"/>
                <a:gd name="T112" fmla="*/ 0 h 3111"/>
                <a:gd name="T113" fmla="*/ 1626 w 1626"/>
                <a:gd name="T114" fmla="*/ 3111 h 311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626" h="3111">
                  <a:moveTo>
                    <a:pt x="31" y="3081"/>
                  </a:moveTo>
                  <a:lnTo>
                    <a:pt x="17" y="3045"/>
                  </a:lnTo>
                  <a:lnTo>
                    <a:pt x="7" y="2945"/>
                  </a:lnTo>
                  <a:lnTo>
                    <a:pt x="0" y="2643"/>
                  </a:lnTo>
                  <a:lnTo>
                    <a:pt x="14" y="2143"/>
                  </a:lnTo>
                  <a:lnTo>
                    <a:pt x="31" y="2023"/>
                  </a:lnTo>
                  <a:lnTo>
                    <a:pt x="59" y="1911"/>
                  </a:lnTo>
                  <a:lnTo>
                    <a:pt x="135" y="1837"/>
                  </a:lnTo>
                  <a:lnTo>
                    <a:pt x="268" y="1733"/>
                  </a:lnTo>
                  <a:lnTo>
                    <a:pt x="403" y="1632"/>
                  </a:lnTo>
                  <a:lnTo>
                    <a:pt x="483" y="1557"/>
                  </a:lnTo>
                  <a:lnTo>
                    <a:pt x="460" y="1521"/>
                  </a:lnTo>
                  <a:lnTo>
                    <a:pt x="383" y="1456"/>
                  </a:lnTo>
                  <a:lnTo>
                    <a:pt x="302" y="1389"/>
                  </a:lnTo>
                  <a:lnTo>
                    <a:pt x="263" y="1337"/>
                  </a:lnTo>
                  <a:lnTo>
                    <a:pt x="269" y="1319"/>
                  </a:lnTo>
                  <a:lnTo>
                    <a:pt x="286" y="1316"/>
                  </a:lnTo>
                  <a:lnTo>
                    <a:pt x="300" y="1313"/>
                  </a:lnTo>
                  <a:lnTo>
                    <a:pt x="306" y="1294"/>
                  </a:lnTo>
                  <a:lnTo>
                    <a:pt x="301" y="1259"/>
                  </a:lnTo>
                  <a:lnTo>
                    <a:pt x="291" y="1251"/>
                  </a:lnTo>
                  <a:lnTo>
                    <a:pt x="284" y="1242"/>
                  </a:lnTo>
                  <a:lnTo>
                    <a:pt x="283" y="1231"/>
                  </a:lnTo>
                  <a:lnTo>
                    <a:pt x="284" y="1207"/>
                  </a:lnTo>
                  <a:lnTo>
                    <a:pt x="313" y="1015"/>
                  </a:lnTo>
                  <a:lnTo>
                    <a:pt x="330" y="907"/>
                  </a:lnTo>
                  <a:lnTo>
                    <a:pt x="334" y="862"/>
                  </a:lnTo>
                  <a:lnTo>
                    <a:pt x="336" y="825"/>
                  </a:lnTo>
                  <a:lnTo>
                    <a:pt x="313" y="679"/>
                  </a:lnTo>
                  <a:lnTo>
                    <a:pt x="301" y="602"/>
                  </a:lnTo>
                  <a:lnTo>
                    <a:pt x="297" y="568"/>
                  </a:lnTo>
                  <a:lnTo>
                    <a:pt x="297" y="537"/>
                  </a:lnTo>
                  <a:lnTo>
                    <a:pt x="328" y="365"/>
                  </a:lnTo>
                  <a:lnTo>
                    <a:pt x="380" y="207"/>
                  </a:lnTo>
                  <a:lnTo>
                    <a:pt x="467" y="82"/>
                  </a:lnTo>
                  <a:lnTo>
                    <a:pt x="521" y="29"/>
                  </a:lnTo>
                  <a:lnTo>
                    <a:pt x="571" y="0"/>
                  </a:lnTo>
                  <a:lnTo>
                    <a:pt x="602" y="13"/>
                  </a:lnTo>
                  <a:lnTo>
                    <a:pt x="632" y="39"/>
                  </a:lnTo>
                  <a:lnTo>
                    <a:pt x="716" y="85"/>
                  </a:lnTo>
                  <a:lnTo>
                    <a:pt x="746" y="74"/>
                  </a:lnTo>
                  <a:lnTo>
                    <a:pt x="778" y="62"/>
                  </a:lnTo>
                  <a:lnTo>
                    <a:pt x="825" y="97"/>
                  </a:lnTo>
                  <a:lnTo>
                    <a:pt x="878" y="160"/>
                  </a:lnTo>
                  <a:lnTo>
                    <a:pt x="961" y="305"/>
                  </a:lnTo>
                  <a:lnTo>
                    <a:pt x="1008" y="468"/>
                  </a:lnTo>
                  <a:lnTo>
                    <a:pt x="1045" y="643"/>
                  </a:lnTo>
                  <a:lnTo>
                    <a:pt x="1089" y="994"/>
                  </a:lnTo>
                  <a:lnTo>
                    <a:pt x="1098" y="1270"/>
                  </a:lnTo>
                  <a:lnTo>
                    <a:pt x="1103" y="1366"/>
                  </a:lnTo>
                  <a:lnTo>
                    <a:pt x="1105" y="1421"/>
                  </a:lnTo>
                  <a:lnTo>
                    <a:pt x="1105" y="1444"/>
                  </a:lnTo>
                  <a:lnTo>
                    <a:pt x="1104" y="1467"/>
                  </a:lnTo>
                  <a:lnTo>
                    <a:pt x="1096" y="1501"/>
                  </a:lnTo>
                  <a:lnTo>
                    <a:pt x="1089" y="1538"/>
                  </a:lnTo>
                  <a:lnTo>
                    <a:pt x="1105" y="1571"/>
                  </a:lnTo>
                  <a:lnTo>
                    <a:pt x="1135" y="1606"/>
                  </a:lnTo>
                  <a:lnTo>
                    <a:pt x="1196" y="1658"/>
                  </a:lnTo>
                  <a:lnTo>
                    <a:pt x="1348" y="1785"/>
                  </a:lnTo>
                  <a:lnTo>
                    <a:pt x="1612" y="2325"/>
                  </a:lnTo>
                  <a:lnTo>
                    <a:pt x="1619" y="2437"/>
                  </a:lnTo>
                  <a:lnTo>
                    <a:pt x="1612" y="2454"/>
                  </a:lnTo>
                  <a:lnTo>
                    <a:pt x="1611" y="2487"/>
                  </a:lnTo>
                  <a:lnTo>
                    <a:pt x="1611" y="2513"/>
                  </a:lnTo>
                  <a:lnTo>
                    <a:pt x="1612" y="2552"/>
                  </a:lnTo>
                  <a:lnTo>
                    <a:pt x="1623" y="2887"/>
                  </a:lnTo>
                  <a:lnTo>
                    <a:pt x="1626" y="3034"/>
                  </a:lnTo>
                  <a:lnTo>
                    <a:pt x="1626" y="3059"/>
                  </a:lnTo>
                  <a:lnTo>
                    <a:pt x="1625" y="3079"/>
                  </a:lnTo>
                  <a:lnTo>
                    <a:pt x="1619" y="3098"/>
                  </a:lnTo>
                  <a:lnTo>
                    <a:pt x="787" y="3111"/>
                  </a:lnTo>
                  <a:lnTo>
                    <a:pt x="577" y="3111"/>
                  </a:lnTo>
                  <a:lnTo>
                    <a:pt x="476" y="3111"/>
                  </a:lnTo>
                  <a:lnTo>
                    <a:pt x="377" y="3108"/>
                  </a:lnTo>
                  <a:lnTo>
                    <a:pt x="31" y="3081"/>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8" name="Freeform 13"/>
            <p:cNvSpPr>
              <a:spLocks/>
            </p:cNvSpPr>
            <p:nvPr/>
          </p:nvSpPr>
          <p:spPr bwMode="auto">
            <a:xfrm>
              <a:off x="3226" y="2092"/>
              <a:ext cx="838" cy="1067"/>
            </a:xfrm>
            <a:custGeom>
              <a:avLst/>
              <a:gdLst>
                <a:gd name="T0" fmla="*/ 1 w 1675"/>
                <a:gd name="T1" fmla="*/ 0 h 3203"/>
                <a:gd name="T2" fmla="*/ 1 w 1675"/>
                <a:gd name="T3" fmla="*/ 0 h 3203"/>
                <a:gd name="T4" fmla="*/ 1 w 1675"/>
                <a:gd name="T5" fmla="*/ 0 h 3203"/>
                <a:gd name="T6" fmla="*/ 1 w 1675"/>
                <a:gd name="T7" fmla="*/ 0 h 3203"/>
                <a:gd name="T8" fmla="*/ 1 w 1675"/>
                <a:gd name="T9" fmla="*/ 0 h 3203"/>
                <a:gd name="T10" fmla="*/ 1 w 1675"/>
                <a:gd name="T11" fmla="*/ 0 h 3203"/>
                <a:gd name="T12" fmla="*/ 1 w 1675"/>
                <a:gd name="T13" fmla="*/ 0 h 3203"/>
                <a:gd name="T14" fmla="*/ 1 w 1675"/>
                <a:gd name="T15" fmla="*/ 0 h 3203"/>
                <a:gd name="T16" fmla="*/ 1 w 1675"/>
                <a:gd name="T17" fmla="*/ 0 h 3203"/>
                <a:gd name="T18" fmla="*/ 1 w 1675"/>
                <a:gd name="T19" fmla="*/ 0 h 3203"/>
                <a:gd name="T20" fmla="*/ 1 w 1675"/>
                <a:gd name="T21" fmla="*/ 0 h 3203"/>
                <a:gd name="T22" fmla="*/ 1 w 1675"/>
                <a:gd name="T23" fmla="*/ 0 h 3203"/>
                <a:gd name="T24" fmla="*/ 1 w 1675"/>
                <a:gd name="T25" fmla="*/ 0 h 3203"/>
                <a:gd name="T26" fmla="*/ 1 w 1675"/>
                <a:gd name="T27" fmla="*/ 0 h 3203"/>
                <a:gd name="T28" fmla="*/ 1 w 1675"/>
                <a:gd name="T29" fmla="*/ 0 h 3203"/>
                <a:gd name="T30" fmla="*/ 1 w 1675"/>
                <a:gd name="T31" fmla="*/ 0 h 3203"/>
                <a:gd name="T32" fmla="*/ 1 w 1675"/>
                <a:gd name="T33" fmla="*/ 0 h 3203"/>
                <a:gd name="T34" fmla="*/ 1 w 1675"/>
                <a:gd name="T35" fmla="*/ 0 h 3203"/>
                <a:gd name="T36" fmla="*/ 1 w 1675"/>
                <a:gd name="T37" fmla="*/ 0 h 3203"/>
                <a:gd name="T38" fmla="*/ 1 w 1675"/>
                <a:gd name="T39" fmla="*/ 0 h 3203"/>
                <a:gd name="T40" fmla="*/ 1 w 1675"/>
                <a:gd name="T41" fmla="*/ 0 h 3203"/>
                <a:gd name="T42" fmla="*/ 1 w 1675"/>
                <a:gd name="T43" fmla="*/ 0 h 3203"/>
                <a:gd name="T44" fmla="*/ 1 w 1675"/>
                <a:gd name="T45" fmla="*/ 0 h 3203"/>
                <a:gd name="T46" fmla="*/ 1 w 1675"/>
                <a:gd name="T47" fmla="*/ 0 h 3203"/>
                <a:gd name="T48" fmla="*/ 1 w 1675"/>
                <a:gd name="T49" fmla="*/ 0 h 3203"/>
                <a:gd name="T50" fmla="*/ 1 w 1675"/>
                <a:gd name="T51" fmla="*/ 0 h 3203"/>
                <a:gd name="T52" fmla="*/ 1 w 1675"/>
                <a:gd name="T53" fmla="*/ 0 h 3203"/>
                <a:gd name="T54" fmla="*/ 1 w 1675"/>
                <a:gd name="T55" fmla="*/ 0 h 3203"/>
                <a:gd name="T56" fmla="*/ 1 w 1675"/>
                <a:gd name="T57" fmla="*/ 0 h 3203"/>
                <a:gd name="T58" fmla="*/ 1 w 1675"/>
                <a:gd name="T59" fmla="*/ 0 h 3203"/>
                <a:gd name="T60" fmla="*/ 1 w 1675"/>
                <a:gd name="T61" fmla="*/ 0 h 3203"/>
                <a:gd name="T62" fmla="*/ 1 w 1675"/>
                <a:gd name="T63" fmla="*/ 0 h 3203"/>
                <a:gd name="T64" fmla="*/ 1 w 1675"/>
                <a:gd name="T65" fmla="*/ 0 h 3203"/>
                <a:gd name="T66" fmla="*/ 1 w 1675"/>
                <a:gd name="T67" fmla="*/ 0 h 3203"/>
                <a:gd name="T68" fmla="*/ 1 w 1675"/>
                <a:gd name="T69" fmla="*/ 0 h 3203"/>
                <a:gd name="T70" fmla="*/ 1 w 1675"/>
                <a:gd name="T71" fmla="*/ 0 h 3203"/>
                <a:gd name="T72" fmla="*/ 1 w 1675"/>
                <a:gd name="T73" fmla="*/ 0 h 3203"/>
                <a:gd name="T74" fmla="*/ 1 w 1675"/>
                <a:gd name="T75" fmla="*/ 0 h 3203"/>
                <a:gd name="T76" fmla="*/ 1 w 1675"/>
                <a:gd name="T77" fmla="*/ 0 h 3203"/>
                <a:gd name="T78" fmla="*/ 1 w 1675"/>
                <a:gd name="T79" fmla="*/ 0 h 3203"/>
                <a:gd name="T80" fmla="*/ 1 w 1675"/>
                <a:gd name="T81" fmla="*/ 0 h 3203"/>
                <a:gd name="T82" fmla="*/ 1 w 1675"/>
                <a:gd name="T83" fmla="*/ 0 h 320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75"/>
                <a:gd name="T127" fmla="*/ 0 h 3203"/>
                <a:gd name="T128" fmla="*/ 1675 w 1675"/>
                <a:gd name="T129" fmla="*/ 3203 h 3203"/>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75" h="3203">
                  <a:moveTo>
                    <a:pt x="1588" y="3157"/>
                  </a:moveTo>
                  <a:lnTo>
                    <a:pt x="1620" y="3144"/>
                  </a:lnTo>
                  <a:lnTo>
                    <a:pt x="1645" y="3104"/>
                  </a:lnTo>
                  <a:lnTo>
                    <a:pt x="1672" y="2962"/>
                  </a:lnTo>
                  <a:lnTo>
                    <a:pt x="1675" y="2870"/>
                  </a:lnTo>
                  <a:lnTo>
                    <a:pt x="1675" y="2818"/>
                  </a:lnTo>
                  <a:lnTo>
                    <a:pt x="1673" y="2762"/>
                  </a:lnTo>
                  <a:lnTo>
                    <a:pt x="1653" y="2522"/>
                  </a:lnTo>
                  <a:lnTo>
                    <a:pt x="1572" y="2036"/>
                  </a:lnTo>
                  <a:lnTo>
                    <a:pt x="1523" y="1840"/>
                  </a:lnTo>
                  <a:lnTo>
                    <a:pt x="1474" y="1701"/>
                  </a:lnTo>
                  <a:lnTo>
                    <a:pt x="1453" y="1673"/>
                  </a:lnTo>
                  <a:lnTo>
                    <a:pt x="1418" y="1651"/>
                  </a:lnTo>
                  <a:lnTo>
                    <a:pt x="1351" y="1619"/>
                  </a:lnTo>
                  <a:lnTo>
                    <a:pt x="1164" y="1505"/>
                  </a:lnTo>
                  <a:lnTo>
                    <a:pt x="1056" y="1437"/>
                  </a:lnTo>
                  <a:lnTo>
                    <a:pt x="1000" y="1394"/>
                  </a:lnTo>
                  <a:lnTo>
                    <a:pt x="960" y="1342"/>
                  </a:lnTo>
                  <a:lnTo>
                    <a:pt x="941" y="1226"/>
                  </a:lnTo>
                  <a:lnTo>
                    <a:pt x="941" y="1193"/>
                  </a:lnTo>
                  <a:lnTo>
                    <a:pt x="941" y="1158"/>
                  </a:lnTo>
                  <a:lnTo>
                    <a:pt x="951" y="1105"/>
                  </a:lnTo>
                  <a:lnTo>
                    <a:pt x="1024" y="966"/>
                  </a:lnTo>
                  <a:lnTo>
                    <a:pt x="1058" y="836"/>
                  </a:lnTo>
                  <a:lnTo>
                    <a:pt x="1080" y="703"/>
                  </a:lnTo>
                  <a:lnTo>
                    <a:pt x="1077" y="676"/>
                  </a:lnTo>
                  <a:lnTo>
                    <a:pt x="1067" y="656"/>
                  </a:lnTo>
                  <a:lnTo>
                    <a:pt x="1050" y="604"/>
                  </a:lnTo>
                  <a:lnTo>
                    <a:pt x="1050" y="526"/>
                  </a:lnTo>
                  <a:lnTo>
                    <a:pt x="1045" y="429"/>
                  </a:lnTo>
                  <a:lnTo>
                    <a:pt x="1016" y="261"/>
                  </a:lnTo>
                  <a:lnTo>
                    <a:pt x="987" y="205"/>
                  </a:lnTo>
                  <a:lnTo>
                    <a:pt x="940" y="143"/>
                  </a:lnTo>
                  <a:lnTo>
                    <a:pt x="842" y="52"/>
                  </a:lnTo>
                  <a:lnTo>
                    <a:pt x="749" y="17"/>
                  </a:lnTo>
                  <a:lnTo>
                    <a:pt x="650" y="0"/>
                  </a:lnTo>
                  <a:lnTo>
                    <a:pt x="634" y="1"/>
                  </a:lnTo>
                  <a:lnTo>
                    <a:pt x="615" y="10"/>
                  </a:lnTo>
                  <a:lnTo>
                    <a:pt x="573" y="39"/>
                  </a:lnTo>
                  <a:lnTo>
                    <a:pt x="497" y="110"/>
                  </a:lnTo>
                  <a:lnTo>
                    <a:pt x="462" y="195"/>
                  </a:lnTo>
                  <a:lnTo>
                    <a:pt x="429" y="292"/>
                  </a:lnTo>
                  <a:lnTo>
                    <a:pt x="423" y="352"/>
                  </a:lnTo>
                  <a:lnTo>
                    <a:pt x="423" y="393"/>
                  </a:lnTo>
                  <a:lnTo>
                    <a:pt x="423" y="415"/>
                  </a:lnTo>
                  <a:lnTo>
                    <a:pt x="423" y="441"/>
                  </a:lnTo>
                  <a:lnTo>
                    <a:pt x="425" y="532"/>
                  </a:lnTo>
                  <a:lnTo>
                    <a:pt x="425" y="569"/>
                  </a:lnTo>
                  <a:lnTo>
                    <a:pt x="424" y="599"/>
                  </a:lnTo>
                  <a:lnTo>
                    <a:pt x="405" y="644"/>
                  </a:lnTo>
                  <a:lnTo>
                    <a:pt x="386" y="689"/>
                  </a:lnTo>
                  <a:lnTo>
                    <a:pt x="415" y="880"/>
                  </a:lnTo>
                  <a:lnTo>
                    <a:pt x="450" y="963"/>
                  </a:lnTo>
                  <a:lnTo>
                    <a:pt x="486" y="1040"/>
                  </a:lnTo>
                  <a:lnTo>
                    <a:pt x="516" y="1193"/>
                  </a:lnTo>
                  <a:lnTo>
                    <a:pt x="530" y="1232"/>
                  </a:lnTo>
                  <a:lnTo>
                    <a:pt x="575" y="1317"/>
                  </a:lnTo>
                  <a:lnTo>
                    <a:pt x="531" y="1356"/>
                  </a:lnTo>
                  <a:lnTo>
                    <a:pt x="461" y="1397"/>
                  </a:lnTo>
                  <a:lnTo>
                    <a:pt x="431" y="1401"/>
                  </a:lnTo>
                  <a:lnTo>
                    <a:pt x="391" y="1392"/>
                  </a:lnTo>
                  <a:lnTo>
                    <a:pt x="353" y="1381"/>
                  </a:lnTo>
                  <a:lnTo>
                    <a:pt x="321" y="1378"/>
                  </a:lnTo>
                  <a:lnTo>
                    <a:pt x="282" y="1382"/>
                  </a:lnTo>
                  <a:lnTo>
                    <a:pt x="254" y="1382"/>
                  </a:lnTo>
                  <a:lnTo>
                    <a:pt x="239" y="1382"/>
                  </a:lnTo>
                  <a:lnTo>
                    <a:pt x="224" y="1381"/>
                  </a:lnTo>
                  <a:lnTo>
                    <a:pt x="165" y="1379"/>
                  </a:lnTo>
                  <a:lnTo>
                    <a:pt x="142" y="1379"/>
                  </a:lnTo>
                  <a:lnTo>
                    <a:pt x="123" y="1385"/>
                  </a:lnTo>
                  <a:lnTo>
                    <a:pt x="112" y="1417"/>
                  </a:lnTo>
                  <a:lnTo>
                    <a:pt x="107" y="1482"/>
                  </a:lnTo>
                  <a:lnTo>
                    <a:pt x="94" y="1593"/>
                  </a:lnTo>
                  <a:lnTo>
                    <a:pt x="64" y="1686"/>
                  </a:lnTo>
                  <a:lnTo>
                    <a:pt x="46" y="1789"/>
                  </a:lnTo>
                  <a:lnTo>
                    <a:pt x="3" y="2317"/>
                  </a:lnTo>
                  <a:lnTo>
                    <a:pt x="0" y="2815"/>
                  </a:lnTo>
                  <a:lnTo>
                    <a:pt x="3" y="3176"/>
                  </a:lnTo>
                  <a:lnTo>
                    <a:pt x="316" y="3199"/>
                  </a:lnTo>
                  <a:lnTo>
                    <a:pt x="493" y="3203"/>
                  </a:lnTo>
                  <a:lnTo>
                    <a:pt x="587" y="3203"/>
                  </a:lnTo>
                  <a:lnTo>
                    <a:pt x="636" y="3203"/>
                  </a:lnTo>
                  <a:lnTo>
                    <a:pt x="686" y="3203"/>
                  </a:lnTo>
                  <a:lnTo>
                    <a:pt x="1588" y="3157"/>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9" name="Freeform 14"/>
            <p:cNvSpPr>
              <a:spLocks/>
            </p:cNvSpPr>
            <p:nvPr/>
          </p:nvSpPr>
          <p:spPr bwMode="auto">
            <a:xfrm>
              <a:off x="1547" y="2214"/>
              <a:ext cx="811" cy="966"/>
            </a:xfrm>
            <a:custGeom>
              <a:avLst/>
              <a:gdLst>
                <a:gd name="T0" fmla="*/ 1 w 1621"/>
                <a:gd name="T1" fmla="*/ 0 h 2897"/>
                <a:gd name="T2" fmla="*/ 1 w 1621"/>
                <a:gd name="T3" fmla="*/ 0 h 2897"/>
                <a:gd name="T4" fmla="*/ 1 w 1621"/>
                <a:gd name="T5" fmla="*/ 0 h 2897"/>
                <a:gd name="T6" fmla="*/ 1 w 1621"/>
                <a:gd name="T7" fmla="*/ 0 h 2897"/>
                <a:gd name="T8" fmla="*/ 1 w 1621"/>
                <a:gd name="T9" fmla="*/ 0 h 2897"/>
                <a:gd name="T10" fmla="*/ 1 w 1621"/>
                <a:gd name="T11" fmla="*/ 0 h 2897"/>
                <a:gd name="T12" fmla="*/ 1 w 1621"/>
                <a:gd name="T13" fmla="*/ 0 h 2897"/>
                <a:gd name="T14" fmla="*/ 1 w 1621"/>
                <a:gd name="T15" fmla="*/ 0 h 2897"/>
                <a:gd name="T16" fmla="*/ 1 w 1621"/>
                <a:gd name="T17" fmla="*/ 0 h 2897"/>
                <a:gd name="T18" fmla="*/ 1 w 1621"/>
                <a:gd name="T19" fmla="*/ 0 h 2897"/>
                <a:gd name="T20" fmla="*/ 1 w 1621"/>
                <a:gd name="T21" fmla="*/ 0 h 2897"/>
                <a:gd name="T22" fmla="*/ 1 w 1621"/>
                <a:gd name="T23" fmla="*/ 0 h 2897"/>
                <a:gd name="T24" fmla="*/ 1 w 1621"/>
                <a:gd name="T25" fmla="*/ 0 h 2897"/>
                <a:gd name="T26" fmla="*/ 1 w 1621"/>
                <a:gd name="T27" fmla="*/ 0 h 2897"/>
                <a:gd name="T28" fmla="*/ 1 w 1621"/>
                <a:gd name="T29" fmla="*/ 0 h 2897"/>
                <a:gd name="T30" fmla="*/ 1 w 1621"/>
                <a:gd name="T31" fmla="*/ 0 h 2897"/>
                <a:gd name="T32" fmla="*/ 1 w 1621"/>
                <a:gd name="T33" fmla="*/ 0 h 2897"/>
                <a:gd name="T34" fmla="*/ 1 w 1621"/>
                <a:gd name="T35" fmla="*/ 0 h 2897"/>
                <a:gd name="T36" fmla="*/ 1 w 1621"/>
                <a:gd name="T37" fmla="*/ 0 h 2897"/>
                <a:gd name="T38" fmla="*/ 1 w 1621"/>
                <a:gd name="T39" fmla="*/ 0 h 2897"/>
                <a:gd name="T40" fmla="*/ 1 w 1621"/>
                <a:gd name="T41" fmla="*/ 0 h 2897"/>
                <a:gd name="T42" fmla="*/ 1 w 1621"/>
                <a:gd name="T43" fmla="*/ 0 h 2897"/>
                <a:gd name="T44" fmla="*/ 1 w 1621"/>
                <a:gd name="T45" fmla="*/ 0 h 2897"/>
                <a:gd name="T46" fmla="*/ 1 w 1621"/>
                <a:gd name="T47" fmla="*/ 0 h 2897"/>
                <a:gd name="T48" fmla="*/ 1 w 1621"/>
                <a:gd name="T49" fmla="*/ 0 h 2897"/>
                <a:gd name="T50" fmla="*/ 1 w 1621"/>
                <a:gd name="T51" fmla="*/ 0 h 2897"/>
                <a:gd name="T52" fmla="*/ 1 w 1621"/>
                <a:gd name="T53" fmla="*/ 0 h 2897"/>
                <a:gd name="T54" fmla="*/ 1 w 1621"/>
                <a:gd name="T55" fmla="*/ 0 h 2897"/>
                <a:gd name="T56" fmla="*/ 1 w 1621"/>
                <a:gd name="T57" fmla="*/ 0 h 2897"/>
                <a:gd name="T58" fmla="*/ 1 w 1621"/>
                <a:gd name="T59" fmla="*/ 0 h 2897"/>
                <a:gd name="T60" fmla="*/ 1 w 1621"/>
                <a:gd name="T61" fmla="*/ 0 h 2897"/>
                <a:gd name="T62" fmla="*/ 0 w 1621"/>
                <a:gd name="T63" fmla="*/ 0 h 2897"/>
                <a:gd name="T64" fmla="*/ 1 w 1621"/>
                <a:gd name="T65" fmla="*/ 0 h 2897"/>
                <a:gd name="T66" fmla="*/ 1 w 1621"/>
                <a:gd name="T67" fmla="*/ 0 h 2897"/>
                <a:gd name="T68" fmla="*/ 1 w 1621"/>
                <a:gd name="T69" fmla="*/ 0 h 2897"/>
                <a:gd name="T70" fmla="*/ 1 w 1621"/>
                <a:gd name="T71" fmla="*/ 0 h 289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21"/>
                <a:gd name="T109" fmla="*/ 0 h 2897"/>
                <a:gd name="T110" fmla="*/ 1621 w 1621"/>
                <a:gd name="T111" fmla="*/ 2897 h 2897"/>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21" h="2897">
                  <a:moveTo>
                    <a:pt x="1621" y="2890"/>
                  </a:moveTo>
                  <a:lnTo>
                    <a:pt x="1621" y="2770"/>
                  </a:lnTo>
                  <a:lnTo>
                    <a:pt x="1617" y="2614"/>
                  </a:lnTo>
                  <a:lnTo>
                    <a:pt x="1595" y="2246"/>
                  </a:lnTo>
                  <a:lnTo>
                    <a:pt x="1553" y="1882"/>
                  </a:lnTo>
                  <a:lnTo>
                    <a:pt x="1522" y="1733"/>
                  </a:lnTo>
                  <a:lnTo>
                    <a:pt x="1481" y="1619"/>
                  </a:lnTo>
                  <a:lnTo>
                    <a:pt x="1431" y="1539"/>
                  </a:lnTo>
                  <a:lnTo>
                    <a:pt x="1368" y="1473"/>
                  </a:lnTo>
                  <a:lnTo>
                    <a:pt x="1275" y="1440"/>
                  </a:lnTo>
                  <a:lnTo>
                    <a:pt x="1181" y="1407"/>
                  </a:lnTo>
                  <a:lnTo>
                    <a:pt x="1052" y="1342"/>
                  </a:lnTo>
                  <a:lnTo>
                    <a:pt x="981" y="1300"/>
                  </a:lnTo>
                  <a:lnTo>
                    <a:pt x="937" y="1249"/>
                  </a:lnTo>
                  <a:lnTo>
                    <a:pt x="920" y="1197"/>
                  </a:lnTo>
                  <a:lnTo>
                    <a:pt x="920" y="1171"/>
                  </a:lnTo>
                  <a:lnTo>
                    <a:pt x="929" y="1139"/>
                  </a:lnTo>
                  <a:lnTo>
                    <a:pt x="1021" y="955"/>
                  </a:lnTo>
                  <a:lnTo>
                    <a:pt x="1055" y="851"/>
                  </a:lnTo>
                  <a:lnTo>
                    <a:pt x="1078" y="738"/>
                  </a:lnTo>
                  <a:lnTo>
                    <a:pt x="1078" y="700"/>
                  </a:lnTo>
                  <a:lnTo>
                    <a:pt x="1078" y="676"/>
                  </a:lnTo>
                  <a:lnTo>
                    <a:pt x="1076" y="645"/>
                  </a:lnTo>
                  <a:lnTo>
                    <a:pt x="1067" y="505"/>
                  </a:lnTo>
                  <a:lnTo>
                    <a:pt x="1034" y="279"/>
                  </a:lnTo>
                  <a:lnTo>
                    <a:pt x="939" y="128"/>
                  </a:lnTo>
                  <a:lnTo>
                    <a:pt x="826" y="7"/>
                  </a:lnTo>
                  <a:lnTo>
                    <a:pt x="808" y="3"/>
                  </a:lnTo>
                  <a:lnTo>
                    <a:pt x="787" y="1"/>
                  </a:lnTo>
                  <a:lnTo>
                    <a:pt x="743" y="16"/>
                  </a:lnTo>
                  <a:lnTo>
                    <a:pt x="716" y="37"/>
                  </a:lnTo>
                  <a:lnTo>
                    <a:pt x="723" y="53"/>
                  </a:lnTo>
                  <a:lnTo>
                    <a:pt x="695" y="22"/>
                  </a:lnTo>
                  <a:lnTo>
                    <a:pt x="657" y="3"/>
                  </a:lnTo>
                  <a:lnTo>
                    <a:pt x="638" y="0"/>
                  </a:lnTo>
                  <a:lnTo>
                    <a:pt x="621" y="10"/>
                  </a:lnTo>
                  <a:lnTo>
                    <a:pt x="533" y="108"/>
                  </a:lnTo>
                  <a:lnTo>
                    <a:pt x="451" y="222"/>
                  </a:lnTo>
                  <a:lnTo>
                    <a:pt x="442" y="416"/>
                  </a:lnTo>
                  <a:lnTo>
                    <a:pt x="442" y="540"/>
                  </a:lnTo>
                  <a:lnTo>
                    <a:pt x="439" y="621"/>
                  </a:lnTo>
                  <a:lnTo>
                    <a:pt x="423" y="661"/>
                  </a:lnTo>
                  <a:lnTo>
                    <a:pt x="408" y="703"/>
                  </a:lnTo>
                  <a:lnTo>
                    <a:pt x="408" y="731"/>
                  </a:lnTo>
                  <a:lnTo>
                    <a:pt x="405" y="752"/>
                  </a:lnTo>
                  <a:lnTo>
                    <a:pt x="405" y="773"/>
                  </a:lnTo>
                  <a:lnTo>
                    <a:pt x="406" y="804"/>
                  </a:lnTo>
                  <a:lnTo>
                    <a:pt x="442" y="875"/>
                  </a:lnTo>
                  <a:lnTo>
                    <a:pt x="480" y="947"/>
                  </a:lnTo>
                  <a:lnTo>
                    <a:pt x="528" y="1072"/>
                  </a:lnTo>
                  <a:lnTo>
                    <a:pt x="545" y="1135"/>
                  </a:lnTo>
                  <a:lnTo>
                    <a:pt x="542" y="1164"/>
                  </a:lnTo>
                  <a:lnTo>
                    <a:pt x="544" y="1190"/>
                  </a:lnTo>
                  <a:lnTo>
                    <a:pt x="545" y="1228"/>
                  </a:lnTo>
                  <a:lnTo>
                    <a:pt x="539" y="1265"/>
                  </a:lnTo>
                  <a:lnTo>
                    <a:pt x="521" y="1293"/>
                  </a:lnTo>
                  <a:lnTo>
                    <a:pt x="414" y="1373"/>
                  </a:lnTo>
                  <a:lnTo>
                    <a:pt x="315" y="1379"/>
                  </a:lnTo>
                  <a:lnTo>
                    <a:pt x="198" y="1401"/>
                  </a:lnTo>
                  <a:lnTo>
                    <a:pt x="74" y="1493"/>
                  </a:lnTo>
                  <a:lnTo>
                    <a:pt x="41" y="1626"/>
                  </a:lnTo>
                  <a:lnTo>
                    <a:pt x="20" y="1771"/>
                  </a:lnTo>
                  <a:lnTo>
                    <a:pt x="8" y="2012"/>
                  </a:lnTo>
                  <a:lnTo>
                    <a:pt x="0" y="2260"/>
                  </a:lnTo>
                  <a:lnTo>
                    <a:pt x="10" y="2569"/>
                  </a:lnTo>
                  <a:lnTo>
                    <a:pt x="18" y="2735"/>
                  </a:lnTo>
                  <a:lnTo>
                    <a:pt x="19" y="2812"/>
                  </a:lnTo>
                  <a:lnTo>
                    <a:pt x="19" y="2847"/>
                  </a:lnTo>
                  <a:lnTo>
                    <a:pt x="20" y="2883"/>
                  </a:lnTo>
                  <a:lnTo>
                    <a:pt x="819" y="2897"/>
                  </a:lnTo>
                  <a:lnTo>
                    <a:pt x="1370" y="2897"/>
                  </a:lnTo>
                  <a:lnTo>
                    <a:pt x="1621" y="2890"/>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0" name="Freeform 15"/>
            <p:cNvSpPr>
              <a:spLocks/>
            </p:cNvSpPr>
            <p:nvPr/>
          </p:nvSpPr>
          <p:spPr bwMode="auto">
            <a:xfrm>
              <a:off x="2014" y="2446"/>
              <a:ext cx="784" cy="733"/>
            </a:xfrm>
            <a:custGeom>
              <a:avLst/>
              <a:gdLst>
                <a:gd name="T0" fmla="*/ 0 w 1568"/>
                <a:gd name="T1" fmla="*/ 0 h 2197"/>
                <a:gd name="T2" fmla="*/ 1 w 1568"/>
                <a:gd name="T3" fmla="*/ 0 h 2197"/>
                <a:gd name="T4" fmla="*/ 1 w 1568"/>
                <a:gd name="T5" fmla="*/ 0 h 2197"/>
                <a:gd name="T6" fmla="*/ 1 w 1568"/>
                <a:gd name="T7" fmla="*/ 0 h 2197"/>
                <a:gd name="T8" fmla="*/ 1 w 1568"/>
                <a:gd name="T9" fmla="*/ 0 h 2197"/>
                <a:gd name="T10" fmla="*/ 1 w 1568"/>
                <a:gd name="T11" fmla="*/ 0 h 2197"/>
                <a:gd name="T12" fmla="*/ 1 w 1568"/>
                <a:gd name="T13" fmla="*/ 0 h 2197"/>
                <a:gd name="T14" fmla="*/ 1 w 1568"/>
                <a:gd name="T15" fmla="*/ 0 h 2197"/>
                <a:gd name="T16" fmla="*/ 1 w 1568"/>
                <a:gd name="T17" fmla="*/ 0 h 2197"/>
                <a:gd name="T18" fmla="*/ 1 w 1568"/>
                <a:gd name="T19" fmla="*/ 0 h 2197"/>
                <a:gd name="T20" fmla="*/ 1 w 1568"/>
                <a:gd name="T21" fmla="*/ 0 h 2197"/>
                <a:gd name="T22" fmla="*/ 1 w 1568"/>
                <a:gd name="T23" fmla="*/ 0 h 2197"/>
                <a:gd name="T24" fmla="*/ 1 w 1568"/>
                <a:gd name="T25" fmla="*/ 0 h 2197"/>
                <a:gd name="T26" fmla="*/ 1 w 1568"/>
                <a:gd name="T27" fmla="*/ 0 h 2197"/>
                <a:gd name="T28" fmla="*/ 1 w 1568"/>
                <a:gd name="T29" fmla="*/ 0 h 2197"/>
                <a:gd name="T30" fmla="*/ 1 w 1568"/>
                <a:gd name="T31" fmla="*/ 0 h 2197"/>
                <a:gd name="T32" fmla="*/ 1 w 1568"/>
                <a:gd name="T33" fmla="*/ 0 h 2197"/>
                <a:gd name="T34" fmla="*/ 1 w 1568"/>
                <a:gd name="T35" fmla="*/ 0 h 2197"/>
                <a:gd name="T36" fmla="*/ 1 w 1568"/>
                <a:gd name="T37" fmla="*/ 0 h 2197"/>
                <a:gd name="T38" fmla="*/ 1 w 1568"/>
                <a:gd name="T39" fmla="*/ 0 h 2197"/>
                <a:gd name="T40" fmla="*/ 1 w 1568"/>
                <a:gd name="T41" fmla="*/ 0 h 2197"/>
                <a:gd name="T42" fmla="*/ 1 w 1568"/>
                <a:gd name="T43" fmla="*/ 0 h 2197"/>
                <a:gd name="T44" fmla="*/ 1 w 1568"/>
                <a:gd name="T45" fmla="*/ 0 h 2197"/>
                <a:gd name="T46" fmla="*/ 1 w 1568"/>
                <a:gd name="T47" fmla="*/ 0 h 2197"/>
                <a:gd name="T48" fmla="*/ 1 w 1568"/>
                <a:gd name="T49" fmla="*/ 0 h 2197"/>
                <a:gd name="T50" fmla="*/ 1 w 1568"/>
                <a:gd name="T51" fmla="*/ 0 h 2197"/>
                <a:gd name="T52" fmla="*/ 1 w 1568"/>
                <a:gd name="T53" fmla="*/ 0 h 2197"/>
                <a:gd name="T54" fmla="*/ 1 w 1568"/>
                <a:gd name="T55" fmla="*/ 0 h 2197"/>
                <a:gd name="T56" fmla="*/ 1 w 1568"/>
                <a:gd name="T57" fmla="*/ 0 h 2197"/>
                <a:gd name="T58" fmla="*/ 1 w 1568"/>
                <a:gd name="T59" fmla="*/ 0 h 2197"/>
                <a:gd name="T60" fmla="*/ 1 w 1568"/>
                <a:gd name="T61" fmla="*/ 0 h 2197"/>
                <a:gd name="T62" fmla="*/ 1 w 1568"/>
                <a:gd name="T63" fmla="*/ 0 h 2197"/>
                <a:gd name="T64" fmla="*/ 1 w 1568"/>
                <a:gd name="T65" fmla="*/ 0 h 2197"/>
                <a:gd name="T66" fmla="*/ 0 w 1568"/>
                <a:gd name="T67" fmla="*/ 0 h 219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68"/>
                <a:gd name="T103" fmla="*/ 0 h 2197"/>
                <a:gd name="T104" fmla="*/ 1568 w 1568"/>
                <a:gd name="T105" fmla="*/ 2197 h 219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68" h="2197">
                  <a:moveTo>
                    <a:pt x="0" y="2197"/>
                  </a:moveTo>
                  <a:lnTo>
                    <a:pt x="28" y="2024"/>
                  </a:lnTo>
                  <a:lnTo>
                    <a:pt x="42" y="1747"/>
                  </a:lnTo>
                  <a:lnTo>
                    <a:pt x="82" y="1641"/>
                  </a:lnTo>
                  <a:lnTo>
                    <a:pt x="168" y="1569"/>
                  </a:lnTo>
                  <a:lnTo>
                    <a:pt x="277" y="1487"/>
                  </a:lnTo>
                  <a:lnTo>
                    <a:pt x="402" y="1414"/>
                  </a:lnTo>
                  <a:lnTo>
                    <a:pt x="448" y="1306"/>
                  </a:lnTo>
                  <a:lnTo>
                    <a:pt x="454" y="1248"/>
                  </a:lnTo>
                  <a:lnTo>
                    <a:pt x="378" y="1201"/>
                  </a:lnTo>
                  <a:lnTo>
                    <a:pt x="285" y="1092"/>
                  </a:lnTo>
                  <a:lnTo>
                    <a:pt x="285" y="880"/>
                  </a:lnTo>
                  <a:lnTo>
                    <a:pt x="324" y="510"/>
                  </a:lnTo>
                  <a:lnTo>
                    <a:pt x="356" y="240"/>
                  </a:lnTo>
                  <a:lnTo>
                    <a:pt x="472" y="57"/>
                  </a:lnTo>
                  <a:lnTo>
                    <a:pt x="549" y="0"/>
                  </a:lnTo>
                  <a:lnTo>
                    <a:pt x="619" y="11"/>
                  </a:lnTo>
                  <a:lnTo>
                    <a:pt x="688" y="24"/>
                  </a:lnTo>
                  <a:lnTo>
                    <a:pt x="721" y="0"/>
                  </a:lnTo>
                  <a:lnTo>
                    <a:pt x="870" y="115"/>
                  </a:lnTo>
                  <a:lnTo>
                    <a:pt x="985" y="450"/>
                  </a:lnTo>
                  <a:lnTo>
                    <a:pt x="1063" y="747"/>
                  </a:lnTo>
                  <a:lnTo>
                    <a:pt x="1063" y="1010"/>
                  </a:lnTo>
                  <a:lnTo>
                    <a:pt x="985" y="1191"/>
                  </a:lnTo>
                  <a:lnTo>
                    <a:pt x="900" y="1261"/>
                  </a:lnTo>
                  <a:lnTo>
                    <a:pt x="932" y="1329"/>
                  </a:lnTo>
                  <a:lnTo>
                    <a:pt x="1081" y="1462"/>
                  </a:lnTo>
                  <a:lnTo>
                    <a:pt x="1266" y="1487"/>
                  </a:lnTo>
                  <a:lnTo>
                    <a:pt x="1367" y="1560"/>
                  </a:lnTo>
                  <a:lnTo>
                    <a:pt x="1445" y="1638"/>
                  </a:lnTo>
                  <a:lnTo>
                    <a:pt x="1484" y="1794"/>
                  </a:lnTo>
                  <a:lnTo>
                    <a:pt x="1531" y="1959"/>
                  </a:lnTo>
                  <a:lnTo>
                    <a:pt x="1568" y="2194"/>
                  </a:lnTo>
                  <a:lnTo>
                    <a:pt x="0" y="2197"/>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1" name="Freeform 16"/>
            <p:cNvSpPr>
              <a:spLocks/>
            </p:cNvSpPr>
            <p:nvPr/>
          </p:nvSpPr>
          <p:spPr bwMode="auto">
            <a:xfrm>
              <a:off x="2793" y="2383"/>
              <a:ext cx="827" cy="794"/>
            </a:xfrm>
            <a:custGeom>
              <a:avLst/>
              <a:gdLst>
                <a:gd name="T0" fmla="*/ 0 w 1653"/>
                <a:gd name="T1" fmla="*/ 0 h 2380"/>
                <a:gd name="T2" fmla="*/ 1 w 1653"/>
                <a:gd name="T3" fmla="*/ 0 h 2380"/>
                <a:gd name="T4" fmla="*/ 1 w 1653"/>
                <a:gd name="T5" fmla="*/ 0 h 2380"/>
                <a:gd name="T6" fmla="*/ 1 w 1653"/>
                <a:gd name="T7" fmla="*/ 0 h 2380"/>
                <a:gd name="T8" fmla="*/ 1 w 1653"/>
                <a:gd name="T9" fmla="*/ 0 h 2380"/>
                <a:gd name="T10" fmla="*/ 1 w 1653"/>
                <a:gd name="T11" fmla="*/ 0 h 2380"/>
                <a:gd name="T12" fmla="*/ 1 w 1653"/>
                <a:gd name="T13" fmla="*/ 0 h 2380"/>
                <a:gd name="T14" fmla="*/ 1 w 1653"/>
                <a:gd name="T15" fmla="*/ 0 h 2380"/>
                <a:gd name="T16" fmla="*/ 1 w 1653"/>
                <a:gd name="T17" fmla="*/ 0 h 2380"/>
                <a:gd name="T18" fmla="*/ 1 w 1653"/>
                <a:gd name="T19" fmla="*/ 0 h 2380"/>
                <a:gd name="T20" fmla="*/ 1 w 1653"/>
                <a:gd name="T21" fmla="*/ 0 h 2380"/>
                <a:gd name="T22" fmla="*/ 1 w 1653"/>
                <a:gd name="T23" fmla="*/ 0 h 2380"/>
                <a:gd name="T24" fmla="*/ 1 w 1653"/>
                <a:gd name="T25" fmla="*/ 0 h 2380"/>
                <a:gd name="T26" fmla="*/ 1 w 1653"/>
                <a:gd name="T27" fmla="*/ 0 h 2380"/>
                <a:gd name="T28" fmla="*/ 1 w 1653"/>
                <a:gd name="T29" fmla="*/ 0 h 2380"/>
                <a:gd name="T30" fmla="*/ 1 w 1653"/>
                <a:gd name="T31" fmla="*/ 0 h 2380"/>
                <a:gd name="T32" fmla="*/ 1 w 1653"/>
                <a:gd name="T33" fmla="*/ 0 h 2380"/>
                <a:gd name="T34" fmla="*/ 1 w 1653"/>
                <a:gd name="T35" fmla="*/ 0 h 2380"/>
                <a:gd name="T36" fmla="*/ 1 w 1653"/>
                <a:gd name="T37" fmla="*/ 0 h 2380"/>
                <a:gd name="T38" fmla="*/ 1 w 1653"/>
                <a:gd name="T39" fmla="*/ 0 h 2380"/>
                <a:gd name="T40" fmla="*/ 1 w 1653"/>
                <a:gd name="T41" fmla="*/ 0 h 2380"/>
                <a:gd name="T42" fmla="*/ 1 w 1653"/>
                <a:gd name="T43" fmla="*/ 0 h 2380"/>
                <a:gd name="T44" fmla="*/ 1 w 1653"/>
                <a:gd name="T45" fmla="*/ 0 h 2380"/>
                <a:gd name="T46" fmla="*/ 1 w 1653"/>
                <a:gd name="T47" fmla="*/ 0 h 2380"/>
                <a:gd name="T48" fmla="*/ 1 w 1653"/>
                <a:gd name="T49" fmla="*/ 0 h 2380"/>
                <a:gd name="T50" fmla="*/ 1 w 1653"/>
                <a:gd name="T51" fmla="*/ 0 h 2380"/>
                <a:gd name="T52" fmla="*/ 1 w 1653"/>
                <a:gd name="T53" fmla="*/ 0 h 2380"/>
                <a:gd name="T54" fmla="*/ 1 w 1653"/>
                <a:gd name="T55" fmla="*/ 0 h 2380"/>
                <a:gd name="T56" fmla="*/ 1 w 1653"/>
                <a:gd name="T57" fmla="*/ 0 h 2380"/>
                <a:gd name="T58" fmla="*/ 1 w 1653"/>
                <a:gd name="T59" fmla="*/ 0 h 2380"/>
                <a:gd name="T60" fmla="*/ 1 w 1653"/>
                <a:gd name="T61" fmla="*/ 0 h 2380"/>
                <a:gd name="T62" fmla="*/ 1 w 1653"/>
                <a:gd name="T63" fmla="*/ 0 h 2380"/>
                <a:gd name="T64" fmla="*/ 1 w 1653"/>
                <a:gd name="T65" fmla="*/ 0 h 2380"/>
                <a:gd name="T66" fmla="*/ 1 w 1653"/>
                <a:gd name="T67" fmla="*/ 0 h 2380"/>
                <a:gd name="T68" fmla="*/ 1 w 1653"/>
                <a:gd name="T69" fmla="*/ 0 h 2380"/>
                <a:gd name="T70" fmla="*/ 1 w 1653"/>
                <a:gd name="T71" fmla="*/ 0 h 2380"/>
                <a:gd name="T72" fmla="*/ 1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7" y="1427"/>
                  </a:lnTo>
                  <a:lnTo>
                    <a:pt x="548" y="1365"/>
                  </a:lnTo>
                  <a:lnTo>
                    <a:pt x="572"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1" y="345"/>
                  </a:lnTo>
                  <a:lnTo>
                    <a:pt x="1046" y="496"/>
                  </a:lnTo>
                  <a:lnTo>
                    <a:pt x="1047" y="631"/>
                  </a:lnTo>
                  <a:lnTo>
                    <a:pt x="1093" y="653"/>
                  </a:lnTo>
                  <a:lnTo>
                    <a:pt x="1078" y="865"/>
                  </a:lnTo>
                  <a:lnTo>
                    <a:pt x="1012" y="903"/>
                  </a:lnTo>
                  <a:lnTo>
                    <a:pt x="993" y="1030"/>
                  </a:lnTo>
                  <a:lnTo>
                    <a:pt x="968" y="1179"/>
                  </a:lnTo>
                  <a:lnTo>
                    <a:pt x="983" y="1296"/>
                  </a:lnTo>
                  <a:lnTo>
                    <a:pt x="1070" y="1368"/>
                  </a:lnTo>
                  <a:lnTo>
                    <a:pt x="1186" y="1413"/>
                  </a:lnTo>
                  <a:lnTo>
                    <a:pt x="1350" y="1447"/>
                  </a:lnTo>
                  <a:lnTo>
                    <a:pt x="1468" y="1462"/>
                  </a:lnTo>
                  <a:lnTo>
                    <a:pt x="1530" y="1579"/>
                  </a:lnTo>
                  <a:lnTo>
                    <a:pt x="1577" y="1687"/>
                  </a:lnTo>
                  <a:lnTo>
                    <a:pt x="1653" y="2353"/>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2" name="Rectangle 17"/>
            <p:cNvSpPr>
              <a:spLocks noChangeArrowheads="1"/>
            </p:cNvSpPr>
            <p:nvPr/>
          </p:nvSpPr>
          <p:spPr bwMode="auto">
            <a:xfrm>
              <a:off x="3272" y="1322"/>
              <a:ext cx="110" cy="2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GB">
                  <a:solidFill>
                    <a:srgbClr val="6E6E6E"/>
                  </a:solidFill>
                  <a:latin typeface="Lucida Sans Unicode" charset="0"/>
                </a:rPr>
                <a:t>z</a:t>
              </a:r>
              <a:endParaRPr lang="en-GB">
                <a:latin typeface="Lucida Sans Unicode" charset="0"/>
              </a:endParaRPr>
            </a:p>
          </p:txBody>
        </p:sp>
        <p:sp>
          <p:nvSpPr>
            <p:cNvPr id="19473" name="Rectangle 18"/>
            <p:cNvSpPr>
              <a:spLocks noChangeArrowheads="1"/>
            </p:cNvSpPr>
            <p:nvPr/>
          </p:nvSpPr>
          <p:spPr bwMode="auto">
            <a:xfrm>
              <a:off x="3166" y="1365"/>
              <a:ext cx="96" cy="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2100">
                  <a:solidFill>
                    <a:srgbClr val="6E6E6E"/>
                  </a:solidFill>
                  <a:latin typeface="Lucida Sans Unicode" charset="0"/>
                </a:rPr>
                <a:t>z</a:t>
              </a:r>
              <a:endParaRPr lang="en-US">
                <a:latin typeface="Lucida Sans Unicode" charset="0"/>
              </a:endParaRPr>
            </a:p>
          </p:txBody>
        </p:sp>
        <p:sp>
          <p:nvSpPr>
            <p:cNvPr id="19474" name="Rectangle 19"/>
            <p:cNvSpPr>
              <a:spLocks noChangeArrowheads="1"/>
            </p:cNvSpPr>
            <p:nvPr/>
          </p:nvSpPr>
          <p:spPr bwMode="auto">
            <a:xfrm>
              <a:off x="3079" y="1409"/>
              <a:ext cx="110" cy="2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a:solidFill>
                    <a:srgbClr val="6E6E6E"/>
                  </a:solidFill>
                  <a:latin typeface="Lucida Sans Unicode" charset="0"/>
                </a:rPr>
                <a:t>z</a:t>
              </a:r>
              <a:endParaRPr lang="en-US">
                <a:latin typeface="Lucida Sans Unicode" charset="0"/>
              </a:endParaRPr>
            </a:p>
          </p:txBody>
        </p:sp>
        <p:sp>
          <p:nvSpPr>
            <p:cNvPr id="19475" name="Rectangle 20"/>
            <p:cNvSpPr>
              <a:spLocks noChangeArrowheads="1"/>
            </p:cNvSpPr>
            <p:nvPr/>
          </p:nvSpPr>
          <p:spPr bwMode="auto">
            <a:xfrm>
              <a:off x="3017" y="1498"/>
              <a:ext cx="69" cy="1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500">
                  <a:solidFill>
                    <a:srgbClr val="6E6E6E"/>
                  </a:solidFill>
                  <a:latin typeface="Lucida Sans Unicode" charset="0"/>
                </a:rPr>
                <a:t>z</a:t>
              </a:r>
              <a:endParaRPr lang="en-US">
                <a:latin typeface="Lucida Sans Unicode" charset="0"/>
              </a:endParaRPr>
            </a:p>
          </p:txBody>
        </p:sp>
        <p:sp>
          <p:nvSpPr>
            <p:cNvPr id="19476" name="Rectangle 21"/>
            <p:cNvSpPr>
              <a:spLocks noChangeArrowheads="1"/>
            </p:cNvSpPr>
            <p:nvPr/>
          </p:nvSpPr>
          <p:spPr bwMode="auto">
            <a:xfrm>
              <a:off x="2961" y="1587"/>
              <a:ext cx="60" cy="1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300">
                  <a:solidFill>
                    <a:srgbClr val="6E6E6E"/>
                  </a:solidFill>
                  <a:latin typeface="Lucida Sans Unicode" charset="0"/>
                </a:rPr>
                <a:t>z</a:t>
              </a:r>
              <a:endParaRPr lang="en-US">
                <a:latin typeface="Lucida Sans Unicode" charset="0"/>
              </a:endParaRPr>
            </a:p>
          </p:txBody>
        </p:sp>
        <p:sp>
          <p:nvSpPr>
            <p:cNvPr id="19477" name="Rectangle 22"/>
            <p:cNvSpPr>
              <a:spLocks noChangeArrowheads="1"/>
            </p:cNvSpPr>
            <p:nvPr/>
          </p:nvSpPr>
          <p:spPr bwMode="auto">
            <a:xfrm>
              <a:off x="2920" y="1680"/>
              <a:ext cx="50" cy="1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100">
                  <a:solidFill>
                    <a:srgbClr val="6E6E6E"/>
                  </a:solidFill>
                  <a:latin typeface="Lucida Sans Unicode" charset="0"/>
                </a:rPr>
                <a:t>z</a:t>
              </a:r>
              <a:endParaRPr lang="en-US">
                <a:latin typeface="Lucida Sans Unicode" charset="0"/>
              </a:endParaRPr>
            </a:p>
          </p:txBody>
        </p:sp>
        <p:sp>
          <p:nvSpPr>
            <p:cNvPr id="19478" name="Rectangle 23"/>
            <p:cNvSpPr>
              <a:spLocks noChangeArrowheads="1"/>
            </p:cNvSpPr>
            <p:nvPr/>
          </p:nvSpPr>
          <p:spPr bwMode="auto">
            <a:xfrm>
              <a:off x="2895" y="1749"/>
              <a:ext cx="41" cy="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900">
                  <a:solidFill>
                    <a:srgbClr val="6E6E6E"/>
                  </a:solidFill>
                  <a:latin typeface="Lucida Sans Unicode" charset="0"/>
                </a:rPr>
                <a:t>z</a:t>
              </a:r>
              <a:endParaRPr lang="en-US">
                <a:latin typeface="Lucida Sans Unicode" charset="0"/>
              </a:endParaRPr>
            </a:p>
          </p:txBody>
        </p:sp>
        <p:sp>
          <p:nvSpPr>
            <p:cNvPr id="19479" name="Freeform 24"/>
            <p:cNvSpPr>
              <a:spLocks/>
            </p:cNvSpPr>
            <p:nvPr/>
          </p:nvSpPr>
          <p:spPr bwMode="auto">
            <a:xfrm>
              <a:off x="950" y="1735"/>
              <a:ext cx="777" cy="965"/>
            </a:xfrm>
            <a:custGeom>
              <a:avLst/>
              <a:gdLst>
                <a:gd name="T0" fmla="*/ 1 w 1554"/>
                <a:gd name="T1" fmla="*/ 0 h 2895"/>
                <a:gd name="T2" fmla="*/ 1 w 1554"/>
                <a:gd name="T3" fmla="*/ 0 h 2895"/>
                <a:gd name="T4" fmla="*/ 1 w 1554"/>
                <a:gd name="T5" fmla="*/ 0 h 2895"/>
                <a:gd name="T6" fmla="*/ 1 w 1554"/>
                <a:gd name="T7" fmla="*/ 0 h 2895"/>
                <a:gd name="T8" fmla="*/ 1 w 1554"/>
                <a:gd name="T9" fmla="*/ 0 h 2895"/>
                <a:gd name="T10" fmla="*/ 1 w 1554"/>
                <a:gd name="T11" fmla="*/ 0 h 2895"/>
                <a:gd name="T12" fmla="*/ 1 w 1554"/>
                <a:gd name="T13" fmla="*/ 0 h 2895"/>
                <a:gd name="T14" fmla="*/ 1 w 1554"/>
                <a:gd name="T15" fmla="*/ 0 h 2895"/>
                <a:gd name="T16" fmla="*/ 1 w 1554"/>
                <a:gd name="T17" fmla="*/ 0 h 2895"/>
                <a:gd name="T18" fmla="*/ 1 w 1554"/>
                <a:gd name="T19" fmla="*/ 0 h 2895"/>
                <a:gd name="T20" fmla="*/ 1 w 1554"/>
                <a:gd name="T21" fmla="*/ 0 h 2895"/>
                <a:gd name="T22" fmla="*/ 1 w 1554"/>
                <a:gd name="T23" fmla="*/ 0 h 2895"/>
                <a:gd name="T24" fmla="*/ 1 w 1554"/>
                <a:gd name="T25" fmla="*/ 0 h 2895"/>
                <a:gd name="T26" fmla="*/ 1 w 1554"/>
                <a:gd name="T27" fmla="*/ 0 h 2895"/>
                <a:gd name="T28" fmla="*/ 1 w 1554"/>
                <a:gd name="T29" fmla="*/ 0 h 2895"/>
                <a:gd name="T30" fmla="*/ 1 w 1554"/>
                <a:gd name="T31" fmla="*/ 0 h 2895"/>
                <a:gd name="T32" fmla="*/ 1 w 1554"/>
                <a:gd name="T33" fmla="*/ 0 h 2895"/>
                <a:gd name="T34" fmla="*/ 1 w 1554"/>
                <a:gd name="T35" fmla="*/ 0 h 2895"/>
                <a:gd name="T36" fmla="*/ 1 w 1554"/>
                <a:gd name="T37" fmla="*/ 0 h 2895"/>
                <a:gd name="T38" fmla="*/ 1 w 1554"/>
                <a:gd name="T39" fmla="*/ 0 h 2895"/>
                <a:gd name="T40" fmla="*/ 1 w 1554"/>
                <a:gd name="T41" fmla="*/ 0 h 2895"/>
                <a:gd name="T42" fmla="*/ 1 w 1554"/>
                <a:gd name="T43" fmla="*/ 0 h 2895"/>
                <a:gd name="T44" fmla="*/ 1 w 1554"/>
                <a:gd name="T45" fmla="*/ 0 h 2895"/>
                <a:gd name="T46" fmla="*/ 1 w 1554"/>
                <a:gd name="T47" fmla="*/ 0 h 2895"/>
                <a:gd name="T48" fmla="*/ 1 w 1554"/>
                <a:gd name="T49" fmla="*/ 0 h 2895"/>
                <a:gd name="T50" fmla="*/ 1 w 1554"/>
                <a:gd name="T51" fmla="*/ 0 h 2895"/>
                <a:gd name="T52" fmla="*/ 1 w 1554"/>
                <a:gd name="T53" fmla="*/ 0 h 2895"/>
                <a:gd name="T54" fmla="*/ 1 w 1554"/>
                <a:gd name="T55" fmla="*/ 0 h 2895"/>
                <a:gd name="T56" fmla="*/ 1 w 1554"/>
                <a:gd name="T57" fmla="*/ 0 h 2895"/>
                <a:gd name="T58" fmla="*/ 1 w 1554"/>
                <a:gd name="T59" fmla="*/ 0 h 2895"/>
                <a:gd name="T60" fmla="*/ 1 w 1554"/>
                <a:gd name="T61" fmla="*/ 0 h 2895"/>
                <a:gd name="T62" fmla="*/ 1 w 1554"/>
                <a:gd name="T63" fmla="*/ 0 h 2895"/>
                <a:gd name="T64" fmla="*/ 1 w 1554"/>
                <a:gd name="T65" fmla="*/ 0 h 2895"/>
                <a:gd name="T66" fmla="*/ 0 w 1554"/>
                <a:gd name="T67" fmla="*/ 0 h 2895"/>
                <a:gd name="T68" fmla="*/ 1 w 1554"/>
                <a:gd name="T69" fmla="*/ 0 h 2895"/>
                <a:gd name="T70" fmla="*/ 1 w 1554"/>
                <a:gd name="T71" fmla="*/ 0 h 289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5"/>
                <a:gd name="T110" fmla="*/ 1554 w 1554"/>
                <a:gd name="T111" fmla="*/ 2895 h 289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5">
                  <a:moveTo>
                    <a:pt x="1487" y="2887"/>
                  </a:moveTo>
                  <a:lnTo>
                    <a:pt x="1516" y="2876"/>
                  </a:lnTo>
                  <a:lnTo>
                    <a:pt x="1536" y="2838"/>
                  </a:lnTo>
                  <a:lnTo>
                    <a:pt x="1554" y="2707"/>
                  </a:lnTo>
                  <a:lnTo>
                    <a:pt x="1554" y="2665"/>
                  </a:lnTo>
                  <a:lnTo>
                    <a:pt x="1553" y="2619"/>
                  </a:lnTo>
                  <a:lnTo>
                    <a:pt x="1547" y="2519"/>
                  </a:lnTo>
                  <a:lnTo>
                    <a:pt x="1518" y="2295"/>
                  </a:lnTo>
                  <a:lnTo>
                    <a:pt x="1425" y="1842"/>
                  </a:lnTo>
                  <a:lnTo>
                    <a:pt x="1323" y="1530"/>
                  </a:lnTo>
                  <a:lnTo>
                    <a:pt x="1284" y="1492"/>
                  </a:lnTo>
                  <a:lnTo>
                    <a:pt x="1237" y="1468"/>
                  </a:lnTo>
                  <a:lnTo>
                    <a:pt x="1029" y="1374"/>
                  </a:lnTo>
                  <a:lnTo>
                    <a:pt x="977" y="1323"/>
                  </a:lnTo>
                  <a:lnTo>
                    <a:pt x="940" y="1245"/>
                  </a:lnTo>
                  <a:lnTo>
                    <a:pt x="924" y="1193"/>
                  </a:lnTo>
                  <a:lnTo>
                    <a:pt x="925" y="1170"/>
                  </a:lnTo>
                  <a:lnTo>
                    <a:pt x="934" y="1137"/>
                  </a:lnTo>
                  <a:lnTo>
                    <a:pt x="1021" y="953"/>
                  </a:lnTo>
                  <a:lnTo>
                    <a:pt x="1055" y="848"/>
                  </a:lnTo>
                  <a:lnTo>
                    <a:pt x="1072" y="786"/>
                  </a:lnTo>
                  <a:lnTo>
                    <a:pt x="1078" y="740"/>
                  </a:lnTo>
                  <a:lnTo>
                    <a:pt x="1078" y="702"/>
                  </a:lnTo>
                  <a:lnTo>
                    <a:pt x="1078" y="678"/>
                  </a:lnTo>
                  <a:lnTo>
                    <a:pt x="1077" y="647"/>
                  </a:lnTo>
                  <a:lnTo>
                    <a:pt x="1068" y="507"/>
                  </a:lnTo>
                  <a:lnTo>
                    <a:pt x="1036" y="280"/>
                  </a:lnTo>
                  <a:lnTo>
                    <a:pt x="942" y="129"/>
                  </a:lnTo>
                  <a:lnTo>
                    <a:pt x="831" y="5"/>
                  </a:lnTo>
                  <a:lnTo>
                    <a:pt x="814" y="0"/>
                  </a:lnTo>
                  <a:lnTo>
                    <a:pt x="793" y="0"/>
                  </a:lnTo>
                  <a:lnTo>
                    <a:pt x="750" y="16"/>
                  </a:lnTo>
                  <a:lnTo>
                    <a:pt x="723" y="39"/>
                  </a:lnTo>
                  <a:lnTo>
                    <a:pt x="720" y="48"/>
                  </a:lnTo>
                  <a:lnTo>
                    <a:pt x="729" y="58"/>
                  </a:lnTo>
                  <a:lnTo>
                    <a:pt x="701" y="23"/>
                  </a:lnTo>
                  <a:lnTo>
                    <a:pt x="665" y="6"/>
                  </a:lnTo>
                  <a:lnTo>
                    <a:pt x="647" y="3"/>
                  </a:lnTo>
                  <a:lnTo>
                    <a:pt x="630" y="13"/>
                  </a:lnTo>
                  <a:lnTo>
                    <a:pt x="543" y="110"/>
                  </a:lnTo>
                  <a:lnTo>
                    <a:pt x="463" y="224"/>
                  </a:lnTo>
                  <a:lnTo>
                    <a:pt x="452" y="418"/>
                  </a:lnTo>
                  <a:lnTo>
                    <a:pt x="452" y="540"/>
                  </a:lnTo>
                  <a:lnTo>
                    <a:pt x="448" y="621"/>
                  </a:lnTo>
                  <a:lnTo>
                    <a:pt x="433" y="660"/>
                  </a:lnTo>
                  <a:lnTo>
                    <a:pt x="419" y="704"/>
                  </a:lnTo>
                  <a:lnTo>
                    <a:pt x="419" y="728"/>
                  </a:lnTo>
                  <a:lnTo>
                    <a:pt x="417" y="750"/>
                  </a:lnTo>
                  <a:lnTo>
                    <a:pt x="417" y="773"/>
                  </a:lnTo>
                  <a:lnTo>
                    <a:pt x="417" y="806"/>
                  </a:lnTo>
                  <a:lnTo>
                    <a:pt x="452" y="875"/>
                  </a:lnTo>
                  <a:lnTo>
                    <a:pt x="489" y="946"/>
                  </a:lnTo>
                  <a:lnTo>
                    <a:pt x="538" y="1069"/>
                  </a:lnTo>
                  <a:lnTo>
                    <a:pt x="554" y="1133"/>
                  </a:lnTo>
                  <a:lnTo>
                    <a:pt x="550" y="1163"/>
                  </a:lnTo>
                  <a:lnTo>
                    <a:pt x="553" y="1187"/>
                  </a:lnTo>
                  <a:lnTo>
                    <a:pt x="554" y="1225"/>
                  </a:lnTo>
                  <a:lnTo>
                    <a:pt x="547" y="1260"/>
                  </a:lnTo>
                  <a:lnTo>
                    <a:pt x="531" y="1286"/>
                  </a:lnTo>
                  <a:lnTo>
                    <a:pt x="479" y="1330"/>
                  </a:lnTo>
                  <a:lnTo>
                    <a:pt x="424" y="1372"/>
                  </a:lnTo>
                  <a:lnTo>
                    <a:pt x="328" y="1375"/>
                  </a:lnTo>
                  <a:lnTo>
                    <a:pt x="212" y="1398"/>
                  </a:lnTo>
                  <a:lnTo>
                    <a:pt x="90" y="1491"/>
                  </a:lnTo>
                  <a:lnTo>
                    <a:pt x="57" y="1622"/>
                  </a:lnTo>
                  <a:lnTo>
                    <a:pt x="33" y="1764"/>
                  </a:lnTo>
                  <a:lnTo>
                    <a:pt x="5" y="2369"/>
                  </a:lnTo>
                  <a:lnTo>
                    <a:pt x="0" y="2853"/>
                  </a:lnTo>
                  <a:lnTo>
                    <a:pt x="472" y="2886"/>
                  </a:lnTo>
                  <a:lnTo>
                    <a:pt x="948" y="2895"/>
                  </a:lnTo>
                  <a:lnTo>
                    <a:pt x="1214" y="2895"/>
                  </a:lnTo>
                  <a:lnTo>
                    <a:pt x="1487" y="2887"/>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0" name="Freeform 25"/>
            <p:cNvSpPr>
              <a:spLocks/>
            </p:cNvSpPr>
            <p:nvPr/>
          </p:nvSpPr>
          <p:spPr bwMode="auto">
            <a:xfrm>
              <a:off x="845" y="1993"/>
              <a:ext cx="774" cy="977"/>
            </a:xfrm>
            <a:custGeom>
              <a:avLst/>
              <a:gdLst>
                <a:gd name="T0" fmla="*/ 0 w 1549"/>
                <a:gd name="T1" fmla="*/ 0 h 2933"/>
                <a:gd name="T2" fmla="*/ 0 w 1549"/>
                <a:gd name="T3" fmla="*/ 0 h 2933"/>
                <a:gd name="T4" fmla="*/ 0 w 1549"/>
                <a:gd name="T5" fmla="*/ 0 h 2933"/>
                <a:gd name="T6" fmla="*/ 0 w 1549"/>
                <a:gd name="T7" fmla="*/ 0 h 2933"/>
                <a:gd name="T8" fmla="*/ 0 w 1549"/>
                <a:gd name="T9" fmla="*/ 0 h 2933"/>
                <a:gd name="T10" fmla="*/ 0 w 1549"/>
                <a:gd name="T11" fmla="*/ 0 h 2933"/>
                <a:gd name="T12" fmla="*/ 0 w 1549"/>
                <a:gd name="T13" fmla="*/ 0 h 2933"/>
                <a:gd name="T14" fmla="*/ 0 w 1549"/>
                <a:gd name="T15" fmla="*/ 0 h 2933"/>
                <a:gd name="T16" fmla="*/ 0 w 1549"/>
                <a:gd name="T17" fmla="*/ 0 h 2933"/>
                <a:gd name="T18" fmla="*/ 0 w 1549"/>
                <a:gd name="T19" fmla="*/ 0 h 2933"/>
                <a:gd name="T20" fmla="*/ 0 w 1549"/>
                <a:gd name="T21" fmla="*/ 0 h 2933"/>
                <a:gd name="T22" fmla="*/ 0 w 1549"/>
                <a:gd name="T23" fmla="*/ 0 h 2933"/>
                <a:gd name="T24" fmla="*/ 0 w 1549"/>
                <a:gd name="T25" fmla="*/ 0 h 2933"/>
                <a:gd name="T26" fmla="*/ 0 w 1549"/>
                <a:gd name="T27" fmla="*/ 0 h 2933"/>
                <a:gd name="T28" fmla="*/ 0 w 1549"/>
                <a:gd name="T29" fmla="*/ 0 h 2933"/>
                <a:gd name="T30" fmla="*/ 0 w 1549"/>
                <a:gd name="T31" fmla="*/ 0 h 2933"/>
                <a:gd name="T32" fmla="*/ 0 w 1549"/>
                <a:gd name="T33" fmla="*/ 0 h 2933"/>
                <a:gd name="T34" fmla="*/ 0 w 1549"/>
                <a:gd name="T35" fmla="*/ 0 h 2933"/>
                <a:gd name="T36" fmla="*/ 0 w 1549"/>
                <a:gd name="T37" fmla="*/ 0 h 2933"/>
                <a:gd name="T38" fmla="*/ 0 w 1549"/>
                <a:gd name="T39" fmla="*/ 0 h 2933"/>
                <a:gd name="T40" fmla="*/ 0 w 1549"/>
                <a:gd name="T41" fmla="*/ 0 h 2933"/>
                <a:gd name="T42" fmla="*/ 0 w 1549"/>
                <a:gd name="T43" fmla="*/ 0 h 2933"/>
                <a:gd name="T44" fmla="*/ 0 w 1549"/>
                <a:gd name="T45" fmla="*/ 0 h 2933"/>
                <a:gd name="T46" fmla="*/ 0 w 1549"/>
                <a:gd name="T47" fmla="*/ 0 h 2933"/>
                <a:gd name="T48" fmla="*/ 0 w 1549"/>
                <a:gd name="T49" fmla="*/ 0 h 2933"/>
                <a:gd name="T50" fmla="*/ 0 w 1549"/>
                <a:gd name="T51" fmla="*/ 0 h 2933"/>
                <a:gd name="T52" fmla="*/ 0 w 1549"/>
                <a:gd name="T53" fmla="*/ 0 h 2933"/>
                <a:gd name="T54" fmla="*/ 0 w 1549"/>
                <a:gd name="T55" fmla="*/ 0 h 2933"/>
                <a:gd name="T56" fmla="*/ 0 w 1549"/>
                <a:gd name="T57" fmla="*/ 0 h 2933"/>
                <a:gd name="T58" fmla="*/ 0 w 1549"/>
                <a:gd name="T59" fmla="*/ 0 h 2933"/>
                <a:gd name="T60" fmla="*/ 0 w 1549"/>
                <a:gd name="T61" fmla="*/ 0 h 2933"/>
                <a:gd name="T62" fmla="*/ 0 w 1549"/>
                <a:gd name="T63" fmla="*/ 0 h 2933"/>
                <a:gd name="T64" fmla="*/ 0 w 1549"/>
                <a:gd name="T65" fmla="*/ 0 h 2933"/>
                <a:gd name="T66" fmla="*/ 0 w 1549"/>
                <a:gd name="T67" fmla="*/ 0 h 2933"/>
                <a:gd name="T68" fmla="*/ 0 w 1549"/>
                <a:gd name="T69" fmla="*/ 0 h 2933"/>
                <a:gd name="T70" fmla="*/ 0 w 1549"/>
                <a:gd name="T71" fmla="*/ 0 h 2933"/>
                <a:gd name="T72" fmla="*/ 0 w 1549"/>
                <a:gd name="T73" fmla="*/ 0 h 2933"/>
                <a:gd name="T74" fmla="*/ 0 w 1549"/>
                <a:gd name="T75" fmla="*/ 0 h 2933"/>
                <a:gd name="T76" fmla="*/ 0 w 1549"/>
                <a:gd name="T77" fmla="*/ 0 h 293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49"/>
                <a:gd name="T118" fmla="*/ 0 h 2933"/>
                <a:gd name="T119" fmla="*/ 1549 w 1549"/>
                <a:gd name="T120" fmla="*/ 2933 h 293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49" h="2933">
                  <a:moveTo>
                    <a:pt x="0" y="2641"/>
                  </a:moveTo>
                  <a:lnTo>
                    <a:pt x="38" y="1868"/>
                  </a:lnTo>
                  <a:lnTo>
                    <a:pt x="101" y="1594"/>
                  </a:lnTo>
                  <a:lnTo>
                    <a:pt x="264" y="1486"/>
                  </a:lnTo>
                  <a:lnTo>
                    <a:pt x="419" y="1464"/>
                  </a:lnTo>
                  <a:lnTo>
                    <a:pt x="552" y="1403"/>
                  </a:lnTo>
                  <a:lnTo>
                    <a:pt x="607" y="1286"/>
                  </a:lnTo>
                  <a:lnTo>
                    <a:pt x="615" y="1109"/>
                  </a:lnTo>
                  <a:lnTo>
                    <a:pt x="560" y="1011"/>
                  </a:lnTo>
                  <a:lnTo>
                    <a:pt x="560" y="954"/>
                  </a:lnTo>
                  <a:lnTo>
                    <a:pt x="513" y="882"/>
                  </a:lnTo>
                  <a:lnTo>
                    <a:pt x="475" y="725"/>
                  </a:lnTo>
                  <a:lnTo>
                    <a:pt x="481" y="701"/>
                  </a:lnTo>
                  <a:lnTo>
                    <a:pt x="443" y="583"/>
                  </a:lnTo>
                  <a:lnTo>
                    <a:pt x="481" y="340"/>
                  </a:lnTo>
                  <a:lnTo>
                    <a:pt x="570" y="226"/>
                  </a:lnTo>
                  <a:lnTo>
                    <a:pt x="667" y="69"/>
                  </a:lnTo>
                  <a:lnTo>
                    <a:pt x="864" y="0"/>
                  </a:lnTo>
                  <a:lnTo>
                    <a:pt x="1011" y="121"/>
                  </a:lnTo>
                  <a:lnTo>
                    <a:pt x="1068" y="216"/>
                  </a:lnTo>
                  <a:lnTo>
                    <a:pt x="1151" y="265"/>
                  </a:lnTo>
                  <a:lnTo>
                    <a:pt x="1151" y="371"/>
                  </a:lnTo>
                  <a:lnTo>
                    <a:pt x="1160" y="430"/>
                  </a:lnTo>
                  <a:lnTo>
                    <a:pt x="1222" y="550"/>
                  </a:lnTo>
                  <a:lnTo>
                    <a:pt x="1173" y="714"/>
                  </a:lnTo>
                  <a:lnTo>
                    <a:pt x="1183" y="836"/>
                  </a:lnTo>
                  <a:lnTo>
                    <a:pt x="1135" y="954"/>
                  </a:lnTo>
                  <a:lnTo>
                    <a:pt x="1096" y="990"/>
                  </a:lnTo>
                  <a:lnTo>
                    <a:pt x="1096" y="1048"/>
                  </a:lnTo>
                  <a:lnTo>
                    <a:pt x="1051" y="1179"/>
                  </a:lnTo>
                  <a:lnTo>
                    <a:pt x="1019" y="1286"/>
                  </a:lnTo>
                  <a:lnTo>
                    <a:pt x="1112" y="1403"/>
                  </a:lnTo>
                  <a:lnTo>
                    <a:pt x="1276" y="1523"/>
                  </a:lnTo>
                  <a:lnTo>
                    <a:pt x="1447" y="1640"/>
                  </a:lnTo>
                  <a:lnTo>
                    <a:pt x="1525" y="1786"/>
                  </a:lnTo>
                  <a:lnTo>
                    <a:pt x="1549" y="1975"/>
                  </a:lnTo>
                  <a:lnTo>
                    <a:pt x="1546" y="2250"/>
                  </a:lnTo>
                  <a:lnTo>
                    <a:pt x="1543" y="2933"/>
                  </a:lnTo>
                  <a:lnTo>
                    <a:pt x="0" y="2641"/>
                  </a:lnTo>
                  <a:close/>
                </a:path>
              </a:pathLst>
            </a:custGeom>
            <a:solidFill>
              <a:srgbClr val="808080"/>
            </a:solidFill>
            <a:ln w="1588">
              <a:solidFill>
                <a:srgbClr val="808080"/>
              </a:solidFill>
              <a:round/>
              <a:headEnd/>
              <a:tailEnd/>
            </a:ln>
          </p:spPr>
          <p:txBody>
            <a:bodyPr/>
            <a:lstStyle/>
            <a:p>
              <a:endParaRPr lang="en-GB"/>
            </a:p>
          </p:txBody>
        </p:sp>
        <p:sp>
          <p:nvSpPr>
            <p:cNvPr id="19481" name="Freeform 26"/>
            <p:cNvSpPr>
              <a:spLocks/>
            </p:cNvSpPr>
            <p:nvPr/>
          </p:nvSpPr>
          <p:spPr bwMode="auto">
            <a:xfrm>
              <a:off x="1270" y="2379"/>
              <a:ext cx="753" cy="791"/>
            </a:xfrm>
            <a:custGeom>
              <a:avLst/>
              <a:gdLst>
                <a:gd name="T0" fmla="*/ 0 w 1507"/>
                <a:gd name="T1" fmla="*/ 0 h 2372"/>
                <a:gd name="T2" fmla="*/ 0 w 1507"/>
                <a:gd name="T3" fmla="*/ 0 h 2372"/>
                <a:gd name="T4" fmla="*/ 0 w 1507"/>
                <a:gd name="T5" fmla="*/ 0 h 2372"/>
                <a:gd name="T6" fmla="*/ 0 w 1507"/>
                <a:gd name="T7" fmla="*/ 0 h 2372"/>
                <a:gd name="T8" fmla="*/ 0 w 1507"/>
                <a:gd name="T9" fmla="*/ 0 h 2372"/>
                <a:gd name="T10" fmla="*/ 0 w 1507"/>
                <a:gd name="T11" fmla="*/ 0 h 2372"/>
                <a:gd name="T12" fmla="*/ 0 w 1507"/>
                <a:gd name="T13" fmla="*/ 0 h 2372"/>
                <a:gd name="T14" fmla="*/ 0 w 1507"/>
                <a:gd name="T15" fmla="*/ 0 h 2372"/>
                <a:gd name="T16" fmla="*/ 0 w 1507"/>
                <a:gd name="T17" fmla="*/ 0 h 2372"/>
                <a:gd name="T18" fmla="*/ 0 w 1507"/>
                <a:gd name="T19" fmla="*/ 0 h 2372"/>
                <a:gd name="T20" fmla="*/ 0 w 1507"/>
                <a:gd name="T21" fmla="*/ 0 h 2372"/>
                <a:gd name="T22" fmla="*/ 0 w 1507"/>
                <a:gd name="T23" fmla="*/ 0 h 2372"/>
                <a:gd name="T24" fmla="*/ 0 w 1507"/>
                <a:gd name="T25" fmla="*/ 0 h 2372"/>
                <a:gd name="T26" fmla="*/ 0 w 1507"/>
                <a:gd name="T27" fmla="*/ 0 h 2372"/>
                <a:gd name="T28" fmla="*/ 0 w 1507"/>
                <a:gd name="T29" fmla="*/ 0 h 2372"/>
                <a:gd name="T30" fmla="*/ 0 w 1507"/>
                <a:gd name="T31" fmla="*/ 0 h 2372"/>
                <a:gd name="T32" fmla="*/ 0 w 1507"/>
                <a:gd name="T33" fmla="*/ 0 h 2372"/>
                <a:gd name="T34" fmla="*/ 0 w 1507"/>
                <a:gd name="T35" fmla="*/ 0 h 2372"/>
                <a:gd name="T36" fmla="*/ 0 w 1507"/>
                <a:gd name="T37" fmla="*/ 0 h 2372"/>
                <a:gd name="T38" fmla="*/ 0 w 1507"/>
                <a:gd name="T39" fmla="*/ 0 h 2372"/>
                <a:gd name="T40" fmla="*/ 0 w 1507"/>
                <a:gd name="T41" fmla="*/ 0 h 2372"/>
                <a:gd name="T42" fmla="*/ 0 w 1507"/>
                <a:gd name="T43" fmla="*/ 0 h 2372"/>
                <a:gd name="T44" fmla="*/ 0 w 1507"/>
                <a:gd name="T45" fmla="*/ 0 h 2372"/>
                <a:gd name="T46" fmla="*/ 0 w 1507"/>
                <a:gd name="T47" fmla="*/ 0 h 2372"/>
                <a:gd name="T48" fmla="*/ 0 w 1507"/>
                <a:gd name="T49" fmla="*/ 0 h 2372"/>
                <a:gd name="T50" fmla="*/ 0 w 1507"/>
                <a:gd name="T51" fmla="*/ 0 h 2372"/>
                <a:gd name="T52" fmla="*/ 0 w 1507"/>
                <a:gd name="T53" fmla="*/ 0 h 2372"/>
                <a:gd name="T54" fmla="*/ 0 w 1507"/>
                <a:gd name="T55" fmla="*/ 0 h 2372"/>
                <a:gd name="T56" fmla="*/ 0 w 1507"/>
                <a:gd name="T57" fmla="*/ 0 h 2372"/>
                <a:gd name="T58" fmla="*/ 0 w 1507"/>
                <a:gd name="T59" fmla="*/ 0 h 2372"/>
                <a:gd name="T60" fmla="*/ 0 w 1507"/>
                <a:gd name="T61" fmla="*/ 0 h 2372"/>
                <a:gd name="T62" fmla="*/ 0 w 1507"/>
                <a:gd name="T63" fmla="*/ 0 h 2372"/>
                <a:gd name="T64" fmla="*/ 0 w 1507"/>
                <a:gd name="T65" fmla="*/ 0 h 2372"/>
                <a:gd name="T66" fmla="*/ 0 w 1507"/>
                <a:gd name="T67" fmla="*/ 0 h 2372"/>
                <a:gd name="T68" fmla="*/ 0 w 1507"/>
                <a:gd name="T69" fmla="*/ 0 h 2372"/>
                <a:gd name="T70" fmla="*/ 0 w 1507"/>
                <a:gd name="T71" fmla="*/ 0 h 2372"/>
                <a:gd name="T72" fmla="*/ 0 w 1507"/>
                <a:gd name="T73" fmla="*/ 0 h 2372"/>
                <a:gd name="T74" fmla="*/ 0 w 1507"/>
                <a:gd name="T75" fmla="*/ 0 h 2372"/>
                <a:gd name="T76" fmla="*/ 0 w 1507"/>
                <a:gd name="T77" fmla="*/ 0 h 237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07"/>
                <a:gd name="T118" fmla="*/ 0 h 2372"/>
                <a:gd name="T119" fmla="*/ 1507 w 1507"/>
                <a:gd name="T120" fmla="*/ 2372 h 237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07" h="2372">
                  <a:moveTo>
                    <a:pt x="0" y="2366"/>
                  </a:moveTo>
                  <a:lnTo>
                    <a:pt x="40" y="1865"/>
                  </a:lnTo>
                  <a:lnTo>
                    <a:pt x="97" y="1629"/>
                  </a:lnTo>
                  <a:lnTo>
                    <a:pt x="260" y="1501"/>
                  </a:lnTo>
                  <a:lnTo>
                    <a:pt x="421" y="1460"/>
                  </a:lnTo>
                  <a:lnTo>
                    <a:pt x="555" y="1401"/>
                  </a:lnTo>
                  <a:lnTo>
                    <a:pt x="609" y="1284"/>
                  </a:lnTo>
                  <a:lnTo>
                    <a:pt x="615" y="1105"/>
                  </a:lnTo>
                  <a:lnTo>
                    <a:pt x="559" y="1046"/>
                  </a:lnTo>
                  <a:lnTo>
                    <a:pt x="513" y="968"/>
                  </a:lnTo>
                  <a:lnTo>
                    <a:pt x="501" y="919"/>
                  </a:lnTo>
                  <a:lnTo>
                    <a:pt x="475" y="724"/>
                  </a:lnTo>
                  <a:lnTo>
                    <a:pt x="479" y="725"/>
                  </a:lnTo>
                  <a:lnTo>
                    <a:pt x="443" y="579"/>
                  </a:lnTo>
                  <a:lnTo>
                    <a:pt x="484" y="340"/>
                  </a:lnTo>
                  <a:lnTo>
                    <a:pt x="569" y="224"/>
                  </a:lnTo>
                  <a:lnTo>
                    <a:pt x="668" y="70"/>
                  </a:lnTo>
                  <a:lnTo>
                    <a:pt x="864" y="0"/>
                  </a:lnTo>
                  <a:lnTo>
                    <a:pt x="1019" y="87"/>
                  </a:lnTo>
                  <a:lnTo>
                    <a:pt x="1093" y="189"/>
                  </a:lnTo>
                  <a:lnTo>
                    <a:pt x="1154" y="259"/>
                  </a:lnTo>
                  <a:lnTo>
                    <a:pt x="1166" y="358"/>
                  </a:lnTo>
                  <a:lnTo>
                    <a:pt x="1211" y="431"/>
                  </a:lnTo>
                  <a:lnTo>
                    <a:pt x="1222" y="548"/>
                  </a:lnTo>
                  <a:lnTo>
                    <a:pt x="1176" y="712"/>
                  </a:lnTo>
                  <a:lnTo>
                    <a:pt x="1184" y="832"/>
                  </a:lnTo>
                  <a:lnTo>
                    <a:pt x="1138" y="951"/>
                  </a:lnTo>
                  <a:lnTo>
                    <a:pt x="1099" y="987"/>
                  </a:lnTo>
                  <a:lnTo>
                    <a:pt x="1099" y="1043"/>
                  </a:lnTo>
                  <a:lnTo>
                    <a:pt x="1009" y="1159"/>
                  </a:lnTo>
                  <a:lnTo>
                    <a:pt x="1032" y="1372"/>
                  </a:lnTo>
                  <a:lnTo>
                    <a:pt x="1128" y="1514"/>
                  </a:lnTo>
                  <a:lnTo>
                    <a:pt x="1278" y="1582"/>
                  </a:lnTo>
                  <a:lnTo>
                    <a:pt x="1444" y="1664"/>
                  </a:lnTo>
                  <a:lnTo>
                    <a:pt x="1493" y="1784"/>
                  </a:lnTo>
                  <a:lnTo>
                    <a:pt x="1502" y="2027"/>
                  </a:lnTo>
                  <a:lnTo>
                    <a:pt x="1507" y="2206"/>
                  </a:lnTo>
                  <a:lnTo>
                    <a:pt x="1502" y="2372"/>
                  </a:lnTo>
                  <a:lnTo>
                    <a:pt x="0" y="2366"/>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2" name="Freeform 27"/>
            <p:cNvSpPr>
              <a:spLocks/>
            </p:cNvSpPr>
            <p:nvPr/>
          </p:nvSpPr>
          <p:spPr bwMode="auto">
            <a:xfrm>
              <a:off x="576" y="2383"/>
              <a:ext cx="826" cy="794"/>
            </a:xfrm>
            <a:custGeom>
              <a:avLst/>
              <a:gdLst>
                <a:gd name="T0" fmla="*/ 0 w 1653"/>
                <a:gd name="T1" fmla="*/ 0 h 2380"/>
                <a:gd name="T2" fmla="*/ 0 w 1653"/>
                <a:gd name="T3" fmla="*/ 0 h 2380"/>
                <a:gd name="T4" fmla="*/ 0 w 1653"/>
                <a:gd name="T5" fmla="*/ 0 h 2380"/>
                <a:gd name="T6" fmla="*/ 0 w 1653"/>
                <a:gd name="T7" fmla="*/ 0 h 2380"/>
                <a:gd name="T8" fmla="*/ 0 w 1653"/>
                <a:gd name="T9" fmla="*/ 0 h 2380"/>
                <a:gd name="T10" fmla="*/ 0 w 1653"/>
                <a:gd name="T11" fmla="*/ 0 h 2380"/>
                <a:gd name="T12" fmla="*/ 0 w 1653"/>
                <a:gd name="T13" fmla="*/ 0 h 2380"/>
                <a:gd name="T14" fmla="*/ 0 w 1653"/>
                <a:gd name="T15" fmla="*/ 0 h 2380"/>
                <a:gd name="T16" fmla="*/ 0 w 1653"/>
                <a:gd name="T17" fmla="*/ 0 h 2380"/>
                <a:gd name="T18" fmla="*/ 0 w 1653"/>
                <a:gd name="T19" fmla="*/ 0 h 2380"/>
                <a:gd name="T20" fmla="*/ 0 w 1653"/>
                <a:gd name="T21" fmla="*/ 0 h 2380"/>
                <a:gd name="T22" fmla="*/ 0 w 1653"/>
                <a:gd name="T23" fmla="*/ 0 h 2380"/>
                <a:gd name="T24" fmla="*/ 0 w 1653"/>
                <a:gd name="T25" fmla="*/ 0 h 2380"/>
                <a:gd name="T26" fmla="*/ 0 w 1653"/>
                <a:gd name="T27" fmla="*/ 0 h 2380"/>
                <a:gd name="T28" fmla="*/ 0 w 1653"/>
                <a:gd name="T29" fmla="*/ 0 h 2380"/>
                <a:gd name="T30" fmla="*/ 0 w 1653"/>
                <a:gd name="T31" fmla="*/ 0 h 2380"/>
                <a:gd name="T32" fmla="*/ 0 w 1653"/>
                <a:gd name="T33" fmla="*/ 0 h 2380"/>
                <a:gd name="T34" fmla="*/ 0 w 1653"/>
                <a:gd name="T35" fmla="*/ 0 h 2380"/>
                <a:gd name="T36" fmla="*/ 0 w 1653"/>
                <a:gd name="T37" fmla="*/ 0 h 2380"/>
                <a:gd name="T38" fmla="*/ 0 w 1653"/>
                <a:gd name="T39" fmla="*/ 0 h 2380"/>
                <a:gd name="T40" fmla="*/ 0 w 1653"/>
                <a:gd name="T41" fmla="*/ 0 h 2380"/>
                <a:gd name="T42" fmla="*/ 0 w 1653"/>
                <a:gd name="T43" fmla="*/ 0 h 2380"/>
                <a:gd name="T44" fmla="*/ 0 w 1653"/>
                <a:gd name="T45" fmla="*/ 0 h 2380"/>
                <a:gd name="T46" fmla="*/ 0 w 1653"/>
                <a:gd name="T47" fmla="*/ 0 h 2380"/>
                <a:gd name="T48" fmla="*/ 0 w 1653"/>
                <a:gd name="T49" fmla="*/ 0 h 2380"/>
                <a:gd name="T50" fmla="*/ 0 w 1653"/>
                <a:gd name="T51" fmla="*/ 0 h 2380"/>
                <a:gd name="T52" fmla="*/ 0 w 1653"/>
                <a:gd name="T53" fmla="*/ 0 h 2380"/>
                <a:gd name="T54" fmla="*/ 0 w 1653"/>
                <a:gd name="T55" fmla="*/ 0 h 2380"/>
                <a:gd name="T56" fmla="*/ 0 w 1653"/>
                <a:gd name="T57" fmla="*/ 0 h 2380"/>
                <a:gd name="T58" fmla="*/ 0 w 1653"/>
                <a:gd name="T59" fmla="*/ 0 h 2380"/>
                <a:gd name="T60" fmla="*/ 0 w 1653"/>
                <a:gd name="T61" fmla="*/ 0 h 2380"/>
                <a:gd name="T62" fmla="*/ 0 w 1653"/>
                <a:gd name="T63" fmla="*/ 0 h 2380"/>
                <a:gd name="T64" fmla="*/ 0 w 1653"/>
                <a:gd name="T65" fmla="*/ 0 h 2380"/>
                <a:gd name="T66" fmla="*/ 0 w 1653"/>
                <a:gd name="T67" fmla="*/ 0 h 2380"/>
                <a:gd name="T68" fmla="*/ 0 w 1653"/>
                <a:gd name="T69" fmla="*/ 0 h 2380"/>
                <a:gd name="T70" fmla="*/ 0 w 1653"/>
                <a:gd name="T71" fmla="*/ 0 h 2380"/>
                <a:gd name="T72" fmla="*/ 0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8" y="1427"/>
                  </a:lnTo>
                  <a:lnTo>
                    <a:pt x="548" y="1365"/>
                  </a:lnTo>
                  <a:lnTo>
                    <a:pt x="573"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2" y="345"/>
                  </a:lnTo>
                  <a:lnTo>
                    <a:pt x="1046" y="496"/>
                  </a:lnTo>
                  <a:lnTo>
                    <a:pt x="1047" y="631"/>
                  </a:lnTo>
                  <a:lnTo>
                    <a:pt x="1093" y="653"/>
                  </a:lnTo>
                  <a:lnTo>
                    <a:pt x="1079" y="865"/>
                  </a:lnTo>
                  <a:lnTo>
                    <a:pt x="1012" y="903"/>
                  </a:lnTo>
                  <a:lnTo>
                    <a:pt x="993" y="1030"/>
                  </a:lnTo>
                  <a:lnTo>
                    <a:pt x="968" y="1179"/>
                  </a:lnTo>
                  <a:lnTo>
                    <a:pt x="984" y="1296"/>
                  </a:lnTo>
                  <a:lnTo>
                    <a:pt x="1070" y="1368"/>
                  </a:lnTo>
                  <a:lnTo>
                    <a:pt x="1186" y="1413"/>
                  </a:lnTo>
                  <a:lnTo>
                    <a:pt x="1351" y="1447"/>
                  </a:lnTo>
                  <a:lnTo>
                    <a:pt x="1468" y="1462"/>
                  </a:lnTo>
                  <a:lnTo>
                    <a:pt x="1531" y="1579"/>
                  </a:lnTo>
                  <a:lnTo>
                    <a:pt x="1578" y="1687"/>
                  </a:lnTo>
                  <a:lnTo>
                    <a:pt x="1653" y="2353"/>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3" name="Freeform 28"/>
            <p:cNvSpPr>
              <a:spLocks/>
            </p:cNvSpPr>
            <p:nvPr/>
          </p:nvSpPr>
          <p:spPr bwMode="auto">
            <a:xfrm>
              <a:off x="4013" y="2188"/>
              <a:ext cx="781" cy="992"/>
            </a:xfrm>
            <a:custGeom>
              <a:avLst/>
              <a:gdLst>
                <a:gd name="T0" fmla="*/ 1 w 1562"/>
                <a:gd name="T1" fmla="*/ 0 h 2975"/>
                <a:gd name="T2" fmla="*/ 0 w 1562"/>
                <a:gd name="T3" fmla="*/ 0 h 2975"/>
                <a:gd name="T4" fmla="*/ 1 w 1562"/>
                <a:gd name="T5" fmla="*/ 0 h 2975"/>
                <a:gd name="T6" fmla="*/ 1 w 1562"/>
                <a:gd name="T7" fmla="*/ 0 h 2975"/>
                <a:gd name="T8" fmla="*/ 1 w 1562"/>
                <a:gd name="T9" fmla="*/ 0 h 2975"/>
                <a:gd name="T10" fmla="*/ 1 w 1562"/>
                <a:gd name="T11" fmla="*/ 0 h 2975"/>
                <a:gd name="T12" fmla="*/ 1 w 1562"/>
                <a:gd name="T13" fmla="*/ 0 h 2975"/>
                <a:gd name="T14" fmla="*/ 1 w 1562"/>
                <a:gd name="T15" fmla="*/ 0 h 2975"/>
                <a:gd name="T16" fmla="*/ 1 w 1562"/>
                <a:gd name="T17" fmla="*/ 0 h 2975"/>
                <a:gd name="T18" fmla="*/ 1 w 1562"/>
                <a:gd name="T19" fmla="*/ 0 h 2975"/>
                <a:gd name="T20" fmla="*/ 1 w 1562"/>
                <a:gd name="T21" fmla="*/ 0 h 2975"/>
                <a:gd name="T22" fmla="*/ 1 w 1562"/>
                <a:gd name="T23" fmla="*/ 0 h 2975"/>
                <a:gd name="T24" fmla="*/ 1 w 1562"/>
                <a:gd name="T25" fmla="*/ 0 h 2975"/>
                <a:gd name="T26" fmla="*/ 1 w 1562"/>
                <a:gd name="T27" fmla="*/ 0 h 2975"/>
                <a:gd name="T28" fmla="*/ 1 w 1562"/>
                <a:gd name="T29" fmla="*/ 0 h 2975"/>
                <a:gd name="T30" fmla="*/ 1 w 1562"/>
                <a:gd name="T31" fmla="*/ 0 h 2975"/>
                <a:gd name="T32" fmla="*/ 1 w 1562"/>
                <a:gd name="T33" fmla="*/ 0 h 2975"/>
                <a:gd name="T34" fmla="*/ 1 w 1562"/>
                <a:gd name="T35" fmla="*/ 0 h 2975"/>
                <a:gd name="T36" fmla="*/ 1 w 1562"/>
                <a:gd name="T37" fmla="*/ 0 h 2975"/>
                <a:gd name="T38" fmla="*/ 1 w 1562"/>
                <a:gd name="T39" fmla="*/ 0 h 2975"/>
                <a:gd name="T40" fmla="*/ 1 w 1562"/>
                <a:gd name="T41" fmla="*/ 0 h 2975"/>
                <a:gd name="T42" fmla="*/ 1 w 1562"/>
                <a:gd name="T43" fmla="*/ 0 h 2975"/>
                <a:gd name="T44" fmla="*/ 1 w 1562"/>
                <a:gd name="T45" fmla="*/ 0 h 2975"/>
                <a:gd name="T46" fmla="*/ 1 w 1562"/>
                <a:gd name="T47" fmla="*/ 0 h 2975"/>
                <a:gd name="T48" fmla="*/ 1 w 1562"/>
                <a:gd name="T49" fmla="*/ 0 h 2975"/>
                <a:gd name="T50" fmla="*/ 1 w 1562"/>
                <a:gd name="T51" fmla="*/ 0 h 2975"/>
                <a:gd name="T52" fmla="*/ 1 w 1562"/>
                <a:gd name="T53" fmla="*/ 0 h 2975"/>
                <a:gd name="T54" fmla="*/ 1 w 1562"/>
                <a:gd name="T55" fmla="*/ 0 h 2975"/>
                <a:gd name="T56" fmla="*/ 1 w 1562"/>
                <a:gd name="T57" fmla="*/ 0 h 2975"/>
                <a:gd name="T58" fmla="*/ 1 w 1562"/>
                <a:gd name="T59" fmla="*/ 0 h 2975"/>
                <a:gd name="T60" fmla="*/ 1 w 1562"/>
                <a:gd name="T61" fmla="*/ 0 h 2975"/>
                <a:gd name="T62" fmla="*/ 1 w 1562"/>
                <a:gd name="T63" fmla="*/ 0 h 2975"/>
                <a:gd name="T64" fmla="*/ 1 w 1562"/>
                <a:gd name="T65" fmla="*/ 0 h 2975"/>
                <a:gd name="T66" fmla="*/ 1 w 1562"/>
                <a:gd name="T67" fmla="*/ 0 h 2975"/>
                <a:gd name="T68" fmla="*/ 1 w 1562"/>
                <a:gd name="T69" fmla="*/ 0 h 2975"/>
                <a:gd name="T70" fmla="*/ 1 w 1562"/>
                <a:gd name="T71" fmla="*/ 0 h 297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62"/>
                <a:gd name="T109" fmla="*/ 0 h 2975"/>
                <a:gd name="T110" fmla="*/ 1562 w 1562"/>
                <a:gd name="T111" fmla="*/ 2975 h 297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62" h="2975">
                  <a:moveTo>
                    <a:pt x="30" y="2946"/>
                  </a:moveTo>
                  <a:lnTo>
                    <a:pt x="17" y="2910"/>
                  </a:lnTo>
                  <a:lnTo>
                    <a:pt x="7" y="2816"/>
                  </a:lnTo>
                  <a:lnTo>
                    <a:pt x="0" y="2527"/>
                  </a:lnTo>
                  <a:lnTo>
                    <a:pt x="13" y="2049"/>
                  </a:lnTo>
                  <a:lnTo>
                    <a:pt x="30" y="1934"/>
                  </a:lnTo>
                  <a:lnTo>
                    <a:pt x="56" y="1827"/>
                  </a:lnTo>
                  <a:lnTo>
                    <a:pt x="129" y="1758"/>
                  </a:lnTo>
                  <a:lnTo>
                    <a:pt x="258" y="1658"/>
                  </a:lnTo>
                  <a:lnTo>
                    <a:pt x="464" y="1489"/>
                  </a:lnTo>
                  <a:lnTo>
                    <a:pt x="441" y="1454"/>
                  </a:lnTo>
                  <a:lnTo>
                    <a:pt x="367" y="1394"/>
                  </a:lnTo>
                  <a:lnTo>
                    <a:pt x="290" y="1329"/>
                  </a:lnTo>
                  <a:lnTo>
                    <a:pt x="253" y="1280"/>
                  </a:lnTo>
                  <a:lnTo>
                    <a:pt x="259" y="1262"/>
                  </a:lnTo>
                  <a:lnTo>
                    <a:pt x="274" y="1258"/>
                  </a:lnTo>
                  <a:lnTo>
                    <a:pt x="288" y="1255"/>
                  </a:lnTo>
                  <a:lnTo>
                    <a:pt x="294" y="1238"/>
                  </a:lnTo>
                  <a:lnTo>
                    <a:pt x="293" y="1217"/>
                  </a:lnTo>
                  <a:lnTo>
                    <a:pt x="290" y="1204"/>
                  </a:lnTo>
                  <a:lnTo>
                    <a:pt x="279" y="1196"/>
                  </a:lnTo>
                  <a:lnTo>
                    <a:pt x="273" y="1190"/>
                  </a:lnTo>
                  <a:lnTo>
                    <a:pt x="272" y="1178"/>
                  </a:lnTo>
                  <a:lnTo>
                    <a:pt x="273" y="1155"/>
                  </a:lnTo>
                  <a:lnTo>
                    <a:pt x="302" y="970"/>
                  </a:lnTo>
                  <a:lnTo>
                    <a:pt x="317" y="866"/>
                  </a:lnTo>
                  <a:lnTo>
                    <a:pt x="321" y="823"/>
                  </a:lnTo>
                  <a:lnTo>
                    <a:pt x="323" y="788"/>
                  </a:lnTo>
                  <a:lnTo>
                    <a:pt x="302" y="650"/>
                  </a:lnTo>
                  <a:lnTo>
                    <a:pt x="290" y="576"/>
                  </a:lnTo>
                  <a:lnTo>
                    <a:pt x="286" y="544"/>
                  </a:lnTo>
                  <a:lnTo>
                    <a:pt x="285" y="514"/>
                  </a:lnTo>
                  <a:lnTo>
                    <a:pt x="315" y="351"/>
                  </a:lnTo>
                  <a:lnTo>
                    <a:pt x="365" y="198"/>
                  </a:lnTo>
                  <a:lnTo>
                    <a:pt x="448" y="79"/>
                  </a:lnTo>
                  <a:lnTo>
                    <a:pt x="500" y="27"/>
                  </a:lnTo>
                  <a:lnTo>
                    <a:pt x="548" y="0"/>
                  </a:lnTo>
                  <a:lnTo>
                    <a:pt x="577" y="13"/>
                  </a:lnTo>
                  <a:lnTo>
                    <a:pt x="607" y="37"/>
                  </a:lnTo>
                  <a:lnTo>
                    <a:pt x="688" y="82"/>
                  </a:lnTo>
                  <a:lnTo>
                    <a:pt x="718" y="71"/>
                  </a:lnTo>
                  <a:lnTo>
                    <a:pt x="746" y="61"/>
                  </a:lnTo>
                  <a:lnTo>
                    <a:pt x="791" y="92"/>
                  </a:lnTo>
                  <a:lnTo>
                    <a:pt x="843" y="154"/>
                  </a:lnTo>
                  <a:lnTo>
                    <a:pt x="923" y="292"/>
                  </a:lnTo>
                  <a:lnTo>
                    <a:pt x="969" y="448"/>
                  </a:lnTo>
                  <a:lnTo>
                    <a:pt x="1004" y="615"/>
                  </a:lnTo>
                  <a:lnTo>
                    <a:pt x="1047" y="950"/>
                  </a:lnTo>
                  <a:lnTo>
                    <a:pt x="1055" y="1215"/>
                  </a:lnTo>
                  <a:lnTo>
                    <a:pt x="1059" y="1307"/>
                  </a:lnTo>
                  <a:lnTo>
                    <a:pt x="1061" y="1358"/>
                  </a:lnTo>
                  <a:lnTo>
                    <a:pt x="1061" y="1381"/>
                  </a:lnTo>
                  <a:lnTo>
                    <a:pt x="1060" y="1404"/>
                  </a:lnTo>
                  <a:lnTo>
                    <a:pt x="1053" y="1434"/>
                  </a:lnTo>
                  <a:lnTo>
                    <a:pt x="1047" y="1472"/>
                  </a:lnTo>
                  <a:lnTo>
                    <a:pt x="1091" y="1537"/>
                  </a:lnTo>
                  <a:lnTo>
                    <a:pt x="1149" y="1586"/>
                  </a:lnTo>
                  <a:lnTo>
                    <a:pt x="1295" y="1707"/>
                  </a:lnTo>
                  <a:lnTo>
                    <a:pt x="1549" y="2224"/>
                  </a:lnTo>
                  <a:lnTo>
                    <a:pt x="1556" y="2331"/>
                  </a:lnTo>
                  <a:lnTo>
                    <a:pt x="1550" y="2347"/>
                  </a:lnTo>
                  <a:lnTo>
                    <a:pt x="1549" y="2379"/>
                  </a:lnTo>
                  <a:lnTo>
                    <a:pt x="1549" y="2405"/>
                  </a:lnTo>
                  <a:lnTo>
                    <a:pt x="1549" y="2441"/>
                  </a:lnTo>
                  <a:lnTo>
                    <a:pt x="1559" y="2761"/>
                  </a:lnTo>
                  <a:lnTo>
                    <a:pt x="1562" y="2901"/>
                  </a:lnTo>
                  <a:lnTo>
                    <a:pt x="1562" y="2926"/>
                  </a:lnTo>
                  <a:lnTo>
                    <a:pt x="1561" y="2945"/>
                  </a:lnTo>
                  <a:lnTo>
                    <a:pt x="1555" y="2962"/>
                  </a:lnTo>
                  <a:lnTo>
                    <a:pt x="756" y="2975"/>
                  </a:lnTo>
                  <a:lnTo>
                    <a:pt x="362" y="2971"/>
                  </a:lnTo>
                  <a:lnTo>
                    <a:pt x="30" y="2946"/>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4" name="Freeform 29"/>
            <p:cNvSpPr>
              <a:spLocks/>
            </p:cNvSpPr>
            <p:nvPr/>
          </p:nvSpPr>
          <p:spPr bwMode="auto">
            <a:xfrm>
              <a:off x="4455" y="2384"/>
              <a:ext cx="826" cy="793"/>
            </a:xfrm>
            <a:custGeom>
              <a:avLst/>
              <a:gdLst>
                <a:gd name="T0" fmla="*/ 0 w 1654"/>
                <a:gd name="T1" fmla="*/ 0 h 2380"/>
                <a:gd name="T2" fmla="*/ 0 w 1654"/>
                <a:gd name="T3" fmla="*/ 0 h 2380"/>
                <a:gd name="T4" fmla="*/ 0 w 1654"/>
                <a:gd name="T5" fmla="*/ 0 h 2380"/>
                <a:gd name="T6" fmla="*/ 0 w 1654"/>
                <a:gd name="T7" fmla="*/ 0 h 2380"/>
                <a:gd name="T8" fmla="*/ 0 w 1654"/>
                <a:gd name="T9" fmla="*/ 0 h 2380"/>
                <a:gd name="T10" fmla="*/ 0 w 1654"/>
                <a:gd name="T11" fmla="*/ 0 h 2380"/>
                <a:gd name="T12" fmla="*/ 0 w 1654"/>
                <a:gd name="T13" fmla="*/ 0 h 2380"/>
                <a:gd name="T14" fmla="*/ 0 w 1654"/>
                <a:gd name="T15" fmla="*/ 0 h 2380"/>
                <a:gd name="T16" fmla="*/ 0 w 1654"/>
                <a:gd name="T17" fmla="*/ 0 h 2380"/>
                <a:gd name="T18" fmla="*/ 0 w 1654"/>
                <a:gd name="T19" fmla="*/ 0 h 2380"/>
                <a:gd name="T20" fmla="*/ 0 w 1654"/>
                <a:gd name="T21" fmla="*/ 0 h 2380"/>
                <a:gd name="T22" fmla="*/ 0 w 1654"/>
                <a:gd name="T23" fmla="*/ 0 h 2380"/>
                <a:gd name="T24" fmla="*/ 0 w 1654"/>
                <a:gd name="T25" fmla="*/ 0 h 2380"/>
                <a:gd name="T26" fmla="*/ 0 w 1654"/>
                <a:gd name="T27" fmla="*/ 0 h 2380"/>
                <a:gd name="T28" fmla="*/ 0 w 1654"/>
                <a:gd name="T29" fmla="*/ 0 h 2380"/>
                <a:gd name="T30" fmla="*/ 0 w 1654"/>
                <a:gd name="T31" fmla="*/ 0 h 2380"/>
                <a:gd name="T32" fmla="*/ 0 w 1654"/>
                <a:gd name="T33" fmla="*/ 0 h 2380"/>
                <a:gd name="T34" fmla="*/ 0 w 1654"/>
                <a:gd name="T35" fmla="*/ 0 h 2380"/>
                <a:gd name="T36" fmla="*/ 0 w 1654"/>
                <a:gd name="T37" fmla="*/ 0 h 2380"/>
                <a:gd name="T38" fmla="*/ 0 w 1654"/>
                <a:gd name="T39" fmla="*/ 0 h 2380"/>
                <a:gd name="T40" fmla="*/ 0 w 1654"/>
                <a:gd name="T41" fmla="*/ 0 h 2380"/>
                <a:gd name="T42" fmla="*/ 0 w 1654"/>
                <a:gd name="T43" fmla="*/ 0 h 2380"/>
                <a:gd name="T44" fmla="*/ 0 w 1654"/>
                <a:gd name="T45" fmla="*/ 0 h 2380"/>
                <a:gd name="T46" fmla="*/ 0 w 1654"/>
                <a:gd name="T47" fmla="*/ 0 h 2380"/>
                <a:gd name="T48" fmla="*/ 0 w 1654"/>
                <a:gd name="T49" fmla="*/ 0 h 2380"/>
                <a:gd name="T50" fmla="*/ 0 w 1654"/>
                <a:gd name="T51" fmla="*/ 0 h 2380"/>
                <a:gd name="T52" fmla="*/ 0 w 1654"/>
                <a:gd name="T53" fmla="*/ 0 h 2380"/>
                <a:gd name="T54" fmla="*/ 0 w 1654"/>
                <a:gd name="T55" fmla="*/ 0 h 2380"/>
                <a:gd name="T56" fmla="*/ 0 w 1654"/>
                <a:gd name="T57" fmla="*/ 0 h 2380"/>
                <a:gd name="T58" fmla="*/ 0 w 1654"/>
                <a:gd name="T59" fmla="*/ 0 h 2380"/>
                <a:gd name="T60" fmla="*/ 0 w 1654"/>
                <a:gd name="T61" fmla="*/ 0 h 2380"/>
                <a:gd name="T62" fmla="*/ 0 w 1654"/>
                <a:gd name="T63" fmla="*/ 0 h 2380"/>
                <a:gd name="T64" fmla="*/ 0 w 1654"/>
                <a:gd name="T65" fmla="*/ 0 h 2380"/>
                <a:gd name="T66" fmla="*/ 0 w 1654"/>
                <a:gd name="T67" fmla="*/ 0 h 2380"/>
                <a:gd name="T68" fmla="*/ 0 w 1654"/>
                <a:gd name="T69" fmla="*/ 0 h 2380"/>
                <a:gd name="T70" fmla="*/ 0 w 1654"/>
                <a:gd name="T71" fmla="*/ 0 h 2380"/>
                <a:gd name="T72" fmla="*/ 0 w 1654"/>
                <a:gd name="T73" fmla="*/ 0 h 2380"/>
                <a:gd name="T74" fmla="*/ 0 w 1654"/>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4"/>
                <a:gd name="T115" fmla="*/ 0 h 2380"/>
                <a:gd name="T116" fmla="*/ 1654 w 1654"/>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4" h="2380">
                  <a:moveTo>
                    <a:pt x="0" y="2380"/>
                  </a:moveTo>
                  <a:lnTo>
                    <a:pt x="34" y="1838"/>
                  </a:lnTo>
                  <a:lnTo>
                    <a:pt x="82" y="1711"/>
                  </a:lnTo>
                  <a:lnTo>
                    <a:pt x="154" y="1528"/>
                  </a:lnTo>
                  <a:lnTo>
                    <a:pt x="238" y="1508"/>
                  </a:lnTo>
                  <a:lnTo>
                    <a:pt x="400" y="1473"/>
                  </a:lnTo>
                  <a:lnTo>
                    <a:pt x="478" y="1427"/>
                  </a:lnTo>
                  <a:lnTo>
                    <a:pt x="548" y="1365"/>
                  </a:lnTo>
                  <a:lnTo>
                    <a:pt x="573" y="1207"/>
                  </a:lnTo>
                  <a:lnTo>
                    <a:pt x="495" y="996"/>
                  </a:lnTo>
                  <a:lnTo>
                    <a:pt x="440" y="975"/>
                  </a:lnTo>
                  <a:lnTo>
                    <a:pt x="393" y="746"/>
                  </a:lnTo>
                  <a:lnTo>
                    <a:pt x="426" y="686"/>
                  </a:lnTo>
                  <a:lnTo>
                    <a:pt x="409" y="463"/>
                  </a:lnTo>
                  <a:lnTo>
                    <a:pt x="419" y="245"/>
                  </a:lnTo>
                  <a:lnTo>
                    <a:pt x="473" y="163"/>
                  </a:lnTo>
                  <a:lnTo>
                    <a:pt x="588" y="18"/>
                  </a:lnTo>
                  <a:lnTo>
                    <a:pt x="681" y="0"/>
                  </a:lnTo>
                  <a:lnTo>
                    <a:pt x="806" y="0"/>
                  </a:lnTo>
                  <a:lnTo>
                    <a:pt x="899" y="56"/>
                  </a:lnTo>
                  <a:lnTo>
                    <a:pt x="978" y="163"/>
                  </a:lnTo>
                  <a:lnTo>
                    <a:pt x="1032" y="345"/>
                  </a:lnTo>
                  <a:lnTo>
                    <a:pt x="1046" y="495"/>
                  </a:lnTo>
                  <a:lnTo>
                    <a:pt x="1047" y="631"/>
                  </a:lnTo>
                  <a:lnTo>
                    <a:pt x="1093" y="653"/>
                  </a:lnTo>
                  <a:lnTo>
                    <a:pt x="1079" y="865"/>
                  </a:lnTo>
                  <a:lnTo>
                    <a:pt x="1013" y="902"/>
                  </a:lnTo>
                  <a:lnTo>
                    <a:pt x="993" y="1029"/>
                  </a:lnTo>
                  <a:lnTo>
                    <a:pt x="969" y="1178"/>
                  </a:lnTo>
                  <a:lnTo>
                    <a:pt x="984" y="1295"/>
                  </a:lnTo>
                  <a:lnTo>
                    <a:pt x="1071" y="1367"/>
                  </a:lnTo>
                  <a:lnTo>
                    <a:pt x="1186" y="1412"/>
                  </a:lnTo>
                  <a:lnTo>
                    <a:pt x="1351" y="1447"/>
                  </a:lnTo>
                  <a:lnTo>
                    <a:pt x="1469" y="1461"/>
                  </a:lnTo>
                  <a:lnTo>
                    <a:pt x="1531" y="1578"/>
                  </a:lnTo>
                  <a:lnTo>
                    <a:pt x="1578" y="1687"/>
                  </a:lnTo>
                  <a:lnTo>
                    <a:pt x="1654" y="2352"/>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5" name="Freeform 30"/>
            <p:cNvSpPr>
              <a:spLocks/>
            </p:cNvSpPr>
            <p:nvPr/>
          </p:nvSpPr>
          <p:spPr bwMode="auto">
            <a:xfrm>
              <a:off x="3609" y="2463"/>
              <a:ext cx="849" cy="708"/>
            </a:xfrm>
            <a:custGeom>
              <a:avLst/>
              <a:gdLst>
                <a:gd name="T0" fmla="*/ 0 w 1697"/>
                <a:gd name="T1" fmla="*/ 0 h 2123"/>
                <a:gd name="T2" fmla="*/ 1 w 1697"/>
                <a:gd name="T3" fmla="*/ 0 h 2123"/>
                <a:gd name="T4" fmla="*/ 1 w 1697"/>
                <a:gd name="T5" fmla="*/ 0 h 2123"/>
                <a:gd name="T6" fmla="*/ 1 w 1697"/>
                <a:gd name="T7" fmla="*/ 0 h 2123"/>
                <a:gd name="T8" fmla="*/ 1 w 1697"/>
                <a:gd name="T9" fmla="*/ 0 h 2123"/>
                <a:gd name="T10" fmla="*/ 1 w 1697"/>
                <a:gd name="T11" fmla="*/ 0 h 2123"/>
                <a:gd name="T12" fmla="*/ 1 w 1697"/>
                <a:gd name="T13" fmla="*/ 0 h 2123"/>
                <a:gd name="T14" fmla="*/ 1 w 1697"/>
                <a:gd name="T15" fmla="*/ 0 h 2123"/>
                <a:gd name="T16" fmla="*/ 1 w 1697"/>
                <a:gd name="T17" fmla="*/ 0 h 2123"/>
                <a:gd name="T18" fmla="*/ 1 w 1697"/>
                <a:gd name="T19" fmla="*/ 0 h 2123"/>
                <a:gd name="T20" fmla="*/ 1 w 1697"/>
                <a:gd name="T21" fmla="*/ 0 h 2123"/>
                <a:gd name="T22" fmla="*/ 1 w 1697"/>
                <a:gd name="T23" fmla="*/ 0 h 2123"/>
                <a:gd name="T24" fmla="*/ 1 w 1697"/>
                <a:gd name="T25" fmla="*/ 0 h 2123"/>
                <a:gd name="T26" fmla="*/ 1 w 1697"/>
                <a:gd name="T27" fmla="*/ 0 h 2123"/>
                <a:gd name="T28" fmla="*/ 1 w 1697"/>
                <a:gd name="T29" fmla="*/ 0 h 2123"/>
                <a:gd name="T30" fmla="*/ 1 w 1697"/>
                <a:gd name="T31" fmla="*/ 0 h 2123"/>
                <a:gd name="T32" fmla="*/ 1 w 1697"/>
                <a:gd name="T33" fmla="*/ 0 h 2123"/>
                <a:gd name="T34" fmla="*/ 1 w 1697"/>
                <a:gd name="T35" fmla="*/ 0 h 2123"/>
                <a:gd name="T36" fmla="*/ 1 w 1697"/>
                <a:gd name="T37" fmla="*/ 0 h 2123"/>
                <a:gd name="T38" fmla="*/ 1 w 1697"/>
                <a:gd name="T39" fmla="*/ 0 h 2123"/>
                <a:gd name="T40" fmla="*/ 1 w 1697"/>
                <a:gd name="T41" fmla="*/ 0 h 2123"/>
                <a:gd name="T42" fmla="*/ 1 w 1697"/>
                <a:gd name="T43" fmla="*/ 0 h 2123"/>
                <a:gd name="T44" fmla="*/ 1 w 1697"/>
                <a:gd name="T45" fmla="*/ 0 h 2123"/>
                <a:gd name="T46" fmla="*/ 1 w 1697"/>
                <a:gd name="T47" fmla="*/ 0 h 2123"/>
                <a:gd name="T48" fmla="*/ 1 w 1697"/>
                <a:gd name="T49" fmla="*/ 0 h 2123"/>
                <a:gd name="T50" fmla="*/ 1 w 1697"/>
                <a:gd name="T51" fmla="*/ 0 h 2123"/>
                <a:gd name="T52" fmla="*/ 1 w 1697"/>
                <a:gd name="T53" fmla="*/ 0 h 2123"/>
                <a:gd name="T54" fmla="*/ 1 w 1697"/>
                <a:gd name="T55" fmla="*/ 0 h 2123"/>
                <a:gd name="T56" fmla="*/ 1 w 1697"/>
                <a:gd name="T57" fmla="*/ 0 h 2123"/>
                <a:gd name="T58" fmla="*/ 1 w 1697"/>
                <a:gd name="T59" fmla="*/ 0 h 2123"/>
                <a:gd name="T60" fmla="*/ 1 w 1697"/>
                <a:gd name="T61" fmla="*/ 0 h 2123"/>
                <a:gd name="T62" fmla="*/ 1 w 1697"/>
                <a:gd name="T63" fmla="*/ 0 h 2123"/>
                <a:gd name="T64" fmla="*/ 1 w 1697"/>
                <a:gd name="T65" fmla="*/ 0 h 2123"/>
                <a:gd name="T66" fmla="*/ 1 w 1697"/>
                <a:gd name="T67" fmla="*/ 0 h 2123"/>
                <a:gd name="T68" fmla="*/ 1 w 1697"/>
                <a:gd name="T69" fmla="*/ 0 h 2123"/>
                <a:gd name="T70" fmla="*/ 1 w 1697"/>
                <a:gd name="T71" fmla="*/ 0 h 2123"/>
                <a:gd name="T72" fmla="*/ 1 w 1697"/>
                <a:gd name="T73" fmla="*/ 0 h 2123"/>
                <a:gd name="T74" fmla="*/ 1 w 1697"/>
                <a:gd name="T75" fmla="*/ 0 h 2123"/>
                <a:gd name="T76" fmla="*/ 0 w 1697"/>
                <a:gd name="T77" fmla="*/ 0 h 212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697"/>
                <a:gd name="T118" fmla="*/ 0 h 2123"/>
                <a:gd name="T119" fmla="*/ 1697 w 1697"/>
                <a:gd name="T120" fmla="*/ 2123 h 212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697" h="2123">
                  <a:moveTo>
                    <a:pt x="0" y="2119"/>
                  </a:moveTo>
                  <a:lnTo>
                    <a:pt x="45" y="1670"/>
                  </a:lnTo>
                  <a:lnTo>
                    <a:pt x="108" y="1459"/>
                  </a:lnTo>
                  <a:lnTo>
                    <a:pt x="292" y="1343"/>
                  </a:lnTo>
                  <a:lnTo>
                    <a:pt x="473" y="1307"/>
                  </a:lnTo>
                  <a:lnTo>
                    <a:pt x="624" y="1255"/>
                  </a:lnTo>
                  <a:lnTo>
                    <a:pt x="685" y="1150"/>
                  </a:lnTo>
                  <a:lnTo>
                    <a:pt x="692" y="989"/>
                  </a:lnTo>
                  <a:lnTo>
                    <a:pt x="628" y="936"/>
                  </a:lnTo>
                  <a:lnTo>
                    <a:pt x="577" y="867"/>
                  </a:lnTo>
                  <a:lnTo>
                    <a:pt x="564" y="823"/>
                  </a:lnTo>
                  <a:lnTo>
                    <a:pt x="534" y="649"/>
                  </a:lnTo>
                  <a:lnTo>
                    <a:pt x="538" y="650"/>
                  </a:lnTo>
                  <a:lnTo>
                    <a:pt x="498" y="519"/>
                  </a:lnTo>
                  <a:lnTo>
                    <a:pt x="544" y="305"/>
                  </a:lnTo>
                  <a:lnTo>
                    <a:pt x="640" y="201"/>
                  </a:lnTo>
                  <a:lnTo>
                    <a:pt x="752" y="62"/>
                  </a:lnTo>
                  <a:lnTo>
                    <a:pt x="973" y="0"/>
                  </a:lnTo>
                  <a:lnTo>
                    <a:pt x="1147" y="78"/>
                  </a:lnTo>
                  <a:lnTo>
                    <a:pt x="1230" y="169"/>
                  </a:lnTo>
                  <a:lnTo>
                    <a:pt x="1299" y="231"/>
                  </a:lnTo>
                  <a:lnTo>
                    <a:pt x="1312" y="321"/>
                  </a:lnTo>
                  <a:lnTo>
                    <a:pt x="1363" y="386"/>
                  </a:lnTo>
                  <a:lnTo>
                    <a:pt x="1376" y="490"/>
                  </a:lnTo>
                  <a:lnTo>
                    <a:pt x="1323" y="638"/>
                  </a:lnTo>
                  <a:lnTo>
                    <a:pt x="1333" y="745"/>
                  </a:lnTo>
                  <a:lnTo>
                    <a:pt x="1282" y="851"/>
                  </a:lnTo>
                  <a:lnTo>
                    <a:pt x="1238" y="884"/>
                  </a:lnTo>
                  <a:lnTo>
                    <a:pt x="1238" y="934"/>
                  </a:lnTo>
                  <a:lnTo>
                    <a:pt x="1136" y="1037"/>
                  </a:lnTo>
                  <a:lnTo>
                    <a:pt x="1162" y="1229"/>
                  </a:lnTo>
                  <a:lnTo>
                    <a:pt x="1269" y="1355"/>
                  </a:lnTo>
                  <a:lnTo>
                    <a:pt x="1439" y="1415"/>
                  </a:lnTo>
                  <a:lnTo>
                    <a:pt x="1625" y="1491"/>
                  </a:lnTo>
                  <a:lnTo>
                    <a:pt x="1680" y="1597"/>
                  </a:lnTo>
                  <a:lnTo>
                    <a:pt x="1692" y="1814"/>
                  </a:lnTo>
                  <a:lnTo>
                    <a:pt x="1697" y="1974"/>
                  </a:lnTo>
                  <a:lnTo>
                    <a:pt x="1692" y="2123"/>
                  </a:lnTo>
                  <a:lnTo>
                    <a:pt x="0" y="2119"/>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6" name="Text Box 31"/>
            <p:cNvSpPr txBox="1">
              <a:spLocks noChangeArrowheads="1"/>
            </p:cNvSpPr>
            <p:nvPr/>
          </p:nvSpPr>
          <p:spPr bwMode="auto">
            <a:xfrm>
              <a:off x="573" y="3013"/>
              <a:ext cx="4699" cy="377"/>
            </a:xfrm>
            <a:prstGeom prst="rect">
              <a:avLst/>
            </a:prstGeom>
            <a:solidFill>
              <a:srgbClr val="DADCE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marL="171450" indent="-17145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buClr>
                  <a:schemeClr val="accent1"/>
                </a:buClr>
                <a:buFont typeface="Wingdings" charset="0"/>
                <a:buNone/>
              </a:pPr>
              <a:r>
                <a:rPr lang="en-US" sz="2800" dirty="0">
                  <a:solidFill>
                    <a:srgbClr val="000000"/>
                  </a:solidFill>
                  <a:latin typeface="Amaze" charset="0"/>
                </a:rPr>
                <a:t>Questions?</a:t>
              </a:r>
            </a:p>
          </p:txBody>
        </p:sp>
      </p:grpSp>
      <p:sp>
        <p:nvSpPr>
          <p:cNvPr id="2" name="Title 1">
            <a:extLst>
              <a:ext uri="{FF2B5EF4-FFF2-40B4-BE49-F238E27FC236}">
                <a16:creationId xmlns:a16="http://schemas.microsoft.com/office/drawing/2014/main" id="{219D6B32-8FF4-9440-B360-46E85F008C49}"/>
              </a:ext>
            </a:extLst>
          </p:cNvPr>
          <p:cNvSpPr>
            <a:spLocks noGrp="1"/>
          </p:cNvSpPr>
          <p:nvPr>
            <p:ph type="title"/>
          </p:nvPr>
        </p:nvSpPr>
        <p:spPr/>
        <p:txBody>
          <a:bodyPr/>
          <a:lstStyle/>
          <a:p>
            <a:r>
              <a:rPr lang="en-US" dirty="0"/>
              <a:t>Open forum</a:t>
            </a:r>
          </a:p>
        </p:txBody>
      </p:sp>
    </p:spTree>
    <p:extLst>
      <p:ext uri="{BB962C8B-B14F-4D97-AF65-F5344CB8AC3E}">
        <p14:creationId xmlns:p14="http://schemas.microsoft.com/office/powerpoint/2010/main" val="35129663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p:nvPr>
        </p:nvSpPr>
        <p:spPr/>
        <p:txBody>
          <a:bodyPr>
            <a:normAutofit fontScale="90000"/>
          </a:bodyPr>
          <a:lstStyle/>
          <a:p>
            <a:r>
              <a:rPr lang="en-US">
                <a:latin typeface="Arial" charset="0"/>
                <a:ea typeface="MS PGothic" charset="0"/>
              </a:rPr>
              <a:t>Common Information Models for an Open, Analytical and Agile World</a:t>
            </a:r>
          </a:p>
        </p:txBody>
      </p:sp>
      <p:sp>
        <p:nvSpPr>
          <p:cNvPr id="3" name="Content Placeholder 2"/>
          <p:cNvSpPr>
            <a:spLocks noGrp="1"/>
          </p:cNvSpPr>
          <p:nvPr>
            <p:ph sz="half" idx="1"/>
          </p:nvPr>
        </p:nvSpPr>
        <p:spPr>
          <a:xfrm>
            <a:off x="528034" y="1371600"/>
            <a:ext cx="4028489" cy="3398043"/>
          </a:xfrm>
        </p:spPr>
        <p:txBody>
          <a:bodyPr>
            <a:normAutofit fontScale="62500" lnSpcReduction="20000"/>
          </a:bodyPr>
          <a:lstStyle/>
          <a:p>
            <a:pPr>
              <a:defRPr/>
            </a:pPr>
            <a:r>
              <a:rPr lang="en-US" dirty="0">
                <a:solidFill>
                  <a:schemeClr val="accent4"/>
                </a:solidFill>
              </a:rPr>
              <a:t>To drive maximum value from complex IT projects, IT professionals need a deep understanding of the information their projects will use. Too often, however, IT treats information as an afterthought: the “poor stepchild” behind applications and infrastructure. That needs to change. This book will help you change it. </a:t>
            </a:r>
          </a:p>
          <a:p>
            <a:pPr>
              <a:defRPr/>
            </a:pPr>
            <a:r>
              <a:rPr lang="en-US" dirty="0">
                <a:solidFill>
                  <a:schemeClr val="accent4"/>
                </a:solidFill>
              </a:rPr>
              <a:t>Using a complete case study, the authors explain what CIMs are, how to build them, and how to maintain them. You learn how to clarify the structure, meaning, and intent of any information you may exchange, and then use your CIM to improve integration, collaboration, and agility. </a:t>
            </a:r>
          </a:p>
          <a:p>
            <a:pPr>
              <a:defRPr/>
            </a:pPr>
            <a:r>
              <a:rPr lang="en-US" dirty="0">
                <a:solidFill>
                  <a:schemeClr val="accent4"/>
                </a:solidFill>
              </a:rPr>
              <a:t>In today’s mobile, cloud, and analytics environments, your information is more valuable than ever. To build systems that make the most of it, start right here. </a:t>
            </a:r>
          </a:p>
          <a:p>
            <a:pPr>
              <a:defRPr/>
            </a:pPr>
            <a:endParaRPr lang="en-US" dirty="0">
              <a:solidFill>
                <a:schemeClr val="accent4"/>
              </a:solidFill>
            </a:endParaRPr>
          </a:p>
        </p:txBody>
      </p:sp>
      <p:pic>
        <p:nvPicPr>
          <p:cNvPr id="77827" name="Content Placeholder 4" descr="Screen Shot 2015-03-22 at 21.41.07.png"/>
          <p:cNvPicPr>
            <a:picLocks noGrp="1" noChangeAspect="1"/>
          </p:cNvPicPr>
          <p:nvPr>
            <p:ph sz="half" idx="2"/>
          </p:nvPr>
        </p:nvPicPr>
        <p:blipFill>
          <a:blip r:embed="rId2">
            <a:extLst>
              <a:ext uri="{28A0092B-C50C-407E-A947-70E740481C1C}">
                <a14:useLocalDpi xmlns:a14="http://schemas.microsoft.com/office/drawing/2010/main" val="0"/>
              </a:ext>
            </a:extLst>
          </a:blip>
          <a:srcRect t="1337" b="1337"/>
          <a:stretch>
            <a:fillRect/>
          </a:stretch>
        </p:blipFill>
        <p:spPr>
          <a:xfrm>
            <a:off x="4961335" y="1371601"/>
            <a:ext cx="2868215" cy="2994422"/>
          </a:xfrm>
          <a:ln>
            <a:solidFill>
              <a:schemeClr val="tx1"/>
            </a:solidFill>
            <a:miter lim="800000"/>
            <a:headEnd/>
            <a:tailEnd/>
          </a:ln>
        </p:spPr>
      </p:pic>
    </p:spTree>
    <p:extLst>
      <p:ext uri="{BB962C8B-B14F-4D97-AF65-F5344CB8AC3E}">
        <p14:creationId xmlns:p14="http://schemas.microsoft.com/office/powerpoint/2010/main" val="40057079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t>Links</a:t>
            </a:r>
            <a:endParaRPr lang="en-GB" dirty="0"/>
          </a:p>
        </p:txBody>
      </p:sp>
      <p:sp>
        <p:nvSpPr>
          <p:cNvPr id="4" name="Text Placeholder 3"/>
          <p:cNvSpPr>
            <a:spLocks noGrp="1"/>
          </p:cNvSpPr>
          <p:nvPr>
            <p:ph idx="1"/>
          </p:nvPr>
        </p:nvSpPr>
        <p:spPr>
          <a:xfrm>
            <a:off x="359200" y="853372"/>
            <a:ext cx="8473100" cy="3715503"/>
          </a:xfrm>
        </p:spPr>
        <p:txBody>
          <a:bodyPr/>
          <a:lstStyle/>
          <a:p>
            <a:pPr>
              <a:spcAft>
                <a:spcPts val="1400"/>
              </a:spcAft>
            </a:pPr>
            <a:r>
              <a:rPr lang="en-GB" dirty="0"/>
              <a:t>Press Release and Podcast</a:t>
            </a:r>
          </a:p>
          <a:p>
            <a:pPr lvl="1"/>
            <a:endParaRPr lang="en-GB" dirty="0"/>
          </a:p>
          <a:p>
            <a:pPr lvl="1">
              <a:spcAft>
                <a:spcPts val="400"/>
              </a:spcAft>
            </a:pPr>
            <a:endParaRPr lang="en-GB" dirty="0"/>
          </a:p>
          <a:p>
            <a:pPr marL="61200" lvl="1" indent="0">
              <a:spcAft>
                <a:spcPts val="400"/>
              </a:spcAft>
              <a:buNone/>
            </a:pPr>
            <a:endParaRPr lang="en-GB" dirty="0"/>
          </a:p>
          <a:p>
            <a:pPr marL="61200" lvl="1" indent="0">
              <a:spcAft>
                <a:spcPts val="400"/>
              </a:spcAft>
              <a:buNone/>
            </a:pPr>
            <a:endParaRPr lang="en-GB" dirty="0"/>
          </a:p>
          <a:p>
            <a:r>
              <a:rPr lang="en-GB" dirty="0"/>
              <a:t>Open source repositories</a:t>
            </a:r>
          </a:p>
        </p:txBody>
      </p:sp>
      <p:sp>
        <p:nvSpPr>
          <p:cNvPr id="3" name="Slide Number Placeholder 2"/>
          <p:cNvSpPr>
            <a:spLocks noGrp="1"/>
          </p:cNvSpPr>
          <p:nvPr>
            <p:ph type="sldNum" idx="12"/>
          </p:nvPr>
        </p:nvSpPr>
        <p:spPr>
          <a:xfrm>
            <a:off x="8556782" y="5447513"/>
            <a:ext cx="548699" cy="180170"/>
          </a:xfrm>
        </p:spPr>
        <p:txBody>
          <a:bodyPr/>
          <a:lstStyle/>
          <a:p>
            <a:pPr lvl="0"/>
            <a:fld id="{00000000-1234-1234-1234-123412341234}" type="slidenum">
              <a:rPr lang="en-US" smtClean="0">
                <a:sym typeface="Arial"/>
              </a:rPr>
              <a:pPr lvl="0"/>
              <a:t>39</a:t>
            </a:fld>
            <a:endParaRPr lang="en-US" dirty="0">
              <a:sym typeface="Arial"/>
            </a:endParaRPr>
          </a:p>
        </p:txBody>
      </p:sp>
      <p:sp>
        <p:nvSpPr>
          <p:cNvPr id="5" name="Rectangle 4"/>
          <p:cNvSpPr/>
          <p:nvPr/>
        </p:nvSpPr>
        <p:spPr>
          <a:xfrm>
            <a:off x="508404" y="3189082"/>
            <a:ext cx="5968131" cy="523220"/>
          </a:xfrm>
          <a:prstGeom prst="rect">
            <a:avLst/>
          </a:prstGeom>
        </p:spPr>
        <p:txBody>
          <a:bodyPr wrap="square">
            <a:spAutoFit/>
          </a:bodyPr>
          <a:lstStyle/>
          <a:p>
            <a:pPr marL="742950" lvl="1" indent="-285750">
              <a:buClr>
                <a:schemeClr val="accent1"/>
              </a:buClr>
              <a:buFont typeface="Arial"/>
              <a:buChar char="•"/>
            </a:pPr>
            <a:r>
              <a:rPr lang="en-GB" dirty="0">
                <a:hlinkClick r:id="rId2"/>
              </a:rPr>
              <a:t>https://github.com/odpi/data-governance</a:t>
            </a:r>
            <a:endParaRPr lang="en-GB" dirty="0"/>
          </a:p>
          <a:p>
            <a:pPr marL="742950" lvl="1" indent="-285750">
              <a:buClr>
                <a:schemeClr val="accent1"/>
              </a:buClr>
              <a:buFont typeface="Arial"/>
              <a:buChar char="•"/>
            </a:pPr>
            <a:r>
              <a:rPr lang="en-GB" dirty="0">
                <a:hlinkClick r:id="rId3"/>
              </a:rPr>
              <a:t>https://github.com/odpi/egeria</a:t>
            </a:r>
            <a:endParaRPr lang="en-GB" dirty="0"/>
          </a:p>
        </p:txBody>
      </p:sp>
      <p:sp>
        <p:nvSpPr>
          <p:cNvPr id="8" name="Rectangle 7">
            <a:extLst>
              <a:ext uri="{FF2B5EF4-FFF2-40B4-BE49-F238E27FC236}">
                <a16:creationId xmlns:a16="http://schemas.microsoft.com/office/drawing/2014/main" id="{45FB58CA-501D-7C49-AE88-850CBDA8B4BA}"/>
              </a:ext>
            </a:extLst>
          </p:cNvPr>
          <p:cNvSpPr/>
          <p:nvPr/>
        </p:nvSpPr>
        <p:spPr>
          <a:xfrm>
            <a:off x="508404" y="1302517"/>
            <a:ext cx="8395654" cy="1384995"/>
          </a:xfrm>
          <a:prstGeom prst="rect">
            <a:avLst/>
          </a:prstGeom>
        </p:spPr>
        <p:txBody>
          <a:bodyPr wrap="square">
            <a:spAutoFit/>
          </a:bodyPr>
          <a:lstStyle/>
          <a:p>
            <a:pPr marL="742950" lvl="1" indent="-285750">
              <a:buClr>
                <a:schemeClr val="accent1"/>
              </a:buClr>
              <a:buFont typeface="Arial"/>
              <a:buChar char="•"/>
            </a:pPr>
            <a:r>
              <a:rPr lang="en-GB" dirty="0">
                <a:hlinkClick r:id="rId4"/>
              </a:rPr>
              <a:t>https://www.linuxfoundation.org/press-release/2018/08/odpi-announces-egeria-for-open-sharing-exchange-and-governance-of-metadata/</a:t>
            </a:r>
          </a:p>
          <a:p>
            <a:pPr marL="742950" lvl="1" indent="-285750">
              <a:buClr>
                <a:schemeClr val="accent1"/>
              </a:buClr>
              <a:buFont typeface="Arial"/>
              <a:buChar char="•"/>
            </a:pPr>
            <a:r>
              <a:rPr lang="en-GB" dirty="0">
                <a:hlinkClick r:id="rId5"/>
              </a:rPr>
              <a:t>https://roaringelephant.org/2018/09/25/episode-107-open-metadata-and-governance-masterclass-with-mandy-chessell-part-1/</a:t>
            </a:r>
            <a:endParaRPr lang="en-GB" dirty="0"/>
          </a:p>
          <a:p>
            <a:pPr marL="742950" lvl="1" indent="-285750">
              <a:buClr>
                <a:schemeClr val="accent1"/>
              </a:buClr>
              <a:buFont typeface="Arial"/>
              <a:buChar char="•"/>
            </a:pPr>
            <a:r>
              <a:rPr lang="en-GB" dirty="0">
                <a:hlinkClick r:id="" action="ppaction://noaction"/>
              </a:rPr>
              <a:t>https://roaringelephant.org/2018/10/09/episode-109-open-metadata-and-governance-</a:t>
            </a:r>
          </a:p>
          <a:p>
            <a:pPr marL="742950" lvl="1" indent="-285750">
              <a:buClr>
                <a:schemeClr val="accent1"/>
              </a:buClr>
              <a:buFont typeface="Arial"/>
              <a:buChar char="•"/>
            </a:pPr>
            <a:r>
              <a:rPr lang="en-GB" dirty="0">
                <a:hlinkClick r:id="" action="ppaction://noaction"/>
              </a:rPr>
              <a:t>masterclass-with-mandy-chessell-part-2/</a:t>
            </a:r>
            <a:endParaRPr lang="en-GB" dirty="0"/>
          </a:p>
        </p:txBody>
      </p:sp>
    </p:spTree>
    <p:extLst>
      <p:ext uri="{BB962C8B-B14F-4D97-AF65-F5344CB8AC3E}">
        <p14:creationId xmlns:p14="http://schemas.microsoft.com/office/powerpoint/2010/main" val="49648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1328A-BD79-E746-A82A-38C90D62386A}"/>
              </a:ext>
            </a:extLst>
          </p:cNvPr>
          <p:cNvSpPr>
            <a:spLocks noGrp="1"/>
          </p:cNvSpPr>
          <p:nvPr>
            <p:ph type="title"/>
          </p:nvPr>
        </p:nvSpPr>
        <p:spPr/>
        <p:txBody>
          <a:bodyPr/>
          <a:lstStyle/>
          <a:p>
            <a:r>
              <a:rPr lang="en-US" dirty="0"/>
              <a:t>How the data lake helps … direct services to the silos</a:t>
            </a:r>
          </a:p>
        </p:txBody>
      </p:sp>
      <p:sp>
        <p:nvSpPr>
          <p:cNvPr id="3" name="Slide Number Placeholder 2">
            <a:extLst>
              <a:ext uri="{FF2B5EF4-FFF2-40B4-BE49-F238E27FC236}">
                <a16:creationId xmlns:a16="http://schemas.microsoft.com/office/drawing/2014/main" id="{ADAE4E58-3C58-9242-A6ED-15E42D9B1691}"/>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4</a:t>
            </a:fld>
            <a:endParaRPr lang="en-US" sz="1000"/>
          </a:p>
        </p:txBody>
      </p:sp>
      <p:sp>
        <p:nvSpPr>
          <p:cNvPr id="4" name="Rounded Rectangle 3">
            <a:extLst>
              <a:ext uri="{FF2B5EF4-FFF2-40B4-BE49-F238E27FC236}">
                <a16:creationId xmlns:a16="http://schemas.microsoft.com/office/drawing/2014/main" id="{7CAE8904-0D77-FE4B-A984-0BF8B9B1D391}"/>
              </a:ext>
            </a:extLst>
          </p:cNvPr>
          <p:cNvSpPr/>
          <p:nvPr/>
        </p:nvSpPr>
        <p:spPr>
          <a:xfrm>
            <a:off x="4059824" y="1657875"/>
            <a:ext cx="3233058" cy="2351314"/>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Data Lake</a:t>
            </a:r>
          </a:p>
        </p:txBody>
      </p:sp>
      <p:grpSp>
        <p:nvGrpSpPr>
          <p:cNvPr id="28" name="Group 27">
            <a:extLst>
              <a:ext uri="{FF2B5EF4-FFF2-40B4-BE49-F238E27FC236}">
                <a16:creationId xmlns:a16="http://schemas.microsoft.com/office/drawing/2014/main" id="{8DA0E41C-4B6D-FE4A-8676-4CB1A0CBE76E}"/>
              </a:ext>
            </a:extLst>
          </p:cNvPr>
          <p:cNvGrpSpPr/>
          <p:nvPr/>
        </p:nvGrpSpPr>
        <p:grpSpPr>
          <a:xfrm>
            <a:off x="2873827" y="1368878"/>
            <a:ext cx="500743" cy="2775857"/>
            <a:chOff x="3559629" y="1153885"/>
            <a:chExt cx="424542" cy="3183190"/>
          </a:xfrm>
        </p:grpSpPr>
        <p:pic>
          <p:nvPicPr>
            <p:cNvPr id="6" name="Picture 5">
              <a:extLst>
                <a:ext uri="{FF2B5EF4-FFF2-40B4-BE49-F238E27FC236}">
                  <a16:creationId xmlns:a16="http://schemas.microsoft.com/office/drawing/2014/main" id="{8305F2F8-6894-8B47-952A-E0334A0CD8B4}"/>
                </a:ext>
              </a:extLst>
            </p:cNvPr>
            <p:cNvPicPr>
              <a:picLocks noChangeAspect="1"/>
            </p:cNvPicPr>
            <p:nvPr/>
          </p:nvPicPr>
          <p:blipFill rotWithShape="1">
            <a:blip r:embed="rId2"/>
            <a:srcRect r="72110"/>
            <a:stretch/>
          </p:blipFill>
          <p:spPr>
            <a:xfrm>
              <a:off x="3559629" y="1153885"/>
              <a:ext cx="424542" cy="694921"/>
            </a:xfrm>
            <a:prstGeom prst="rect">
              <a:avLst/>
            </a:prstGeom>
          </p:spPr>
        </p:pic>
        <p:pic>
          <p:nvPicPr>
            <p:cNvPr id="24" name="Picture 23">
              <a:extLst>
                <a:ext uri="{FF2B5EF4-FFF2-40B4-BE49-F238E27FC236}">
                  <a16:creationId xmlns:a16="http://schemas.microsoft.com/office/drawing/2014/main" id="{E2A53819-295E-AA4A-993C-2920BAEB33E9}"/>
                </a:ext>
              </a:extLst>
            </p:cNvPr>
            <p:cNvPicPr>
              <a:picLocks noChangeAspect="1"/>
            </p:cNvPicPr>
            <p:nvPr/>
          </p:nvPicPr>
          <p:blipFill rotWithShape="1">
            <a:blip r:embed="rId2"/>
            <a:srcRect r="72110"/>
            <a:stretch/>
          </p:blipFill>
          <p:spPr>
            <a:xfrm>
              <a:off x="3559629" y="1979289"/>
              <a:ext cx="424542" cy="694921"/>
            </a:xfrm>
            <a:prstGeom prst="rect">
              <a:avLst/>
            </a:prstGeom>
          </p:spPr>
        </p:pic>
        <p:pic>
          <p:nvPicPr>
            <p:cNvPr id="25" name="Picture 24">
              <a:extLst>
                <a:ext uri="{FF2B5EF4-FFF2-40B4-BE49-F238E27FC236}">
                  <a16:creationId xmlns:a16="http://schemas.microsoft.com/office/drawing/2014/main" id="{BB216317-AD3D-2347-AA35-5BBC0A3B6B74}"/>
                </a:ext>
              </a:extLst>
            </p:cNvPr>
            <p:cNvPicPr>
              <a:picLocks noChangeAspect="1"/>
            </p:cNvPicPr>
            <p:nvPr/>
          </p:nvPicPr>
          <p:blipFill rotWithShape="1">
            <a:blip r:embed="rId2"/>
            <a:srcRect r="72110"/>
            <a:stretch/>
          </p:blipFill>
          <p:spPr>
            <a:xfrm>
              <a:off x="3559629" y="2794834"/>
              <a:ext cx="424542" cy="694921"/>
            </a:xfrm>
            <a:prstGeom prst="rect">
              <a:avLst/>
            </a:prstGeom>
          </p:spPr>
        </p:pic>
        <p:pic>
          <p:nvPicPr>
            <p:cNvPr id="26" name="Picture 25">
              <a:extLst>
                <a:ext uri="{FF2B5EF4-FFF2-40B4-BE49-F238E27FC236}">
                  <a16:creationId xmlns:a16="http://schemas.microsoft.com/office/drawing/2014/main" id="{E32F2ED0-6E93-534C-AFBE-8283B0D7E2D6}"/>
                </a:ext>
              </a:extLst>
            </p:cNvPr>
            <p:cNvPicPr>
              <a:picLocks noChangeAspect="1"/>
            </p:cNvPicPr>
            <p:nvPr/>
          </p:nvPicPr>
          <p:blipFill rotWithShape="1">
            <a:blip r:embed="rId2"/>
            <a:srcRect r="72110"/>
            <a:stretch/>
          </p:blipFill>
          <p:spPr>
            <a:xfrm>
              <a:off x="3559629" y="3642154"/>
              <a:ext cx="424542" cy="694921"/>
            </a:xfrm>
            <a:prstGeom prst="rect">
              <a:avLst/>
            </a:prstGeom>
          </p:spPr>
        </p:pic>
      </p:grpSp>
      <p:sp>
        <p:nvSpPr>
          <p:cNvPr id="27" name="Left-right Arrow 26">
            <a:extLst>
              <a:ext uri="{FF2B5EF4-FFF2-40B4-BE49-F238E27FC236}">
                <a16:creationId xmlns:a16="http://schemas.microsoft.com/office/drawing/2014/main" id="{D9726E6E-6CF5-F447-99F8-A6E76904BAB5}"/>
              </a:ext>
            </a:extLst>
          </p:cNvPr>
          <p:cNvSpPr/>
          <p:nvPr/>
        </p:nvSpPr>
        <p:spPr>
          <a:xfrm>
            <a:off x="3483428" y="2366128"/>
            <a:ext cx="522514" cy="270378"/>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9" name="Left-right Arrow 28">
            <a:extLst>
              <a:ext uri="{FF2B5EF4-FFF2-40B4-BE49-F238E27FC236}">
                <a16:creationId xmlns:a16="http://schemas.microsoft.com/office/drawing/2014/main" id="{CE52EE34-BC7A-D74C-94D4-6A6784008E8F}"/>
              </a:ext>
            </a:extLst>
          </p:cNvPr>
          <p:cNvSpPr/>
          <p:nvPr/>
        </p:nvSpPr>
        <p:spPr>
          <a:xfrm>
            <a:off x="3461656" y="1695918"/>
            <a:ext cx="522514" cy="270378"/>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30" name="Left-right Arrow 29">
            <a:extLst>
              <a:ext uri="{FF2B5EF4-FFF2-40B4-BE49-F238E27FC236}">
                <a16:creationId xmlns:a16="http://schemas.microsoft.com/office/drawing/2014/main" id="{EEFA0EE3-3320-914F-B9E4-5B6D25011766}"/>
              </a:ext>
            </a:extLst>
          </p:cNvPr>
          <p:cNvSpPr/>
          <p:nvPr/>
        </p:nvSpPr>
        <p:spPr>
          <a:xfrm>
            <a:off x="3472542" y="3036338"/>
            <a:ext cx="522514" cy="270378"/>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31" name="Left-right Arrow 30">
            <a:extLst>
              <a:ext uri="{FF2B5EF4-FFF2-40B4-BE49-F238E27FC236}">
                <a16:creationId xmlns:a16="http://schemas.microsoft.com/office/drawing/2014/main" id="{205A5EF3-0517-A54D-9177-220149506828}"/>
              </a:ext>
            </a:extLst>
          </p:cNvPr>
          <p:cNvSpPr/>
          <p:nvPr/>
        </p:nvSpPr>
        <p:spPr>
          <a:xfrm>
            <a:off x="3483427" y="3706548"/>
            <a:ext cx="522514" cy="270378"/>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pic>
        <p:nvPicPr>
          <p:cNvPr id="33" name="Picture 7" descr="PoliceOfficer1.png">
            <a:extLst>
              <a:ext uri="{FF2B5EF4-FFF2-40B4-BE49-F238E27FC236}">
                <a16:creationId xmlns:a16="http://schemas.microsoft.com/office/drawing/2014/main" id="{28F07D35-A8B2-3547-8DCA-8FA5397F21E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13085" y="2479394"/>
            <a:ext cx="375829" cy="532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11" descr="BusinessPerson-Male1.png">
            <a:extLst>
              <a:ext uri="{FF2B5EF4-FFF2-40B4-BE49-F238E27FC236}">
                <a16:creationId xmlns:a16="http://schemas.microsoft.com/office/drawing/2014/main" id="{44C815E3-BC82-C349-BB52-A2FCB2F755A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799934" y="3021870"/>
            <a:ext cx="389038" cy="546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1" descr="BusinessPerson-Female6.png">
            <a:extLst>
              <a:ext uri="{FF2B5EF4-FFF2-40B4-BE49-F238E27FC236}">
                <a16:creationId xmlns:a16="http://schemas.microsoft.com/office/drawing/2014/main" id="{5E3B2C8D-FEE2-3641-92AB-9A674CCA21F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808340" y="3578465"/>
            <a:ext cx="360820" cy="535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18" descr="BusinessPerson-Male5.png">
            <a:extLst>
              <a:ext uri="{FF2B5EF4-FFF2-40B4-BE49-F238E27FC236}">
                <a16:creationId xmlns:a16="http://schemas.microsoft.com/office/drawing/2014/main" id="{70D2FBC3-2A3E-304C-A6CB-C0C7EE4CC51E}"/>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799934" y="1937355"/>
            <a:ext cx="369226" cy="543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19" descr="BusinessPerson-Male3.png">
            <a:extLst>
              <a:ext uri="{FF2B5EF4-FFF2-40B4-BE49-F238E27FC236}">
                <a16:creationId xmlns:a16="http://schemas.microsoft.com/office/drawing/2014/main" id="{F0D1107E-3419-6C46-9AD8-9D76B3F9A025}"/>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780180" y="1449265"/>
            <a:ext cx="360221" cy="519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Left-right Arrow 37">
            <a:extLst>
              <a:ext uri="{FF2B5EF4-FFF2-40B4-BE49-F238E27FC236}">
                <a16:creationId xmlns:a16="http://schemas.microsoft.com/office/drawing/2014/main" id="{6C34C347-3244-AC40-97FF-B5033FD19B82}"/>
              </a:ext>
            </a:extLst>
          </p:cNvPr>
          <p:cNvSpPr/>
          <p:nvPr/>
        </p:nvSpPr>
        <p:spPr>
          <a:xfrm>
            <a:off x="7291874" y="2162104"/>
            <a:ext cx="522514" cy="270378"/>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39" name="Left-right Arrow 38">
            <a:extLst>
              <a:ext uri="{FF2B5EF4-FFF2-40B4-BE49-F238E27FC236}">
                <a16:creationId xmlns:a16="http://schemas.microsoft.com/office/drawing/2014/main" id="{8EFE1A40-D89A-074D-94DB-F19CC4B2174B}"/>
              </a:ext>
            </a:extLst>
          </p:cNvPr>
          <p:cNvSpPr/>
          <p:nvPr/>
        </p:nvSpPr>
        <p:spPr>
          <a:xfrm>
            <a:off x="7270103" y="1660369"/>
            <a:ext cx="522514" cy="270378"/>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40" name="Left-right Arrow 39">
            <a:extLst>
              <a:ext uri="{FF2B5EF4-FFF2-40B4-BE49-F238E27FC236}">
                <a16:creationId xmlns:a16="http://schemas.microsoft.com/office/drawing/2014/main" id="{F17EAF88-B8C3-4341-B7CF-BDC617919398}"/>
              </a:ext>
            </a:extLst>
          </p:cNvPr>
          <p:cNvSpPr/>
          <p:nvPr/>
        </p:nvSpPr>
        <p:spPr>
          <a:xfrm>
            <a:off x="7304314" y="2663839"/>
            <a:ext cx="522514" cy="270378"/>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41" name="Left-right Arrow 40">
            <a:extLst>
              <a:ext uri="{FF2B5EF4-FFF2-40B4-BE49-F238E27FC236}">
                <a16:creationId xmlns:a16="http://schemas.microsoft.com/office/drawing/2014/main" id="{2EDAE44C-398D-0645-AEC7-00CD6BB17F39}"/>
              </a:ext>
            </a:extLst>
          </p:cNvPr>
          <p:cNvSpPr/>
          <p:nvPr/>
        </p:nvSpPr>
        <p:spPr>
          <a:xfrm>
            <a:off x="7302759" y="3165574"/>
            <a:ext cx="522514" cy="270378"/>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42" name="Left-right Arrow 41">
            <a:extLst>
              <a:ext uri="{FF2B5EF4-FFF2-40B4-BE49-F238E27FC236}">
                <a16:creationId xmlns:a16="http://schemas.microsoft.com/office/drawing/2014/main" id="{A1287394-1B3B-1747-9135-35CC6D9B6A3F}"/>
              </a:ext>
            </a:extLst>
          </p:cNvPr>
          <p:cNvSpPr/>
          <p:nvPr/>
        </p:nvSpPr>
        <p:spPr>
          <a:xfrm>
            <a:off x="7302759" y="3667309"/>
            <a:ext cx="522514" cy="270378"/>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1581822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074" name="Picture 2" descr="C:\Users\Tayyab\Desktop\gwallacelf\17.jpg"/>
          <p:cNvPicPr>
            <a:picLocks noChangeAspect="1" noChangeArrowheads="1"/>
          </p:cNvPicPr>
          <p:nvPr/>
        </p:nvPicPr>
        <p:blipFill rotWithShape="1">
          <a:blip r:embed="rId3"/>
          <a:srcRect b="32570"/>
          <a:stretch/>
        </p:blipFill>
        <p:spPr bwMode="auto">
          <a:xfrm>
            <a:off x="1502585" y="1148217"/>
            <a:ext cx="6193615" cy="2026058"/>
          </a:xfrm>
          <a:prstGeom prst="rect">
            <a:avLst/>
          </a:prstGeom>
          <a:noFill/>
        </p:spPr>
      </p:pic>
    </p:spTree>
    <p:extLst>
      <p:ext uri="{BB962C8B-B14F-4D97-AF65-F5344CB8AC3E}">
        <p14:creationId xmlns:p14="http://schemas.microsoft.com/office/powerpoint/2010/main" val="2616549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Lake – expanding the scope of data processed</a:t>
            </a:r>
          </a:p>
        </p:txBody>
      </p:sp>
      <p:pic>
        <p:nvPicPr>
          <p:cNvPr id="522" name="Picture 521" descr="IBM Data Lake - Level 3 - Component Detail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0077" y="879957"/>
            <a:ext cx="6084604" cy="3745950"/>
          </a:xfrm>
          <a:prstGeom prst="rect">
            <a:avLst/>
          </a:prstGeom>
        </p:spPr>
      </p:pic>
      <p:pic>
        <p:nvPicPr>
          <p:cNvPr id="523" name="Picture 522"/>
          <p:cNvPicPr>
            <a:picLocks noChangeAspect="1"/>
          </p:cNvPicPr>
          <p:nvPr/>
        </p:nvPicPr>
        <p:blipFill>
          <a:blip r:embed="rId3"/>
          <a:stretch>
            <a:fillRect/>
          </a:stretch>
        </p:blipFill>
        <p:spPr>
          <a:xfrm>
            <a:off x="486020" y="1103111"/>
            <a:ext cx="1666290" cy="2166177"/>
          </a:xfrm>
          <a:prstGeom prst="rect">
            <a:avLst/>
          </a:prstGeom>
          <a:ln>
            <a:solidFill>
              <a:srgbClr val="1F497D"/>
            </a:solidFill>
          </a:ln>
        </p:spPr>
      </p:pic>
      <p:sp>
        <p:nvSpPr>
          <p:cNvPr id="526" name="TextBox 525"/>
          <p:cNvSpPr txBox="1"/>
          <p:nvPr/>
        </p:nvSpPr>
        <p:spPr bwMode="auto">
          <a:xfrm>
            <a:off x="450012" y="3389849"/>
            <a:ext cx="1830050" cy="1015663"/>
          </a:xfrm>
          <a:prstGeom prst="rect">
            <a:avLst/>
          </a:prstGeom>
          <a:noFill/>
          <a:ln w="9525">
            <a:noFill/>
            <a:miter lim="800000"/>
            <a:headEnd/>
            <a:tailEnd/>
          </a:ln>
        </p:spPr>
        <p:txBody>
          <a:bodyPr wrap="square" rtlCol="0">
            <a:prstTxWarp prst="textNoShape">
              <a:avLst/>
            </a:prstTxWarp>
            <a:spAutoFit/>
          </a:bodyPr>
          <a:lstStyle/>
          <a:p>
            <a:pPr marL="0" lvl="1"/>
            <a:r>
              <a:rPr lang="en-US" sz="1200" dirty="0">
                <a:hlinkClick r:id="rId4"/>
              </a:rPr>
              <a:t>http://www.redbooks.ibm.com/Redbooks.nsf/RedpieceAbstracts/sg248274.html?Open</a:t>
            </a:r>
            <a:endParaRPr lang="en-US" sz="1200" dirty="0"/>
          </a:p>
        </p:txBody>
      </p:sp>
    </p:spTree>
    <p:extLst>
      <p:ext uri="{BB962C8B-B14F-4D97-AF65-F5344CB8AC3E}">
        <p14:creationId xmlns:p14="http://schemas.microsoft.com/office/powerpoint/2010/main" val="3939534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414D3-968A-F64B-9883-F6762DB59296}"/>
              </a:ext>
            </a:extLst>
          </p:cNvPr>
          <p:cNvSpPr>
            <a:spLocks noGrp="1"/>
          </p:cNvSpPr>
          <p:nvPr>
            <p:ph type="title"/>
          </p:nvPr>
        </p:nvSpPr>
        <p:spPr/>
        <p:txBody>
          <a:bodyPr/>
          <a:lstStyle/>
          <a:p>
            <a:r>
              <a:rPr lang="en-US" dirty="0"/>
              <a:t>Data flows</a:t>
            </a:r>
          </a:p>
        </p:txBody>
      </p:sp>
      <p:sp>
        <p:nvSpPr>
          <p:cNvPr id="4" name="Slide Number Placeholder 3">
            <a:extLst>
              <a:ext uri="{FF2B5EF4-FFF2-40B4-BE49-F238E27FC236}">
                <a16:creationId xmlns:a16="http://schemas.microsoft.com/office/drawing/2014/main" id="{75C6FC14-1C35-194A-9BE3-EEBEB2522A5D}"/>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6</a:t>
            </a:fld>
            <a:endParaRPr lang="en-US" sz="1000"/>
          </a:p>
        </p:txBody>
      </p:sp>
      <p:pic>
        <p:nvPicPr>
          <p:cNvPr id="6" name="Picture 5">
            <a:extLst>
              <a:ext uri="{FF2B5EF4-FFF2-40B4-BE49-F238E27FC236}">
                <a16:creationId xmlns:a16="http://schemas.microsoft.com/office/drawing/2014/main" id="{1C87D198-0FF6-1C4E-81E7-C8DF3625DB56}"/>
              </a:ext>
            </a:extLst>
          </p:cNvPr>
          <p:cNvPicPr>
            <a:picLocks noChangeAspect="1"/>
          </p:cNvPicPr>
          <p:nvPr/>
        </p:nvPicPr>
        <p:blipFill>
          <a:blip r:embed="rId2"/>
          <a:stretch>
            <a:fillRect/>
          </a:stretch>
        </p:blipFill>
        <p:spPr>
          <a:xfrm>
            <a:off x="2794716" y="477211"/>
            <a:ext cx="5875360" cy="4189078"/>
          </a:xfrm>
          <a:prstGeom prst="rect">
            <a:avLst/>
          </a:prstGeom>
        </p:spPr>
      </p:pic>
    </p:spTree>
    <p:extLst>
      <p:ext uri="{BB962C8B-B14F-4D97-AF65-F5344CB8AC3E}">
        <p14:creationId xmlns:p14="http://schemas.microsoft.com/office/powerpoint/2010/main" val="3375236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414D3-968A-F64B-9883-F6762DB59296}"/>
              </a:ext>
            </a:extLst>
          </p:cNvPr>
          <p:cNvSpPr>
            <a:spLocks noGrp="1"/>
          </p:cNvSpPr>
          <p:nvPr>
            <p:ph type="title"/>
          </p:nvPr>
        </p:nvSpPr>
        <p:spPr/>
        <p:txBody>
          <a:bodyPr/>
          <a:lstStyle/>
          <a:p>
            <a:r>
              <a:rPr lang="en-US" dirty="0"/>
              <a:t>Data flows</a:t>
            </a:r>
          </a:p>
        </p:txBody>
      </p:sp>
      <p:sp>
        <p:nvSpPr>
          <p:cNvPr id="4" name="Slide Number Placeholder 3">
            <a:extLst>
              <a:ext uri="{FF2B5EF4-FFF2-40B4-BE49-F238E27FC236}">
                <a16:creationId xmlns:a16="http://schemas.microsoft.com/office/drawing/2014/main" id="{75C6FC14-1C35-194A-9BE3-EEBEB2522A5D}"/>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7</a:t>
            </a:fld>
            <a:endParaRPr lang="en-US" sz="1000"/>
          </a:p>
        </p:txBody>
      </p:sp>
      <p:pic>
        <p:nvPicPr>
          <p:cNvPr id="8" name="Picture 7">
            <a:extLst>
              <a:ext uri="{FF2B5EF4-FFF2-40B4-BE49-F238E27FC236}">
                <a16:creationId xmlns:a16="http://schemas.microsoft.com/office/drawing/2014/main" id="{407DF7A9-C6E9-8B47-A657-B83ABBD7A4A5}"/>
              </a:ext>
            </a:extLst>
          </p:cNvPr>
          <p:cNvPicPr>
            <a:picLocks noChangeAspect="1"/>
          </p:cNvPicPr>
          <p:nvPr/>
        </p:nvPicPr>
        <p:blipFill rotWithShape="1">
          <a:blip r:embed="rId2"/>
          <a:srcRect t="11127"/>
          <a:stretch/>
        </p:blipFill>
        <p:spPr>
          <a:xfrm>
            <a:off x="2277797" y="763697"/>
            <a:ext cx="6600959" cy="3927544"/>
          </a:xfrm>
          <a:prstGeom prst="rect">
            <a:avLst/>
          </a:prstGeom>
        </p:spPr>
      </p:pic>
    </p:spTree>
    <p:extLst>
      <p:ext uri="{BB962C8B-B14F-4D97-AF65-F5344CB8AC3E}">
        <p14:creationId xmlns:p14="http://schemas.microsoft.com/office/powerpoint/2010/main" val="1830107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p:txBody>
          <a:bodyPr/>
          <a:lstStyle/>
          <a:p>
            <a:r>
              <a:rPr lang="en-US">
                <a:latin typeface="Calibri" charset="0"/>
                <a:ea typeface="ＭＳ Ｐゴシック" charset="0"/>
                <a:cs typeface="ＭＳ Ｐゴシック" charset="0"/>
              </a:rPr>
              <a:t>Continuum of information transformation</a:t>
            </a:r>
          </a:p>
        </p:txBody>
      </p:sp>
      <p:sp>
        <p:nvSpPr>
          <p:cNvPr id="16386" name="TextBox 48"/>
          <p:cNvSpPr txBox="1">
            <a:spLocks noChangeArrowheads="1"/>
          </p:cNvSpPr>
          <p:nvPr/>
        </p:nvSpPr>
        <p:spPr bwMode="auto">
          <a:xfrm>
            <a:off x="4027394" y="2663078"/>
            <a:ext cx="901178" cy="4845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900" dirty="0">
                <a:latin typeface="Helvetica" charset="0"/>
                <a:cs typeface="Helvetica" charset="0"/>
              </a:rPr>
              <a:t>Information Service</a:t>
            </a:r>
            <a:endParaRPr lang="en-GB" sz="900" dirty="0">
              <a:latin typeface="Helvetica" charset="0"/>
              <a:cs typeface="Helvetica" charset="0"/>
            </a:endParaRPr>
          </a:p>
        </p:txBody>
      </p:sp>
      <p:sp>
        <p:nvSpPr>
          <p:cNvPr id="16387" name="TextBox 48"/>
          <p:cNvSpPr txBox="1">
            <a:spLocks noChangeArrowheads="1"/>
          </p:cNvSpPr>
          <p:nvPr/>
        </p:nvSpPr>
        <p:spPr bwMode="auto">
          <a:xfrm>
            <a:off x="4027394" y="1510552"/>
            <a:ext cx="800100" cy="376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GB" sz="900">
                <a:latin typeface="Helvetica" charset="0"/>
                <a:cs typeface="Helvetica" charset="0"/>
              </a:rPr>
              <a:t>Information</a:t>
            </a:r>
          </a:p>
          <a:p>
            <a:pPr eaLnBrk="1" hangingPunct="1"/>
            <a:r>
              <a:rPr lang="en-GB" sz="900">
                <a:latin typeface="Helvetica" charset="0"/>
                <a:cs typeface="Helvetica" charset="0"/>
              </a:rPr>
              <a:t>User</a:t>
            </a:r>
          </a:p>
        </p:txBody>
      </p:sp>
      <p:sp>
        <p:nvSpPr>
          <p:cNvPr id="16388" name="TextBox 48"/>
          <p:cNvSpPr txBox="1">
            <a:spLocks noChangeArrowheads="1"/>
          </p:cNvSpPr>
          <p:nvPr/>
        </p:nvSpPr>
        <p:spPr bwMode="auto">
          <a:xfrm>
            <a:off x="4027394" y="2027284"/>
            <a:ext cx="972741" cy="4845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GB" sz="900">
                <a:latin typeface="Helvetica" charset="0"/>
                <a:cs typeface="Helvetica" charset="0"/>
              </a:rPr>
              <a:t>Information</a:t>
            </a:r>
          </a:p>
          <a:p>
            <a:pPr eaLnBrk="1" hangingPunct="1"/>
            <a:r>
              <a:rPr lang="en-GB" sz="900">
                <a:latin typeface="Helvetica" charset="0"/>
                <a:cs typeface="Helvetica" charset="0"/>
              </a:rPr>
              <a:t>Process</a:t>
            </a:r>
          </a:p>
        </p:txBody>
      </p:sp>
      <p:sp>
        <p:nvSpPr>
          <p:cNvPr id="16389" name="TextBox 48"/>
          <p:cNvSpPr txBox="1">
            <a:spLocks noChangeArrowheads="1"/>
          </p:cNvSpPr>
          <p:nvPr/>
        </p:nvSpPr>
        <p:spPr bwMode="auto">
          <a:xfrm>
            <a:off x="2198848" y="2099198"/>
            <a:ext cx="761747"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GB" sz="900">
                <a:latin typeface="Helvetica" charset="0"/>
                <a:cs typeface="Helvetica" charset="0"/>
              </a:rPr>
              <a:t>Information</a:t>
            </a:r>
          </a:p>
          <a:p>
            <a:pPr algn="r" eaLnBrk="1" hangingPunct="1"/>
            <a:r>
              <a:rPr lang="en-GB" sz="900">
                <a:latin typeface="Helvetica" charset="0"/>
                <a:cs typeface="Helvetica" charset="0"/>
              </a:rPr>
              <a:t>Trigger</a:t>
            </a:r>
          </a:p>
        </p:txBody>
      </p:sp>
      <p:sp>
        <p:nvSpPr>
          <p:cNvPr id="16390" name="TextBox 48"/>
          <p:cNvSpPr txBox="1">
            <a:spLocks noChangeArrowheads="1"/>
          </p:cNvSpPr>
          <p:nvPr/>
        </p:nvSpPr>
        <p:spPr bwMode="auto">
          <a:xfrm>
            <a:off x="4027394" y="3326256"/>
            <a:ext cx="1066800" cy="48458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900">
                <a:latin typeface="Helvetica" charset="0"/>
                <a:cs typeface="Helvetica" charset="0"/>
              </a:rPr>
              <a:t>Information Collection</a:t>
            </a:r>
            <a:endParaRPr lang="en-GB" sz="900">
              <a:latin typeface="Helvetica" charset="0"/>
              <a:cs typeface="Helvetica" charset="0"/>
            </a:endParaRPr>
          </a:p>
        </p:txBody>
      </p:sp>
      <p:sp>
        <p:nvSpPr>
          <p:cNvPr id="16391" name="TextBox 48"/>
          <p:cNvSpPr txBox="1">
            <a:spLocks noChangeArrowheads="1"/>
          </p:cNvSpPr>
          <p:nvPr/>
        </p:nvSpPr>
        <p:spPr bwMode="auto">
          <a:xfrm>
            <a:off x="2606980" y="1480073"/>
            <a:ext cx="78224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GB" sz="900">
                <a:latin typeface="Helvetica" charset="0"/>
                <a:cs typeface="Helvetica" charset="0"/>
              </a:rPr>
              <a:t>Information</a:t>
            </a:r>
          </a:p>
          <a:p>
            <a:pPr algn="r" eaLnBrk="1" hangingPunct="1"/>
            <a:r>
              <a:rPr lang="en-GB" sz="900">
                <a:latin typeface="Helvetica" charset="0"/>
                <a:cs typeface="Helvetica" charset="0"/>
              </a:rPr>
              <a:t>Event</a:t>
            </a:r>
          </a:p>
        </p:txBody>
      </p:sp>
      <p:grpSp>
        <p:nvGrpSpPr>
          <p:cNvPr id="16392" name="Group 4"/>
          <p:cNvGrpSpPr>
            <a:grpSpLocks/>
          </p:cNvGrpSpPr>
          <p:nvPr/>
        </p:nvGrpSpPr>
        <p:grpSpPr bwMode="auto">
          <a:xfrm>
            <a:off x="3046319" y="1424828"/>
            <a:ext cx="838200" cy="2372916"/>
            <a:chOff x="3543300" y="1841500"/>
            <a:chExt cx="1562100" cy="4421188"/>
          </a:xfrm>
        </p:grpSpPr>
        <p:grpSp>
          <p:nvGrpSpPr>
            <p:cNvPr id="16397" name="Group 4"/>
            <p:cNvGrpSpPr>
              <a:grpSpLocks/>
            </p:cNvGrpSpPr>
            <p:nvPr/>
          </p:nvGrpSpPr>
          <p:grpSpPr bwMode="auto">
            <a:xfrm>
              <a:off x="4564063" y="1841500"/>
              <a:ext cx="355600" cy="654050"/>
              <a:chOff x="603250" y="4737100"/>
              <a:chExt cx="355600" cy="654050"/>
            </a:xfrm>
          </p:grpSpPr>
          <p:sp>
            <p:nvSpPr>
              <p:cNvPr id="7" name="Delay 6"/>
              <p:cNvSpPr/>
              <p:nvPr/>
            </p:nvSpPr>
            <p:spPr>
              <a:xfrm rot="16200000">
                <a:off x="545543" y="4978859"/>
                <a:ext cx="470292" cy="355023"/>
              </a:xfrm>
              <a:prstGeom prst="flowChartDelay">
                <a:avLst/>
              </a:prstGeom>
              <a:solidFill>
                <a:schemeClr val="tx2"/>
              </a:solidFill>
              <a:ln>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350">
                  <a:latin typeface="Helvetica"/>
                  <a:cs typeface="Helvetica"/>
                </a:endParaRPr>
              </a:p>
            </p:txBody>
          </p:sp>
          <p:sp>
            <p:nvSpPr>
              <p:cNvPr id="8" name="Oval 7"/>
              <p:cNvSpPr/>
              <p:nvPr/>
            </p:nvSpPr>
            <p:spPr>
              <a:xfrm>
                <a:off x="628650" y="4737100"/>
                <a:ext cx="304800" cy="279400"/>
              </a:xfrm>
              <a:prstGeom prst="ellipse">
                <a:avLst/>
              </a:prstGeom>
              <a:solidFill>
                <a:schemeClr val="bg2"/>
              </a:solidFill>
              <a:ln>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350">
                  <a:latin typeface="Helvetica"/>
                  <a:cs typeface="Helvetica"/>
                </a:endParaRPr>
              </a:p>
            </p:txBody>
          </p:sp>
        </p:grpSp>
        <p:sp>
          <p:nvSpPr>
            <p:cNvPr id="11" name="Oval 10"/>
            <p:cNvSpPr/>
            <p:nvPr/>
          </p:nvSpPr>
          <p:spPr bwMode="auto">
            <a:xfrm>
              <a:off x="4426419" y="3128148"/>
              <a:ext cx="632385" cy="610049"/>
            </a:xfrm>
            <a:prstGeom prst="ellipse">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350">
                <a:latin typeface="Helvetica"/>
                <a:cs typeface="Helvetica"/>
              </a:endParaRPr>
            </a:p>
          </p:txBody>
        </p:sp>
        <p:cxnSp>
          <p:nvCxnSpPr>
            <p:cNvPr id="12" name="Straight Connector 11"/>
            <p:cNvCxnSpPr/>
            <p:nvPr/>
          </p:nvCxnSpPr>
          <p:spPr bwMode="auto">
            <a:xfrm rot="16200000" flipH="1">
              <a:off x="4525212" y="3209064"/>
              <a:ext cx="432580" cy="448216"/>
            </a:xfrm>
            <a:prstGeom prst="line">
              <a:avLst/>
            </a:prstGeom>
            <a:ln w="76200" cap="flat" cmpd="sng" algn="ctr">
              <a:solidFill>
                <a:schemeClr val="tx2"/>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bwMode="auto">
            <a:xfrm rot="16200000" flipH="1" flipV="1">
              <a:off x="4525212" y="3209064"/>
              <a:ext cx="432580" cy="448216"/>
            </a:xfrm>
            <a:prstGeom prst="line">
              <a:avLst/>
            </a:prstGeom>
            <a:ln w="76200" cap="flat" cmpd="sng" algn="ctr">
              <a:solidFill>
                <a:schemeClr val="tx2"/>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bwMode="auto">
            <a:xfrm rot="16200000" flipH="1">
              <a:off x="4437588" y="3434281"/>
              <a:ext cx="610048" cy="2220"/>
            </a:xfrm>
            <a:prstGeom prst="line">
              <a:avLst/>
            </a:prstGeom>
            <a:ln w="76200" cap="flat" cmpd="sng" algn="ctr">
              <a:solidFill>
                <a:schemeClr val="tx2"/>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bwMode="auto">
            <a:xfrm rot="10800000" flipH="1">
              <a:off x="4426419" y="3434281"/>
              <a:ext cx="632385" cy="0"/>
            </a:xfrm>
            <a:prstGeom prst="line">
              <a:avLst/>
            </a:prstGeom>
            <a:ln w="76200" cap="flat" cmpd="sng" algn="ctr">
              <a:solidFill>
                <a:schemeClr val="tx2"/>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16" name="Oval 15"/>
            <p:cNvSpPr/>
            <p:nvPr/>
          </p:nvSpPr>
          <p:spPr bwMode="auto">
            <a:xfrm>
              <a:off x="4532926" y="3230192"/>
              <a:ext cx="419371" cy="419270"/>
            </a:xfrm>
            <a:prstGeom prst="ellipse">
              <a:avLst/>
            </a:prstGeom>
            <a:solidFill>
              <a:schemeClr val="tx2"/>
            </a:solidFill>
            <a:ln>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350">
                <a:latin typeface="Helvetica"/>
                <a:cs typeface="Helvetica"/>
              </a:endParaRPr>
            </a:p>
          </p:txBody>
        </p:sp>
        <p:sp>
          <p:nvSpPr>
            <p:cNvPr id="17" name="Oval 16"/>
            <p:cNvSpPr/>
            <p:nvPr/>
          </p:nvSpPr>
          <p:spPr bwMode="auto">
            <a:xfrm>
              <a:off x="4617244" y="3312272"/>
              <a:ext cx="250736" cy="255110"/>
            </a:xfrm>
            <a:prstGeom prst="ellipse">
              <a:avLst/>
            </a:prstGeom>
            <a:solidFill>
              <a:srgbClr val="1F497D"/>
            </a:solidFill>
            <a:ln>
              <a:solidFill>
                <a:schemeClr val="bg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350">
                <a:latin typeface="Helvetica"/>
                <a:cs typeface="Helvetica"/>
              </a:endParaRPr>
            </a:p>
          </p:txBody>
        </p:sp>
        <p:grpSp>
          <p:nvGrpSpPr>
            <p:cNvPr id="16405" name="Group 32"/>
            <p:cNvGrpSpPr>
              <a:grpSpLocks/>
            </p:cNvGrpSpPr>
            <p:nvPr/>
          </p:nvGrpSpPr>
          <p:grpSpPr bwMode="auto">
            <a:xfrm>
              <a:off x="4621213" y="2578100"/>
              <a:ext cx="242887" cy="509588"/>
              <a:chOff x="4430713" y="2578100"/>
              <a:chExt cx="242887" cy="509588"/>
            </a:xfrm>
          </p:grpSpPr>
          <p:cxnSp>
            <p:nvCxnSpPr>
              <p:cNvPr id="19" name="Straight Arrow Connector 18"/>
              <p:cNvCxnSpPr/>
              <p:nvPr/>
            </p:nvCxnSpPr>
            <p:spPr>
              <a:xfrm rot="5400000">
                <a:off x="4178289" y="2830888"/>
                <a:ext cx="508005" cy="2220"/>
              </a:xfrm>
              <a:prstGeom prst="straightConnector1">
                <a:avLst/>
              </a:prstGeom>
              <a:ln>
                <a:solidFill>
                  <a:schemeClr val="tx2"/>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rot="5400000" flipH="1" flipV="1">
                <a:off x="4416819" y="2831997"/>
                <a:ext cx="510222" cy="2220"/>
              </a:xfrm>
              <a:prstGeom prst="straightConnector1">
                <a:avLst/>
              </a:prstGeom>
              <a:ln>
                <a:solidFill>
                  <a:srgbClr val="1F497D"/>
                </a:solidFill>
                <a:tailEnd type="arrow"/>
              </a:ln>
            </p:spPr>
            <p:style>
              <a:lnRef idx="2">
                <a:schemeClr val="accent1"/>
              </a:lnRef>
              <a:fillRef idx="0">
                <a:schemeClr val="accent1"/>
              </a:fillRef>
              <a:effectRef idx="1">
                <a:schemeClr val="accent1"/>
              </a:effectRef>
              <a:fontRef idx="minor">
                <a:schemeClr val="tx1"/>
              </a:fontRef>
            </p:style>
          </p:cxnSp>
        </p:grpSp>
        <p:cxnSp>
          <p:nvCxnSpPr>
            <p:cNvPr id="21" name="Curved Connector 20"/>
            <p:cNvCxnSpPr>
              <a:stCxn id="11" idx="4"/>
            </p:cNvCxnSpPr>
            <p:nvPr/>
          </p:nvCxnSpPr>
          <p:spPr>
            <a:xfrm rot="5400000">
              <a:off x="4458662" y="4021037"/>
              <a:ext cx="567900" cy="2220"/>
            </a:xfrm>
            <a:prstGeom prst="curvedConnector3">
              <a:avLst>
                <a:gd name="adj1" fmla="val 50000"/>
              </a:avLst>
            </a:prstGeom>
            <a:ln>
              <a:solidFill>
                <a:srgbClr val="1F497D"/>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22" name="Right Arrow 21"/>
            <p:cNvSpPr/>
            <p:nvPr/>
          </p:nvSpPr>
          <p:spPr>
            <a:xfrm>
              <a:off x="3543300" y="3201354"/>
              <a:ext cx="672325" cy="545716"/>
            </a:xfrm>
            <a:prstGeom prst="rightArrow">
              <a:avLst/>
            </a:prstGeom>
            <a:solidFill>
              <a:srgbClr val="1F497D"/>
            </a:solidFill>
            <a:ln>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350">
                <a:latin typeface="Helvetica"/>
                <a:cs typeface="Helvetica"/>
              </a:endParaRPr>
            </a:p>
          </p:txBody>
        </p:sp>
        <p:grpSp>
          <p:nvGrpSpPr>
            <p:cNvPr id="16408" name="Group 42"/>
            <p:cNvGrpSpPr>
              <a:grpSpLocks/>
            </p:cNvGrpSpPr>
            <p:nvPr/>
          </p:nvGrpSpPr>
          <p:grpSpPr bwMode="auto">
            <a:xfrm>
              <a:off x="4378325" y="4305300"/>
              <a:ext cx="727075" cy="749300"/>
              <a:chOff x="6451600" y="0"/>
              <a:chExt cx="990600" cy="977900"/>
            </a:xfrm>
          </p:grpSpPr>
          <p:sp>
            <p:nvSpPr>
              <p:cNvPr id="25" name="Off-page Connector 24"/>
              <p:cNvSpPr/>
              <p:nvPr/>
            </p:nvSpPr>
            <p:spPr>
              <a:xfrm>
                <a:off x="6450617" y="1040"/>
                <a:ext cx="991583" cy="975662"/>
              </a:xfrm>
              <a:prstGeom prst="flowChartOffpageConnector">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350">
                  <a:latin typeface="Helvetica"/>
                  <a:cs typeface="Helvetica"/>
                </a:endParaRPr>
              </a:p>
            </p:txBody>
          </p:sp>
          <p:sp>
            <p:nvSpPr>
              <p:cNvPr id="26" name="Rounded Rectangle 25"/>
              <p:cNvSpPr/>
              <p:nvPr/>
            </p:nvSpPr>
            <p:spPr>
              <a:xfrm>
                <a:off x="6565496" y="64733"/>
                <a:ext cx="773918" cy="683254"/>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350">
                  <a:latin typeface="Helvetica"/>
                  <a:cs typeface="Helvetica"/>
                </a:endParaRPr>
              </a:p>
            </p:txBody>
          </p:sp>
        </p:grpSp>
        <p:sp>
          <p:nvSpPr>
            <p:cNvPr id="27" name="Folded Corner 26"/>
            <p:cNvSpPr/>
            <p:nvPr/>
          </p:nvSpPr>
          <p:spPr bwMode="auto">
            <a:xfrm>
              <a:off x="4444170" y="5539503"/>
              <a:ext cx="596883" cy="723185"/>
            </a:xfrm>
            <a:prstGeom prst="foldedCorner">
              <a:avLst/>
            </a:prstGeom>
            <a:solidFill>
              <a:schemeClr val="bg1"/>
            </a:solidFill>
            <a:ln w="19050" cap="flat" cmpd="sng" algn="ctr">
              <a:solidFill>
                <a:schemeClr val="tx2"/>
              </a:solidFill>
              <a:prstDash val="sysDash"/>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GB" sz="1350">
                  <a:solidFill>
                    <a:srgbClr val="FFFFFF"/>
                  </a:solidFill>
                  <a:latin typeface="Helvetica"/>
                  <a:ea typeface="ＭＳ Ｐゴシック" charset="0"/>
                  <a:cs typeface="Helvetica"/>
                </a:rPr>
                <a:t>√</a:t>
              </a:r>
            </a:p>
          </p:txBody>
        </p:sp>
        <p:cxnSp>
          <p:nvCxnSpPr>
            <p:cNvPr id="28" name="Straight Connector 27"/>
            <p:cNvCxnSpPr>
              <a:endCxn id="27" idx="0"/>
            </p:cNvCxnSpPr>
            <p:nvPr/>
          </p:nvCxnSpPr>
          <p:spPr>
            <a:xfrm rot="5400000">
              <a:off x="4498590" y="5296593"/>
              <a:ext cx="485821" cy="0"/>
            </a:xfrm>
            <a:prstGeom prst="line">
              <a:avLst/>
            </a:prstGeom>
            <a:ln w="25400" cap="flat" cmpd="sng" algn="ctr">
              <a:solidFill>
                <a:srgbClr val="1F497D"/>
              </a:solidFill>
              <a:prstDash val="sysDash"/>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31" name="5-Point Star 30"/>
            <p:cNvSpPr/>
            <p:nvPr/>
          </p:nvSpPr>
          <p:spPr>
            <a:xfrm>
              <a:off x="3600991" y="2724406"/>
              <a:ext cx="430465" cy="432580"/>
            </a:xfrm>
            <a:prstGeom prst="star5">
              <a:avLst/>
            </a:prstGeom>
            <a:solidFill>
              <a:srgbClr val="9DD7E2"/>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350">
                <a:latin typeface="Helvetica"/>
                <a:cs typeface="Helvetica"/>
              </a:endParaRPr>
            </a:p>
          </p:txBody>
        </p:sp>
      </p:grpSp>
      <p:sp>
        <p:nvSpPr>
          <p:cNvPr id="24" name="Up-Down Arrow 23"/>
          <p:cNvSpPr/>
          <p:nvPr/>
        </p:nvSpPr>
        <p:spPr>
          <a:xfrm>
            <a:off x="5125027" y="1204546"/>
            <a:ext cx="366960" cy="2795953"/>
          </a:xfrm>
          <a:prstGeom prst="upDownArrow">
            <a:avLst/>
          </a:prstGeom>
          <a:solidFill>
            <a:schemeClr val="bg1">
              <a:lumMod val="65000"/>
            </a:schemeClr>
          </a:solidFill>
        </p:spPr>
        <p:style>
          <a:lnRef idx="1">
            <a:schemeClr val="accent1"/>
          </a:lnRef>
          <a:fillRef idx="3">
            <a:schemeClr val="accent1"/>
          </a:fillRef>
          <a:effectRef idx="2">
            <a:schemeClr val="accent1"/>
          </a:effectRef>
          <a:fontRef idx="minor">
            <a:schemeClr val="lt1"/>
          </a:fontRef>
        </p:style>
        <p:txBody>
          <a:bodyPr wrap="none" anchor="ctr">
            <a:noAutofit/>
          </a:bodyPr>
          <a:lstStyle/>
          <a:p>
            <a:pPr algn="ctr">
              <a:defRPr/>
            </a:pPr>
            <a:endParaRPr lang="en-US" sz="1200" dirty="0">
              <a:solidFill>
                <a:schemeClr val="tx1"/>
              </a:solidFill>
            </a:endParaRPr>
          </a:p>
        </p:txBody>
      </p:sp>
      <p:sp>
        <p:nvSpPr>
          <p:cNvPr id="16394" name="TextBox 28"/>
          <p:cNvSpPr txBox="1">
            <a:spLocks noChangeArrowheads="1"/>
          </p:cNvSpPr>
          <p:nvPr/>
        </p:nvSpPr>
        <p:spPr bwMode="auto">
          <a:xfrm>
            <a:off x="5560919" y="1281953"/>
            <a:ext cx="1038225" cy="5770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050">
                <a:latin typeface="Helvetica" charset="0"/>
                <a:cs typeface="Helvetica" charset="0"/>
              </a:rPr>
              <a:t>Specific to the individual and task at hand</a:t>
            </a:r>
          </a:p>
        </p:txBody>
      </p:sp>
      <p:sp>
        <p:nvSpPr>
          <p:cNvPr id="16395" name="TextBox 84"/>
          <p:cNvSpPr txBox="1">
            <a:spLocks noChangeArrowheads="1"/>
          </p:cNvSpPr>
          <p:nvPr/>
        </p:nvSpPr>
        <p:spPr bwMode="auto">
          <a:xfrm>
            <a:off x="5560919" y="3272678"/>
            <a:ext cx="1104900" cy="900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050">
                <a:latin typeface="Helvetica" charset="0"/>
                <a:cs typeface="Helvetica" charset="0"/>
              </a:rPr>
              <a:t>Optimized for efficient storage and retrieval for many uses</a:t>
            </a:r>
          </a:p>
        </p:txBody>
      </p:sp>
      <p:sp>
        <p:nvSpPr>
          <p:cNvPr id="16396" name="TextBox 85"/>
          <p:cNvSpPr txBox="1">
            <a:spLocks noChangeArrowheads="1"/>
          </p:cNvSpPr>
          <p:nvPr/>
        </p:nvSpPr>
        <p:spPr bwMode="auto">
          <a:xfrm>
            <a:off x="5560919" y="2358278"/>
            <a:ext cx="1104900" cy="4154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050">
                <a:latin typeface="Helvetica" charset="0"/>
                <a:cs typeface="Helvetica" charset="0"/>
              </a:rPr>
              <a:t>Interchange of views</a:t>
            </a:r>
          </a:p>
        </p:txBody>
      </p:sp>
    </p:spTree>
    <p:extLst>
      <p:ext uri="{BB962C8B-B14F-4D97-AF65-F5344CB8AC3E}">
        <p14:creationId xmlns:p14="http://schemas.microsoft.com/office/powerpoint/2010/main" val="2110639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p:cNvSpPr/>
          <p:nvPr/>
        </p:nvSpPr>
        <p:spPr>
          <a:xfrm>
            <a:off x="5714246" y="2743261"/>
            <a:ext cx="1610916" cy="1610916"/>
          </a:xfrm>
          <a:prstGeom prst="ellipse">
            <a:avLst/>
          </a:prstGeom>
          <a:solidFill>
            <a:schemeClr val="accent5"/>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r>
              <a:rPr lang="en-US" sz="1350" dirty="0">
                <a:solidFill>
                  <a:srgbClr val="1F497D"/>
                </a:solidFill>
                <a:latin typeface="Calibri"/>
                <a:cs typeface="Calibri"/>
              </a:rPr>
              <a:t>Policy</a:t>
            </a:r>
          </a:p>
        </p:txBody>
      </p:sp>
      <p:sp>
        <p:nvSpPr>
          <p:cNvPr id="73730" name="Title 1"/>
          <p:cNvSpPr>
            <a:spLocks noGrp="1"/>
          </p:cNvSpPr>
          <p:nvPr>
            <p:ph type="title"/>
          </p:nvPr>
        </p:nvSpPr>
        <p:spPr/>
        <p:txBody>
          <a:bodyPr/>
          <a:lstStyle/>
          <a:p>
            <a:r>
              <a:rPr lang="en-US" dirty="0">
                <a:latin typeface="Arial" charset="0"/>
                <a:ea typeface="MS PGothic" charset="0"/>
              </a:rPr>
              <a:t>The data driven organization …</a:t>
            </a:r>
          </a:p>
        </p:txBody>
      </p:sp>
      <p:sp>
        <p:nvSpPr>
          <p:cNvPr id="24" name="Content Placeholder 23">
            <a:extLst>
              <a:ext uri="{FF2B5EF4-FFF2-40B4-BE49-F238E27FC236}">
                <a16:creationId xmlns:a16="http://schemas.microsoft.com/office/drawing/2014/main" id="{0C24245F-E453-884F-B96C-E2B340CC708F}"/>
              </a:ext>
            </a:extLst>
          </p:cNvPr>
          <p:cNvSpPr>
            <a:spLocks noGrp="1"/>
          </p:cNvSpPr>
          <p:nvPr>
            <p:ph idx="1"/>
          </p:nvPr>
        </p:nvSpPr>
        <p:spPr/>
        <p:txBody>
          <a:bodyPr/>
          <a:lstStyle/>
          <a:p>
            <a:r>
              <a:rPr lang="en-US" dirty="0"/>
              <a:t>Collaborating across all 3 lifecycles</a:t>
            </a:r>
          </a:p>
        </p:txBody>
      </p:sp>
      <p:sp>
        <p:nvSpPr>
          <p:cNvPr id="4" name="Oval 3"/>
          <p:cNvSpPr/>
          <p:nvPr/>
        </p:nvSpPr>
        <p:spPr>
          <a:xfrm>
            <a:off x="5189182" y="1394283"/>
            <a:ext cx="1610915" cy="1610915"/>
          </a:xfrm>
          <a:prstGeom prst="ellipse">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r>
              <a:rPr lang="en-US" sz="1350" dirty="0">
                <a:solidFill>
                  <a:srgbClr val="1F497D"/>
                </a:solidFill>
                <a:latin typeface="Calibri"/>
                <a:cs typeface="Calibri"/>
              </a:rPr>
              <a:t>Policy</a:t>
            </a:r>
          </a:p>
        </p:txBody>
      </p:sp>
      <p:sp>
        <p:nvSpPr>
          <p:cNvPr id="6" name="Oval 5"/>
          <p:cNvSpPr/>
          <p:nvPr/>
        </p:nvSpPr>
        <p:spPr>
          <a:xfrm>
            <a:off x="5324912" y="1545492"/>
            <a:ext cx="1308497" cy="1308497"/>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68576" tIns="34289" rIns="68576" bIns="34289" anchor="ctr"/>
          <a:lstStyle/>
          <a:p>
            <a:pPr algn="ctr" defTabSz="342883">
              <a:defRPr/>
            </a:pPr>
            <a:r>
              <a:rPr lang="en-US" sz="1350" dirty="0">
                <a:solidFill>
                  <a:srgbClr val="1F497D"/>
                </a:solidFill>
                <a:latin typeface="Calibri"/>
                <a:cs typeface="Calibri"/>
              </a:rPr>
              <a:t>Policy</a:t>
            </a:r>
          </a:p>
        </p:txBody>
      </p:sp>
      <p:grpSp>
        <p:nvGrpSpPr>
          <p:cNvPr id="73733" name="Group 17"/>
          <p:cNvGrpSpPr>
            <a:grpSpLocks/>
          </p:cNvGrpSpPr>
          <p:nvPr/>
        </p:nvGrpSpPr>
        <p:grpSpPr bwMode="auto">
          <a:xfrm>
            <a:off x="4256921" y="2531329"/>
            <a:ext cx="1610916" cy="1610916"/>
            <a:chOff x="1422292" y="3649021"/>
            <a:chExt cx="2147840" cy="2147840"/>
          </a:xfrm>
        </p:grpSpPr>
        <p:sp>
          <p:nvSpPr>
            <p:cNvPr id="7" name="Oval 6"/>
            <p:cNvSpPr/>
            <p:nvPr/>
          </p:nvSpPr>
          <p:spPr>
            <a:xfrm>
              <a:off x="1422292" y="3649021"/>
              <a:ext cx="2147840" cy="2147840"/>
            </a:xfrm>
            <a:prstGeom prst="ellipse">
              <a:avLst/>
            </a:prstGeom>
            <a:solidFill>
              <a:srgbClr val="92D050"/>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defTabSz="342883">
                <a:defRPr/>
              </a:pPr>
              <a:r>
                <a:rPr lang="en-US" sz="1350" dirty="0">
                  <a:solidFill>
                    <a:srgbClr val="1F497D"/>
                  </a:solidFill>
                  <a:latin typeface="Calibri"/>
                  <a:cs typeface="Calibri"/>
                </a:rPr>
                <a:t>Policy</a:t>
              </a:r>
            </a:p>
          </p:txBody>
        </p:sp>
        <p:sp>
          <p:nvSpPr>
            <p:cNvPr id="8" name="Oval 7"/>
            <p:cNvSpPr/>
            <p:nvPr/>
          </p:nvSpPr>
          <p:spPr>
            <a:xfrm>
              <a:off x="1623900" y="3850629"/>
              <a:ext cx="1744623" cy="1744623"/>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defTabSz="342883">
                <a:defRPr/>
              </a:pPr>
              <a:r>
                <a:rPr lang="en-US" sz="1350" dirty="0">
                  <a:solidFill>
                    <a:srgbClr val="1F497D"/>
                  </a:solidFill>
                  <a:latin typeface="Calibri"/>
                  <a:cs typeface="Calibri"/>
                </a:rPr>
                <a:t>Operations</a:t>
              </a:r>
            </a:p>
          </p:txBody>
        </p:sp>
      </p:grpSp>
      <p:sp>
        <p:nvSpPr>
          <p:cNvPr id="10" name="Oval 9"/>
          <p:cNvSpPr/>
          <p:nvPr/>
        </p:nvSpPr>
        <p:spPr>
          <a:xfrm>
            <a:off x="5865456" y="2894470"/>
            <a:ext cx="1308497" cy="1308497"/>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68576" tIns="34289" rIns="68576" bIns="34289" anchor="ctr"/>
          <a:lstStyle/>
          <a:p>
            <a:pPr algn="ctr" defTabSz="342883">
              <a:defRPr/>
            </a:pPr>
            <a:r>
              <a:rPr lang="en-US" sz="1350" dirty="0">
                <a:solidFill>
                  <a:srgbClr val="1F497D"/>
                </a:solidFill>
                <a:latin typeface="Calibri"/>
                <a:cs typeface="Calibri"/>
              </a:rPr>
              <a:t>Development</a:t>
            </a:r>
          </a:p>
        </p:txBody>
      </p:sp>
      <p:grpSp>
        <p:nvGrpSpPr>
          <p:cNvPr id="73735" name="Group 13"/>
          <p:cNvGrpSpPr>
            <a:grpSpLocks/>
          </p:cNvGrpSpPr>
          <p:nvPr/>
        </p:nvGrpSpPr>
        <p:grpSpPr bwMode="auto">
          <a:xfrm>
            <a:off x="5711865" y="2748023"/>
            <a:ext cx="1610916" cy="1610916"/>
            <a:chOff x="5729274" y="3864140"/>
            <a:chExt cx="2147840" cy="2147840"/>
          </a:xfrm>
        </p:grpSpPr>
        <p:sp>
          <p:nvSpPr>
            <p:cNvPr id="11" name="Oval 10"/>
            <p:cNvSpPr/>
            <p:nvPr/>
          </p:nvSpPr>
          <p:spPr>
            <a:xfrm>
              <a:off x="5729274" y="3864140"/>
              <a:ext cx="2147840" cy="2147840"/>
            </a:xfrm>
            <a:prstGeom prst="ellipse">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defTabSz="342883">
                <a:defRPr/>
              </a:pPr>
              <a:endParaRPr lang="en-US" sz="1350" dirty="0">
                <a:solidFill>
                  <a:srgbClr val="1F497D"/>
                </a:solidFill>
                <a:latin typeface="Calibri"/>
                <a:cs typeface="Calibri"/>
              </a:endParaRPr>
            </a:p>
          </p:txBody>
        </p:sp>
        <p:sp>
          <p:nvSpPr>
            <p:cNvPr id="12" name="Oval 11"/>
            <p:cNvSpPr/>
            <p:nvPr/>
          </p:nvSpPr>
          <p:spPr>
            <a:xfrm>
              <a:off x="5930882" y="4065748"/>
              <a:ext cx="1744623" cy="1744623"/>
            </a:xfrm>
            <a:prstGeom prst="ellipse">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defTabSz="342883">
                <a:defRPr/>
              </a:pPr>
              <a:endParaRPr lang="en-US" sz="1350" dirty="0">
                <a:solidFill>
                  <a:srgbClr val="1F497D"/>
                </a:solidFill>
                <a:latin typeface="Calibri"/>
                <a:cs typeface="Calibri"/>
              </a:endParaRPr>
            </a:p>
          </p:txBody>
        </p:sp>
      </p:grpSp>
      <p:grpSp>
        <p:nvGrpSpPr>
          <p:cNvPr id="73736" name="Group 14"/>
          <p:cNvGrpSpPr>
            <a:grpSpLocks/>
          </p:cNvGrpSpPr>
          <p:nvPr/>
        </p:nvGrpSpPr>
        <p:grpSpPr bwMode="auto">
          <a:xfrm>
            <a:off x="5179657" y="1395473"/>
            <a:ext cx="1610915" cy="1610916"/>
            <a:chOff x="5729274" y="3864140"/>
            <a:chExt cx="2147840" cy="2147840"/>
          </a:xfrm>
        </p:grpSpPr>
        <p:sp>
          <p:nvSpPr>
            <p:cNvPr id="16" name="Oval 15"/>
            <p:cNvSpPr/>
            <p:nvPr/>
          </p:nvSpPr>
          <p:spPr>
            <a:xfrm>
              <a:off x="5729274" y="3864140"/>
              <a:ext cx="2147840" cy="2147840"/>
            </a:xfrm>
            <a:prstGeom prst="ellipse">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defTabSz="342883">
                <a:defRPr/>
              </a:pPr>
              <a:endParaRPr lang="en-US" sz="1350" dirty="0">
                <a:solidFill>
                  <a:srgbClr val="1F497D"/>
                </a:solidFill>
                <a:latin typeface="Calibri"/>
                <a:cs typeface="Calibri"/>
              </a:endParaRPr>
            </a:p>
          </p:txBody>
        </p:sp>
        <p:sp>
          <p:nvSpPr>
            <p:cNvPr id="17" name="Oval 16"/>
            <p:cNvSpPr/>
            <p:nvPr/>
          </p:nvSpPr>
          <p:spPr>
            <a:xfrm>
              <a:off x="5930882" y="4065748"/>
              <a:ext cx="1744625" cy="1744623"/>
            </a:xfrm>
            <a:prstGeom prst="ellipse">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defTabSz="342883">
                <a:defRPr/>
              </a:pPr>
              <a:endParaRPr lang="en-US" sz="1350" dirty="0">
                <a:solidFill>
                  <a:srgbClr val="1F497D"/>
                </a:solidFill>
                <a:latin typeface="Calibri"/>
                <a:cs typeface="Calibri"/>
              </a:endParaRPr>
            </a:p>
          </p:txBody>
        </p:sp>
      </p:grpSp>
      <p:sp>
        <p:nvSpPr>
          <p:cNvPr id="20" name="Chevron 19"/>
          <p:cNvSpPr/>
          <p:nvPr/>
        </p:nvSpPr>
        <p:spPr>
          <a:xfrm rot="19112267">
            <a:off x="5289193" y="1600260"/>
            <a:ext cx="366713" cy="186929"/>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28" name="Chevron 27"/>
          <p:cNvSpPr/>
          <p:nvPr/>
        </p:nvSpPr>
        <p:spPr>
          <a:xfrm rot="10019057">
            <a:off x="4634350" y="2551571"/>
            <a:ext cx="422672" cy="177403"/>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29" name="Chevron 28"/>
          <p:cNvSpPr/>
          <p:nvPr/>
        </p:nvSpPr>
        <p:spPr>
          <a:xfrm rot="8020254">
            <a:off x="6807835" y="3974962"/>
            <a:ext cx="433388" cy="158354"/>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0" name="Chevron 29"/>
          <p:cNvSpPr/>
          <p:nvPr/>
        </p:nvSpPr>
        <p:spPr>
          <a:xfrm rot="14925411">
            <a:off x="5632094" y="3670758"/>
            <a:ext cx="391715" cy="172640"/>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1" name="Chevron 30"/>
          <p:cNvSpPr/>
          <p:nvPr/>
        </p:nvSpPr>
        <p:spPr>
          <a:xfrm rot="2630240">
            <a:off x="6858437" y="2946858"/>
            <a:ext cx="341709" cy="176213"/>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2" name="Chevron 31"/>
          <p:cNvSpPr/>
          <p:nvPr/>
        </p:nvSpPr>
        <p:spPr>
          <a:xfrm rot="7732965">
            <a:off x="6391712" y="2495611"/>
            <a:ext cx="408385" cy="208359"/>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3" name="Chevron 32"/>
          <p:cNvSpPr/>
          <p:nvPr/>
        </p:nvSpPr>
        <p:spPr>
          <a:xfrm rot="13782074">
            <a:off x="5161797" y="2494420"/>
            <a:ext cx="428625" cy="178594"/>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5" name="Chevron 4"/>
          <p:cNvSpPr/>
          <p:nvPr/>
        </p:nvSpPr>
        <p:spPr>
          <a:xfrm rot="2574294">
            <a:off x="6317893" y="1600260"/>
            <a:ext cx="366713" cy="186929"/>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4" name="Chevron 33"/>
          <p:cNvSpPr/>
          <p:nvPr/>
        </p:nvSpPr>
        <p:spPr>
          <a:xfrm rot="19973145">
            <a:off x="5140365" y="3898167"/>
            <a:ext cx="519113" cy="175022"/>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5" name="Oval 34"/>
          <p:cNvSpPr/>
          <p:nvPr/>
        </p:nvSpPr>
        <p:spPr>
          <a:xfrm>
            <a:off x="5659477" y="2828985"/>
            <a:ext cx="376238" cy="376238"/>
          </a:xfrm>
          <a:prstGeom prst="ellipse">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68576" tIns="34289" rIns="68576" bIns="34289" anchor="ctr"/>
          <a:lstStyle/>
          <a:p>
            <a:pPr algn="ctr" defTabSz="342883">
              <a:defRPr/>
            </a:pPr>
            <a:r>
              <a:rPr lang="en-US" sz="675" dirty="0">
                <a:solidFill>
                  <a:schemeClr val="bg1"/>
                </a:solidFill>
                <a:latin typeface="Calibri"/>
                <a:cs typeface="Calibri"/>
              </a:rPr>
              <a:t>Metadata</a:t>
            </a:r>
          </a:p>
        </p:txBody>
      </p:sp>
      <p:sp>
        <p:nvSpPr>
          <p:cNvPr id="73747" name="TextBox 49"/>
          <p:cNvSpPr txBox="1">
            <a:spLocks noChangeArrowheads="1"/>
          </p:cNvSpPr>
          <p:nvPr/>
        </p:nvSpPr>
        <p:spPr bwMode="auto">
          <a:xfrm rot="19878537" flipH="1">
            <a:off x="5177633" y="3885242"/>
            <a:ext cx="476725"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Remediate</a:t>
            </a:r>
          </a:p>
        </p:txBody>
      </p:sp>
      <p:sp>
        <p:nvSpPr>
          <p:cNvPr id="73748" name="TextBox 50"/>
          <p:cNvSpPr txBox="1">
            <a:spLocks noChangeArrowheads="1"/>
          </p:cNvSpPr>
          <p:nvPr/>
        </p:nvSpPr>
        <p:spPr bwMode="auto">
          <a:xfrm rot="4186485" flipH="1">
            <a:off x="5649494" y="3650690"/>
            <a:ext cx="358103"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Deploy</a:t>
            </a:r>
          </a:p>
        </p:txBody>
      </p:sp>
      <p:sp>
        <p:nvSpPr>
          <p:cNvPr id="73749" name="TextBox 51"/>
          <p:cNvSpPr txBox="1">
            <a:spLocks noChangeArrowheads="1"/>
          </p:cNvSpPr>
          <p:nvPr/>
        </p:nvSpPr>
        <p:spPr bwMode="auto">
          <a:xfrm rot="18847926" flipH="1">
            <a:off x="6808382" y="3978706"/>
            <a:ext cx="396575"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Develop</a:t>
            </a:r>
          </a:p>
        </p:txBody>
      </p:sp>
      <p:sp>
        <p:nvSpPr>
          <p:cNvPr id="73750" name="TextBox 52"/>
          <p:cNvSpPr txBox="1">
            <a:spLocks noChangeArrowheads="1"/>
          </p:cNvSpPr>
          <p:nvPr/>
        </p:nvSpPr>
        <p:spPr bwMode="auto">
          <a:xfrm rot="20849530" flipH="1">
            <a:off x="4638585" y="2558886"/>
            <a:ext cx="372530"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Classify</a:t>
            </a:r>
          </a:p>
        </p:txBody>
      </p:sp>
      <p:sp>
        <p:nvSpPr>
          <p:cNvPr id="73751" name="TextBox 53"/>
          <p:cNvSpPr txBox="1">
            <a:spLocks noChangeArrowheads="1"/>
          </p:cNvSpPr>
          <p:nvPr/>
        </p:nvSpPr>
        <p:spPr bwMode="auto">
          <a:xfrm rot="18610994" flipH="1">
            <a:off x="6383812" y="2541026"/>
            <a:ext cx="378942"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Roll out</a:t>
            </a:r>
          </a:p>
        </p:txBody>
      </p:sp>
      <p:sp>
        <p:nvSpPr>
          <p:cNvPr id="73752" name="TextBox 54"/>
          <p:cNvSpPr txBox="1">
            <a:spLocks noChangeArrowheads="1"/>
          </p:cNvSpPr>
          <p:nvPr/>
        </p:nvSpPr>
        <p:spPr bwMode="auto">
          <a:xfrm rot="3045222" flipH="1">
            <a:off x="5167908" y="2482091"/>
            <a:ext cx="394972"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Monitor</a:t>
            </a:r>
          </a:p>
        </p:txBody>
      </p:sp>
      <p:sp>
        <p:nvSpPr>
          <p:cNvPr id="73753" name="TextBox 55"/>
          <p:cNvSpPr txBox="1">
            <a:spLocks noChangeArrowheads="1"/>
          </p:cNvSpPr>
          <p:nvPr/>
        </p:nvSpPr>
        <p:spPr bwMode="auto">
          <a:xfrm rot="18886076" flipH="1">
            <a:off x="5322717" y="1588527"/>
            <a:ext cx="306807"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Audit</a:t>
            </a:r>
          </a:p>
        </p:txBody>
      </p:sp>
      <p:sp>
        <p:nvSpPr>
          <p:cNvPr id="73754" name="TextBox 56"/>
          <p:cNvSpPr txBox="1">
            <a:spLocks noChangeArrowheads="1"/>
          </p:cNvSpPr>
          <p:nvPr/>
        </p:nvSpPr>
        <p:spPr bwMode="auto">
          <a:xfrm rot="2593117" flipH="1">
            <a:off x="6349446" y="1623055"/>
            <a:ext cx="345279"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Define</a:t>
            </a:r>
          </a:p>
        </p:txBody>
      </p:sp>
      <p:sp>
        <p:nvSpPr>
          <p:cNvPr id="73755" name="TextBox 57"/>
          <p:cNvSpPr txBox="1">
            <a:spLocks noChangeArrowheads="1"/>
          </p:cNvSpPr>
          <p:nvPr/>
        </p:nvSpPr>
        <p:spPr bwMode="auto">
          <a:xfrm rot="2506401" flipH="1">
            <a:off x="6873893" y="2958341"/>
            <a:ext cx="350088"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Design</a:t>
            </a:r>
          </a:p>
        </p:txBody>
      </p:sp>
      <p:sp>
        <p:nvSpPr>
          <p:cNvPr id="73" name="Chevron 72"/>
          <p:cNvSpPr/>
          <p:nvPr/>
        </p:nvSpPr>
        <p:spPr>
          <a:xfrm rot="2548638">
            <a:off x="4372412" y="3793392"/>
            <a:ext cx="422672" cy="177404"/>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73757" name="TextBox 73"/>
          <p:cNvSpPr txBox="1">
            <a:spLocks noChangeArrowheads="1"/>
          </p:cNvSpPr>
          <p:nvPr/>
        </p:nvSpPr>
        <p:spPr bwMode="auto">
          <a:xfrm rot="2403541" flipH="1">
            <a:off x="4431143" y="3806066"/>
            <a:ext cx="346882"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Detect</a:t>
            </a:r>
          </a:p>
        </p:txBody>
      </p:sp>
      <p:sp>
        <p:nvSpPr>
          <p:cNvPr id="37" name="Chevron 36"/>
          <p:cNvSpPr/>
          <p:nvPr/>
        </p:nvSpPr>
        <p:spPr>
          <a:xfrm rot="6165947">
            <a:off x="4146193" y="3092114"/>
            <a:ext cx="422672" cy="177404"/>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73759" name="TextBox 52"/>
          <p:cNvSpPr txBox="1">
            <a:spLocks noChangeArrowheads="1"/>
          </p:cNvSpPr>
          <p:nvPr/>
        </p:nvSpPr>
        <p:spPr bwMode="auto">
          <a:xfrm rot="16996420" flipH="1">
            <a:off x="4153747" y="3122052"/>
            <a:ext cx="383751"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Execute</a:t>
            </a:r>
          </a:p>
        </p:txBody>
      </p:sp>
      <p:grpSp>
        <p:nvGrpSpPr>
          <p:cNvPr id="21" name="Group 20">
            <a:extLst>
              <a:ext uri="{FF2B5EF4-FFF2-40B4-BE49-F238E27FC236}">
                <a16:creationId xmlns:a16="http://schemas.microsoft.com/office/drawing/2014/main" id="{636E5F58-0421-364F-86FA-7D87F0B5E9A6}"/>
              </a:ext>
            </a:extLst>
          </p:cNvPr>
          <p:cNvGrpSpPr/>
          <p:nvPr/>
        </p:nvGrpSpPr>
        <p:grpSpPr>
          <a:xfrm>
            <a:off x="1074527" y="4028252"/>
            <a:ext cx="2793622" cy="861158"/>
            <a:chOff x="2222500" y="3667125"/>
            <a:chExt cx="4757738" cy="1397000"/>
          </a:xfrm>
        </p:grpSpPr>
        <p:pic>
          <p:nvPicPr>
            <p:cNvPr id="39" name="Picture 7" descr="PoliceOfficer1.png">
              <a:extLst>
                <a:ext uri="{FF2B5EF4-FFF2-40B4-BE49-F238E27FC236}">
                  <a16:creationId xmlns:a16="http://schemas.microsoft.com/office/drawing/2014/main" id="{5DA5BD87-C022-2941-B84A-A9FB249F72B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92463" y="3686175"/>
              <a:ext cx="993775" cy="131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 name="Picture 11" descr="BusinessPerson-Male1.png">
              <a:extLst>
                <a:ext uri="{FF2B5EF4-FFF2-40B4-BE49-F238E27FC236}">
                  <a16:creationId xmlns:a16="http://schemas.microsoft.com/office/drawing/2014/main" id="{37DD9232-2629-634B-B752-EACF62B3D9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51538" y="3695700"/>
              <a:ext cx="1028700" cy="135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 name="Picture 1" descr="BusinessPerson-Female6.png">
              <a:extLst>
                <a:ext uri="{FF2B5EF4-FFF2-40B4-BE49-F238E27FC236}">
                  <a16:creationId xmlns:a16="http://schemas.microsoft.com/office/drawing/2014/main" id="{BC159B57-B915-A44C-8024-E87988361D4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078413" y="3667125"/>
              <a:ext cx="954087"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2" name="Picture 18" descr="BusinessPerson-Male5.png">
              <a:extLst>
                <a:ext uri="{FF2B5EF4-FFF2-40B4-BE49-F238E27FC236}">
                  <a16:creationId xmlns:a16="http://schemas.microsoft.com/office/drawing/2014/main" id="{581647AA-38BC-5145-8F93-DA926D782E6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149725" y="3719513"/>
              <a:ext cx="976313" cy="1344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19" descr="BusinessPerson-Male3.png">
              <a:extLst>
                <a:ext uri="{FF2B5EF4-FFF2-40B4-BE49-F238E27FC236}">
                  <a16:creationId xmlns:a16="http://schemas.microsoft.com/office/drawing/2014/main" id="{5E22C161-1DB4-A04C-AD8A-1F0F7F3E6387}"/>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22500" y="3730625"/>
              <a:ext cx="952500" cy="128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 name="TextBox 2">
            <a:extLst>
              <a:ext uri="{FF2B5EF4-FFF2-40B4-BE49-F238E27FC236}">
                <a16:creationId xmlns:a16="http://schemas.microsoft.com/office/drawing/2014/main" id="{EA80E084-45E7-0940-BC51-C7F4CAB672E6}"/>
              </a:ext>
            </a:extLst>
          </p:cNvPr>
          <p:cNvSpPr txBox="1"/>
          <p:nvPr/>
        </p:nvSpPr>
        <p:spPr>
          <a:xfrm>
            <a:off x="6006603" y="1041756"/>
            <a:ext cx="1755609" cy="307777"/>
          </a:xfrm>
          <a:prstGeom prst="rect">
            <a:avLst/>
          </a:prstGeom>
          <a:noFill/>
        </p:spPr>
        <p:txBody>
          <a:bodyPr wrap="none" rtlCol="0">
            <a:spAutoFit/>
          </a:bodyPr>
          <a:lstStyle/>
          <a:p>
            <a:r>
              <a:rPr lang="en-US" dirty="0"/>
              <a:t>Governance Teams</a:t>
            </a:r>
          </a:p>
        </p:txBody>
      </p:sp>
      <p:sp>
        <p:nvSpPr>
          <p:cNvPr id="13" name="TextBox 12">
            <a:extLst>
              <a:ext uri="{FF2B5EF4-FFF2-40B4-BE49-F238E27FC236}">
                <a16:creationId xmlns:a16="http://schemas.microsoft.com/office/drawing/2014/main" id="{9F67ACE2-2B82-1E45-A201-615DA5D83509}"/>
              </a:ext>
            </a:extLst>
          </p:cNvPr>
          <p:cNvSpPr txBox="1"/>
          <p:nvPr/>
        </p:nvSpPr>
        <p:spPr>
          <a:xfrm>
            <a:off x="6935827" y="2327088"/>
            <a:ext cx="2005677" cy="307777"/>
          </a:xfrm>
          <a:prstGeom prst="rect">
            <a:avLst/>
          </a:prstGeom>
          <a:noFill/>
        </p:spPr>
        <p:txBody>
          <a:bodyPr wrap="none" rtlCol="0">
            <a:spAutoFit/>
          </a:bodyPr>
          <a:lstStyle/>
          <a:p>
            <a:r>
              <a:rPr lang="en-US" dirty="0"/>
              <a:t>Enterprise Architecture</a:t>
            </a:r>
          </a:p>
        </p:txBody>
      </p:sp>
      <p:sp>
        <p:nvSpPr>
          <p:cNvPr id="14" name="TextBox 13">
            <a:extLst>
              <a:ext uri="{FF2B5EF4-FFF2-40B4-BE49-F238E27FC236}">
                <a16:creationId xmlns:a16="http://schemas.microsoft.com/office/drawing/2014/main" id="{B86680B9-69C9-CA4F-AC50-5FE99AF12205}"/>
              </a:ext>
            </a:extLst>
          </p:cNvPr>
          <p:cNvSpPr txBox="1"/>
          <p:nvPr/>
        </p:nvSpPr>
        <p:spPr>
          <a:xfrm>
            <a:off x="7616142" y="3611301"/>
            <a:ext cx="1090363" cy="307777"/>
          </a:xfrm>
          <a:prstGeom prst="rect">
            <a:avLst/>
          </a:prstGeom>
          <a:noFill/>
        </p:spPr>
        <p:txBody>
          <a:bodyPr wrap="none" rtlCol="0">
            <a:spAutoFit/>
          </a:bodyPr>
          <a:lstStyle/>
          <a:p>
            <a:r>
              <a:rPr lang="en-US" dirty="0"/>
              <a:t>Developers</a:t>
            </a:r>
          </a:p>
        </p:txBody>
      </p:sp>
      <p:sp>
        <p:nvSpPr>
          <p:cNvPr id="15" name="TextBox 14">
            <a:extLst>
              <a:ext uri="{FF2B5EF4-FFF2-40B4-BE49-F238E27FC236}">
                <a16:creationId xmlns:a16="http://schemas.microsoft.com/office/drawing/2014/main" id="{58271FBF-F446-3E4E-A34A-60D8BA007B72}"/>
              </a:ext>
            </a:extLst>
          </p:cNvPr>
          <p:cNvSpPr txBox="1"/>
          <p:nvPr/>
        </p:nvSpPr>
        <p:spPr>
          <a:xfrm>
            <a:off x="3715766" y="2178755"/>
            <a:ext cx="1300356" cy="307777"/>
          </a:xfrm>
          <a:prstGeom prst="rect">
            <a:avLst/>
          </a:prstGeom>
          <a:noFill/>
        </p:spPr>
        <p:txBody>
          <a:bodyPr wrap="none" rtlCol="0">
            <a:spAutoFit/>
          </a:bodyPr>
          <a:lstStyle/>
          <a:p>
            <a:r>
              <a:rPr lang="en-US" dirty="0"/>
              <a:t>Asset Owners</a:t>
            </a:r>
          </a:p>
        </p:txBody>
      </p:sp>
      <p:sp>
        <p:nvSpPr>
          <p:cNvPr id="18" name="TextBox 17">
            <a:extLst>
              <a:ext uri="{FF2B5EF4-FFF2-40B4-BE49-F238E27FC236}">
                <a16:creationId xmlns:a16="http://schemas.microsoft.com/office/drawing/2014/main" id="{5FB1EF7A-C9BB-AC43-9496-379E98E0A5F9}"/>
              </a:ext>
            </a:extLst>
          </p:cNvPr>
          <p:cNvSpPr txBox="1"/>
          <p:nvPr/>
        </p:nvSpPr>
        <p:spPr>
          <a:xfrm>
            <a:off x="2703564" y="3599091"/>
            <a:ext cx="1430200" cy="307777"/>
          </a:xfrm>
          <a:prstGeom prst="rect">
            <a:avLst/>
          </a:prstGeom>
          <a:noFill/>
        </p:spPr>
        <p:txBody>
          <a:bodyPr wrap="none" rtlCol="0">
            <a:spAutoFit/>
          </a:bodyPr>
          <a:lstStyle/>
          <a:p>
            <a:r>
              <a:rPr lang="en-US" dirty="0"/>
              <a:t>Business Users</a:t>
            </a:r>
          </a:p>
        </p:txBody>
      </p:sp>
      <p:sp>
        <p:nvSpPr>
          <p:cNvPr id="22" name="TextBox 21">
            <a:extLst>
              <a:ext uri="{FF2B5EF4-FFF2-40B4-BE49-F238E27FC236}">
                <a16:creationId xmlns:a16="http://schemas.microsoft.com/office/drawing/2014/main" id="{49C55DA4-3663-2D49-A5A8-28B73AB4762A}"/>
              </a:ext>
            </a:extLst>
          </p:cNvPr>
          <p:cNvSpPr txBox="1"/>
          <p:nvPr/>
        </p:nvSpPr>
        <p:spPr>
          <a:xfrm>
            <a:off x="4319255" y="4329598"/>
            <a:ext cx="1380506" cy="307777"/>
          </a:xfrm>
          <a:prstGeom prst="rect">
            <a:avLst/>
          </a:prstGeom>
          <a:noFill/>
        </p:spPr>
        <p:txBody>
          <a:bodyPr wrap="none" rtlCol="0">
            <a:spAutoFit/>
          </a:bodyPr>
          <a:lstStyle/>
          <a:p>
            <a:r>
              <a:rPr lang="en-US" dirty="0"/>
              <a:t>Data Scientists</a:t>
            </a:r>
          </a:p>
        </p:txBody>
      </p:sp>
      <p:sp>
        <p:nvSpPr>
          <p:cNvPr id="23" name="TextBox 22">
            <a:extLst>
              <a:ext uri="{FF2B5EF4-FFF2-40B4-BE49-F238E27FC236}">
                <a16:creationId xmlns:a16="http://schemas.microsoft.com/office/drawing/2014/main" id="{AEB147F4-5070-594E-9D49-FB139B6F4BF5}"/>
              </a:ext>
            </a:extLst>
          </p:cNvPr>
          <p:cNvSpPr txBox="1"/>
          <p:nvPr/>
        </p:nvSpPr>
        <p:spPr>
          <a:xfrm>
            <a:off x="6248825" y="4494969"/>
            <a:ext cx="832279" cy="307777"/>
          </a:xfrm>
          <a:prstGeom prst="rect">
            <a:avLst/>
          </a:prstGeom>
          <a:noFill/>
        </p:spPr>
        <p:txBody>
          <a:bodyPr wrap="none" rtlCol="0">
            <a:spAutoFit/>
          </a:bodyPr>
          <a:lstStyle/>
          <a:p>
            <a:r>
              <a:rPr lang="en-US" dirty="0"/>
              <a:t>DevOps</a:t>
            </a:r>
          </a:p>
        </p:txBody>
      </p:sp>
      <p:sp>
        <p:nvSpPr>
          <p:cNvPr id="25" name="TextBox 24">
            <a:extLst>
              <a:ext uri="{FF2B5EF4-FFF2-40B4-BE49-F238E27FC236}">
                <a16:creationId xmlns:a16="http://schemas.microsoft.com/office/drawing/2014/main" id="{AF2DC64E-A8C0-B442-9977-44544A4AD83B}"/>
              </a:ext>
            </a:extLst>
          </p:cNvPr>
          <p:cNvSpPr txBox="1"/>
          <p:nvPr/>
        </p:nvSpPr>
        <p:spPr>
          <a:xfrm>
            <a:off x="3170323" y="2996099"/>
            <a:ext cx="931665" cy="307777"/>
          </a:xfrm>
          <a:prstGeom prst="rect">
            <a:avLst/>
          </a:prstGeom>
          <a:noFill/>
        </p:spPr>
        <p:txBody>
          <a:bodyPr wrap="none" rtlCol="0">
            <a:spAutoFit/>
          </a:bodyPr>
          <a:lstStyle/>
          <a:p>
            <a:r>
              <a:rPr lang="en-US" dirty="0"/>
              <a:t>Stewards</a:t>
            </a:r>
          </a:p>
        </p:txBody>
      </p:sp>
    </p:spTree>
    <p:extLst>
      <p:ext uri="{BB962C8B-B14F-4D97-AF65-F5344CB8AC3E}">
        <p14:creationId xmlns:p14="http://schemas.microsoft.com/office/powerpoint/2010/main" val="2779961509"/>
      </p:ext>
    </p:extLst>
  </p:cSld>
  <p:clrMapOvr>
    <a:masterClrMapping/>
  </p:clrMapOvr>
</p:sld>
</file>

<file path=ppt/theme/theme1.xml><?xml version="1.0" encoding="utf-8"?>
<a:theme xmlns:a="http://schemas.openxmlformats.org/drawingml/2006/main" name="1_simple-light-2">
  <a:themeElements>
    <a:clrScheme name="Hyperledger">
      <a:dk1>
        <a:srgbClr val="FFFFFF"/>
      </a:dk1>
      <a:lt1>
        <a:srgbClr val="595959"/>
      </a:lt1>
      <a:dk2>
        <a:srgbClr val="FFFFFF"/>
      </a:dk2>
      <a:lt2>
        <a:srgbClr val="595959"/>
      </a:lt2>
      <a:accent1>
        <a:srgbClr val="00B0F0"/>
      </a:accent1>
      <a:accent2>
        <a:srgbClr val="595959"/>
      </a:accent2>
      <a:accent3>
        <a:srgbClr val="00B0F0"/>
      </a:accent3>
      <a:accent4>
        <a:srgbClr val="595959"/>
      </a:accent4>
      <a:accent5>
        <a:srgbClr val="00B0F0"/>
      </a:accent5>
      <a:accent6>
        <a:srgbClr val="595959"/>
      </a:accent6>
      <a:hlink>
        <a:srgbClr val="00B0F0"/>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DCCDE"/>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smtClean="0">
            <a:ln w="0"/>
            <a:solidFill>
              <a:schemeClr val="accent6">
                <a:lumMod val="50000"/>
              </a:schemeClr>
            </a:solidFill>
            <a:effectLst>
              <a:outerShdw blurRad="38100" dist="19050" dir="2700000" algn="tl" rotWithShape="0">
                <a:schemeClr val="dk1">
                  <a:alpha val="40000"/>
                </a:schemeClr>
              </a:outerShdw>
            </a:effectLst>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38986</TotalTime>
  <Words>1814</Words>
  <Application>Microsoft Macintosh PowerPoint</Application>
  <PresentationFormat>On-screen Show (16:9)</PresentationFormat>
  <Paragraphs>455</Paragraphs>
  <Slides>40</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Amaze</vt:lpstr>
      <vt:lpstr>Arial</vt:lpstr>
      <vt:lpstr>Calibri</vt:lpstr>
      <vt:lpstr>Gill Sans</vt:lpstr>
      <vt:lpstr>Helvetica</vt:lpstr>
      <vt:lpstr>Lucida Sans Unicode</vt:lpstr>
      <vt:lpstr>Wingdings</vt:lpstr>
      <vt:lpstr>1_simple-light-2</vt:lpstr>
      <vt:lpstr>Metadata for Data Driven Organizations</vt:lpstr>
      <vt:lpstr>The challenge of information governance</vt:lpstr>
      <vt:lpstr>The challenge of information governance</vt:lpstr>
      <vt:lpstr>How the data lake helps … direct services to the silos</vt:lpstr>
      <vt:lpstr>Data Lake – expanding the scope of data processed</vt:lpstr>
      <vt:lpstr>Data flows</vt:lpstr>
      <vt:lpstr>Data flows</vt:lpstr>
      <vt:lpstr>Continuum of information transformation</vt:lpstr>
      <vt:lpstr>The data driven organization …</vt:lpstr>
      <vt:lpstr>Scope of metadata covered</vt:lpstr>
      <vt:lpstr>Scope of metadata covered</vt:lpstr>
      <vt:lpstr>What does metadata look like?</vt:lpstr>
      <vt:lpstr>The value of open, standardized metadata</vt:lpstr>
      <vt:lpstr>Manual metadata capture</vt:lpstr>
      <vt:lpstr>Data needs to work harder …</vt:lpstr>
      <vt:lpstr>Creating the protected shell</vt:lpstr>
      <vt:lpstr>Using a metadata repository to describe data</vt:lpstr>
      <vt:lpstr>Today’s reality – organizations buy lots of tools</vt:lpstr>
      <vt:lpstr>A new manifesto for metadata and governance</vt:lpstr>
      <vt:lpstr>ODPi Egeria enables exchange of metadata between tools from different vendors</vt:lpstr>
      <vt:lpstr>A hybrid multi-cloud world</vt:lpstr>
      <vt:lpstr>Open metadata ecosystem</vt:lpstr>
      <vt:lpstr>Example of a simple cohort </vt:lpstr>
      <vt:lpstr>Connecting to multiple cohorts  </vt:lpstr>
      <vt:lpstr>Importance of the distributed graph model</vt:lpstr>
      <vt:lpstr>Importance of the distributed graph model</vt:lpstr>
      <vt:lpstr>Importance of the distributed graph model</vt:lpstr>
      <vt:lpstr>Coco Pharmaceuticals persona</vt:lpstr>
      <vt:lpstr>Different personas need different services</vt:lpstr>
      <vt:lpstr>Different personas need different services</vt:lpstr>
      <vt:lpstr>Using design thinking</vt:lpstr>
      <vt:lpstr>Event-driven governance</vt:lpstr>
      <vt:lpstr>Minimising integration costs</vt:lpstr>
      <vt:lpstr>Current Open Metadata Access Services (OMASs)</vt:lpstr>
      <vt:lpstr>Capturing data sources</vt:lpstr>
      <vt:lpstr>Adding governance servers</vt:lpstr>
      <vt:lpstr>Open forum</vt:lpstr>
      <vt:lpstr>Common Information Models for an Open, Analytical and Agile World</vt:lpstr>
      <vt:lpstr>Links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2017 Overview</dc:title>
  <dc:creator>Greg Wallace</dc:creator>
  <cp:lastModifiedBy>Mandy Chessell</cp:lastModifiedBy>
  <cp:revision>727</cp:revision>
  <cp:lastPrinted>2019-02-08T18:57:17Z</cp:lastPrinted>
  <dcterms:modified xsi:type="dcterms:W3CDTF">2020-03-25T12:45:29Z</dcterms:modified>
</cp:coreProperties>
</file>